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257" r:id="rId2"/>
    <p:sldId id="258" r:id="rId3"/>
    <p:sldId id="267" r:id="rId4"/>
    <p:sldId id="259" r:id="rId5"/>
    <p:sldId id="268" r:id="rId6"/>
    <p:sldId id="269" r:id="rId7"/>
    <p:sldId id="270" r:id="rId8"/>
    <p:sldId id="272" r:id="rId9"/>
    <p:sldId id="290" r:id="rId10"/>
    <p:sldId id="271" r:id="rId11"/>
    <p:sldId id="291" r:id="rId12"/>
    <p:sldId id="339" r:id="rId13"/>
    <p:sldId id="292" r:id="rId14"/>
    <p:sldId id="307" r:id="rId15"/>
    <p:sldId id="293" r:id="rId16"/>
    <p:sldId id="294" r:id="rId17"/>
    <p:sldId id="326" r:id="rId18"/>
    <p:sldId id="328" r:id="rId19"/>
    <p:sldId id="318" r:id="rId20"/>
    <p:sldId id="319" r:id="rId21"/>
    <p:sldId id="320" r:id="rId22"/>
    <p:sldId id="322" r:id="rId23"/>
    <p:sldId id="295" r:id="rId24"/>
    <p:sldId id="296" r:id="rId25"/>
    <p:sldId id="297" r:id="rId26"/>
    <p:sldId id="308" r:id="rId27"/>
    <p:sldId id="309" r:id="rId28"/>
    <p:sldId id="310" r:id="rId29"/>
    <p:sldId id="311" r:id="rId30"/>
    <p:sldId id="312" r:id="rId31"/>
    <p:sldId id="313" r:id="rId32"/>
    <p:sldId id="314" r:id="rId33"/>
    <p:sldId id="315" r:id="rId34"/>
    <p:sldId id="325" r:id="rId35"/>
    <p:sldId id="316" r:id="rId36"/>
    <p:sldId id="317" r:id="rId37"/>
    <p:sldId id="327" r:id="rId38"/>
    <p:sldId id="324" r:id="rId39"/>
    <p:sldId id="321" r:id="rId40"/>
    <p:sldId id="323" r:id="rId41"/>
    <p:sldId id="329" r:id="rId42"/>
    <p:sldId id="298" r:id="rId43"/>
    <p:sldId id="306" r:id="rId44"/>
    <p:sldId id="299" r:id="rId45"/>
    <p:sldId id="300" r:id="rId46"/>
    <p:sldId id="301" r:id="rId47"/>
    <p:sldId id="302" r:id="rId48"/>
    <p:sldId id="305" r:id="rId49"/>
    <p:sldId id="304" r:id="rId50"/>
    <p:sldId id="330" r:id="rId51"/>
    <p:sldId id="331" r:id="rId52"/>
    <p:sldId id="332" r:id="rId53"/>
    <p:sldId id="333" r:id="rId54"/>
    <p:sldId id="336" r:id="rId55"/>
    <p:sldId id="335" r:id="rId56"/>
    <p:sldId id="334" r:id="rId57"/>
    <p:sldId id="337" r:id="rId58"/>
    <p:sldId id="303" r:id="rId59"/>
    <p:sldId id="338" r:id="rId60"/>
    <p:sldId id="340" r:id="rId61"/>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F8AE24B-B365-44F9-AB3E-337C7BCDA144}">
          <p14:sldIdLst>
            <p14:sldId id="257"/>
            <p14:sldId id="258"/>
            <p14:sldId id="267"/>
            <p14:sldId id="259"/>
            <p14:sldId id="268"/>
            <p14:sldId id="269"/>
            <p14:sldId id="270"/>
            <p14:sldId id="272"/>
            <p14:sldId id="290"/>
            <p14:sldId id="271"/>
            <p14:sldId id="291"/>
            <p14:sldId id="339"/>
            <p14:sldId id="292"/>
            <p14:sldId id="307"/>
            <p14:sldId id="293"/>
            <p14:sldId id="294"/>
            <p14:sldId id="326"/>
            <p14:sldId id="328"/>
            <p14:sldId id="318"/>
            <p14:sldId id="319"/>
            <p14:sldId id="320"/>
            <p14:sldId id="322"/>
            <p14:sldId id="295"/>
            <p14:sldId id="296"/>
            <p14:sldId id="297"/>
            <p14:sldId id="308"/>
            <p14:sldId id="309"/>
            <p14:sldId id="310"/>
            <p14:sldId id="311"/>
            <p14:sldId id="312"/>
            <p14:sldId id="313"/>
            <p14:sldId id="314"/>
            <p14:sldId id="315"/>
            <p14:sldId id="325"/>
            <p14:sldId id="316"/>
            <p14:sldId id="317"/>
            <p14:sldId id="327"/>
            <p14:sldId id="324"/>
            <p14:sldId id="321"/>
            <p14:sldId id="323"/>
            <p14:sldId id="329"/>
            <p14:sldId id="298"/>
            <p14:sldId id="306"/>
            <p14:sldId id="299"/>
            <p14:sldId id="300"/>
            <p14:sldId id="301"/>
            <p14:sldId id="302"/>
            <p14:sldId id="305"/>
            <p14:sldId id="304"/>
            <p14:sldId id="330"/>
            <p14:sldId id="331"/>
            <p14:sldId id="332"/>
            <p14:sldId id="333"/>
            <p14:sldId id="336"/>
            <p14:sldId id="335"/>
            <p14:sldId id="334"/>
            <p14:sldId id="337"/>
            <p14:sldId id="303"/>
            <p14:sldId id="338"/>
            <p14:sldId id="34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395" autoAdjust="0"/>
  </p:normalViewPr>
  <p:slideViewPr>
    <p:cSldViewPr snapToGrid="0">
      <p:cViewPr varScale="1">
        <p:scale>
          <a:sx n="78" d="100"/>
          <a:sy n="78" d="100"/>
        </p:scale>
        <p:origin x="120" y="45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2964"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898103" y="0"/>
            <a:ext cx="2982119" cy="466434"/>
          </a:xfrm>
          <a:prstGeom prst="rect">
            <a:avLst/>
          </a:prstGeom>
        </p:spPr>
        <p:txBody>
          <a:bodyPr vert="horz" lIns="93177" tIns="46589" rIns="93177" bIns="46589" rtlCol="0"/>
          <a:lstStyle>
            <a:lvl1pPr algn="r">
              <a:defRPr sz="1200"/>
            </a:lvl1pPr>
          </a:lstStyle>
          <a:p>
            <a:fld id="{C9B45373-2D1C-4209-ADDA-2A315B1A8D5E}" type="datetimeFigureOut">
              <a:rPr lang="en-US" smtClean="0"/>
              <a:t>3/11/2020</a:t>
            </a:fld>
            <a:endParaRPr lang="en-US"/>
          </a:p>
        </p:txBody>
      </p:sp>
      <p:sp>
        <p:nvSpPr>
          <p:cNvPr id="4" name="Footer Placeholder 3"/>
          <p:cNvSpPr>
            <a:spLocks noGrp="1"/>
          </p:cNvSpPr>
          <p:nvPr>
            <p:ph type="ftr" sz="quarter" idx="2"/>
          </p:nvPr>
        </p:nvSpPr>
        <p:spPr>
          <a:xfrm>
            <a:off x="1" y="8829970"/>
            <a:ext cx="2982119"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898103" y="8829970"/>
            <a:ext cx="2982119" cy="466433"/>
          </a:xfrm>
          <a:prstGeom prst="rect">
            <a:avLst/>
          </a:prstGeom>
        </p:spPr>
        <p:txBody>
          <a:bodyPr vert="horz" lIns="93177" tIns="46589" rIns="93177" bIns="46589" rtlCol="0" anchor="b"/>
          <a:lstStyle>
            <a:lvl1pPr algn="r">
              <a:defRPr sz="1200"/>
            </a:lvl1pPr>
          </a:lstStyle>
          <a:p>
            <a:fld id="{870B013C-07C5-4D5D-B5E8-A05166AEC6B7}" type="slidenum">
              <a:rPr lang="en-US" smtClean="0"/>
              <a:t>‹#›</a:t>
            </a:fld>
            <a:endParaRPr lang="en-US"/>
          </a:p>
        </p:txBody>
      </p:sp>
    </p:spTree>
    <p:extLst>
      <p:ext uri="{BB962C8B-B14F-4D97-AF65-F5344CB8AC3E}">
        <p14:creationId xmlns:p14="http://schemas.microsoft.com/office/powerpoint/2010/main" val="36433280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98103" y="0"/>
            <a:ext cx="2982119" cy="466434"/>
          </a:xfrm>
          <a:prstGeom prst="rect">
            <a:avLst/>
          </a:prstGeom>
        </p:spPr>
        <p:txBody>
          <a:bodyPr vert="horz" lIns="93177" tIns="46589" rIns="93177" bIns="46589" rtlCol="0"/>
          <a:lstStyle>
            <a:lvl1pPr algn="r">
              <a:defRPr sz="1200"/>
            </a:lvl1pPr>
          </a:lstStyle>
          <a:p>
            <a:fld id="{62560048-987A-4FC9-8895-78D6D1AB8FE9}" type="datetimeFigureOut">
              <a:rPr lang="en-US" smtClean="0"/>
              <a:t>3/11/2020</a:t>
            </a:fld>
            <a:endParaRPr lang="en-US"/>
          </a:p>
        </p:txBody>
      </p:sp>
      <p:sp>
        <p:nvSpPr>
          <p:cNvPr id="4" name="Slide Image Placeholder 3"/>
          <p:cNvSpPr>
            <a:spLocks noGrp="1" noRot="1" noChangeAspect="1"/>
          </p:cNvSpPr>
          <p:nvPr>
            <p:ph type="sldImg" idx="2"/>
          </p:nvPr>
        </p:nvSpPr>
        <p:spPr>
          <a:xfrm>
            <a:off x="654050" y="1162050"/>
            <a:ext cx="5573713"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70"/>
            <a:ext cx="2982119"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98103" y="8829970"/>
            <a:ext cx="2982119" cy="466433"/>
          </a:xfrm>
          <a:prstGeom prst="rect">
            <a:avLst/>
          </a:prstGeom>
        </p:spPr>
        <p:txBody>
          <a:bodyPr vert="horz" lIns="93177" tIns="46589" rIns="93177" bIns="46589" rtlCol="0" anchor="b"/>
          <a:lstStyle>
            <a:lvl1pPr algn="r">
              <a:defRPr sz="1200"/>
            </a:lvl1pPr>
          </a:lstStyle>
          <a:p>
            <a:fld id="{C8CE0B62-B051-48B2-84CB-94C6759E8C57}" type="slidenum">
              <a:rPr lang="en-US" smtClean="0"/>
              <a:t>‹#›</a:t>
            </a:fld>
            <a:endParaRPr lang="en-US"/>
          </a:p>
        </p:txBody>
      </p:sp>
    </p:spTree>
    <p:extLst>
      <p:ext uri="{BB962C8B-B14F-4D97-AF65-F5344CB8AC3E}">
        <p14:creationId xmlns:p14="http://schemas.microsoft.com/office/powerpoint/2010/main" val="1662444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CE0B62-B051-48B2-84CB-94C6759E8C57}" type="slidenum">
              <a:rPr lang="en-US" smtClean="0"/>
              <a:t>9</a:t>
            </a:fld>
            <a:endParaRPr lang="en-US"/>
          </a:p>
        </p:txBody>
      </p:sp>
    </p:spTree>
    <p:extLst>
      <p:ext uri="{BB962C8B-B14F-4D97-AF65-F5344CB8AC3E}">
        <p14:creationId xmlns:p14="http://schemas.microsoft.com/office/powerpoint/2010/main" val="3562262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Larissa Henry and Kim Battles</a:t>
            </a:r>
          </a:p>
        </p:txBody>
      </p:sp>
      <p:sp>
        <p:nvSpPr>
          <p:cNvPr id="4" name="Slide Number Placeholder 3"/>
          <p:cNvSpPr>
            <a:spLocks noGrp="1"/>
          </p:cNvSpPr>
          <p:nvPr>
            <p:ph type="sldNum" sz="quarter" idx="5"/>
          </p:nvPr>
        </p:nvSpPr>
        <p:spPr/>
        <p:txBody>
          <a:bodyPr/>
          <a:lstStyle/>
          <a:p>
            <a:fld id="{C8CE0B62-B051-48B2-84CB-94C6759E8C57}" type="slidenum">
              <a:rPr lang="en-US" smtClean="0"/>
              <a:t>18</a:t>
            </a:fld>
            <a:endParaRPr lang="en-US"/>
          </a:p>
        </p:txBody>
      </p:sp>
    </p:spTree>
    <p:extLst>
      <p:ext uri="{BB962C8B-B14F-4D97-AF65-F5344CB8AC3E}">
        <p14:creationId xmlns:p14="http://schemas.microsoft.com/office/powerpoint/2010/main" val="1790457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JD Ray was presented the Jared </a:t>
            </a:r>
            <a:r>
              <a:rPr lang="en-US" sz="1200" kern="1200" dirty="0" err="1">
                <a:solidFill>
                  <a:schemeClr val="tx1"/>
                </a:solidFill>
                <a:effectLst/>
                <a:latin typeface="+mn-lt"/>
                <a:ea typeface="+mn-ea"/>
                <a:cs typeface="+mn-cs"/>
              </a:rPr>
              <a:t>Weiberg</a:t>
            </a:r>
            <a:r>
              <a:rPr lang="en-US" sz="1200" kern="1200" dirty="0">
                <a:solidFill>
                  <a:schemeClr val="tx1"/>
                </a:solidFill>
                <a:effectLst/>
                <a:latin typeface="+mn-lt"/>
                <a:ea typeface="+mn-ea"/>
                <a:cs typeface="+mn-cs"/>
              </a:rPr>
              <a:t> Endowed Scholarship Award Feb. 17 at NOC. Pictured: NOC Athletic Director Jeremy </a:t>
            </a:r>
            <a:r>
              <a:rPr lang="en-US" sz="1200" kern="1200" dirty="0" err="1">
                <a:solidFill>
                  <a:schemeClr val="tx1"/>
                </a:solidFill>
                <a:effectLst/>
                <a:latin typeface="+mn-lt"/>
                <a:ea typeface="+mn-ea"/>
                <a:cs typeface="+mn-cs"/>
              </a:rPr>
              <a:t>Hise</a:t>
            </a:r>
            <a:r>
              <a:rPr lang="en-US" sz="1200" kern="1200" dirty="0">
                <a:solidFill>
                  <a:schemeClr val="tx1"/>
                </a:solidFill>
                <a:effectLst/>
                <a:latin typeface="+mn-lt"/>
                <a:ea typeface="+mn-ea"/>
                <a:cs typeface="+mn-cs"/>
              </a:rPr>
              <a:t>, NOC Foundation Executive Director Sheri Snyder, Mick </a:t>
            </a:r>
            <a:r>
              <a:rPr lang="en-US" sz="1200" kern="1200" dirty="0" err="1">
                <a:solidFill>
                  <a:schemeClr val="tx1"/>
                </a:solidFill>
                <a:effectLst/>
                <a:latin typeface="+mn-lt"/>
                <a:ea typeface="+mn-ea"/>
                <a:cs typeface="+mn-cs"/>
              </a:rPr>
              <a:t>Weiberg</a:t>
            </a:r>
            <a:r>
              <a:rPr lang="en-US" sz="1200" kern="1200" dirty="0">
                <a:solidFill>
                  <a:schemeClr val="tx1"/>
                </a:solidFill>
                <a:effectLst/>
                <a:latin typeface="+mn-lt"/>
                <a:ea typeface="+mn-ea"/>
                <a:cs typeface="+mn-cs"/>
              </a:rPr>
              <a:t>, Vina </a:t>
            </a:r>
            <a:r>
              <a:rPr lang="en-US" sz="1200" kern="1200" dirty="0" err="1">
                <a:solidFill>
                  <a:schemeClr val="tx1"/>
                </a:solidFill>
                <a:effectLst/>
                <a:latin typeface="+mn-lt"/>
                <a:ea typeface="+mn-ea"/>
                <a:cs typeface="+mn-cs"/>
              </a:rPr>
              <a:t>Weiberg</a:t>
            </a:r>
            <a:r>
              <a:rPr lang="en-US" sz="1200" kern="1200" dirty="0">
                <a:solidFill>
                  <a:schemeClr val="tx1"/>
                </a:solidFill>
                <a:effectLst/>
                <a:latin typeface="+mn-lt"/>
                <a:ea typeface="+mn-ea"/>
                <a:cs typeface="+mn-cs"/>
              </a:rPr>
              <a:t>, NOC President Dr. Cheryl Evans, JD Ray, </a:t>
            </a:r>
            <a:r>
              <a:rPr lang="en-US" sz="1200" kern="1200" dirty="0" err="1">
                <a:solidFill>
                  <a:schemeClr val="tx1"/>
                </a:solidFill>
                <a:effectLst/>
                <a:latin typeface="+mn-lt"/>
                <a:ea typeface="+mn-ea"/>
                <a:cs typeface="+mn-cs"/>
              </a:rPr>
              <a:t>Deshauna</a:t>
            </a:r>
            <a:r>
              <a:rPr lang="en-US" sz="1200" kern="1200" dirty="0">
                <a:solidFill>
                  <a:schemeClr val="tx1"/>
                </a:solidFill>
                <a:effectLst/>
                <a:latin typeface="+mn-lt"/>
                <a:ea typeface="+mn-ea"/>
                <a:cs typeface="+mn-cs"/>
              </a:rPr>
              <a:t> Walker, Earl Ray, and Coach Donnie Jackson</a:t>
            </a:r>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21</a:t>
            </a:fld>
            <a:endParaRPr lang="en-US"/>
          </a:p>
        </p:txBody>
      </p:sp>
    </p:spTree>
    <p:extLst>
      <p:ext uri="{BB962C8B-B14F-4D97-AF65-F5344CB8AC3E}">
        <p14:creationId xmlns:p14="http://schemas.microsoft.com/office/powerpoint/2010/main" val="17809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JD Ray was presented the Jared </a:t>
            </a:r>
            <a:r>
              <a:rPr lang="en-US" sz="1200" kern="1200" dirty="0" err="1">
                <a:solidFill>
                  <a:schemeClr val="tx1"/>
                </a:solidFill>
                <a:effectLst/>
                <a:latin typeface="+mn-lt"/>
                <a:ea typeface="+mn-ea"/>
                <a:cs typeface="+mn-cs"/>
              </a:rPr>
              <a:t>Weiberg</a:t>
            </a:r>
            <a:r>
              <a:rPr lang="en-US" sz="1200" kern="1200" dirty="0">
                <a:solidFill>
                  <a:schemeClr val="tx1"/>
                </a:solidFill>
                <a:effectLst/>
                <a:latin typeface="+mn-lt"/>
                <a:ea typeface="+mn-ea"/>
                <a:cs typeface="+mn-cs"/>
              </a:rPr>
              <a:t> Endowed Scholarship Award Feb. 17 at NOC. Pictured: NOC Athletic Director Jeremy </a:t>
            </a:r>
            <a:r>
              <a:rPr lang="en-US" sz="1200" kern="1200" dirty="0" err="1">
                <a:solidFill>
                  <a:schemeClr val="tx1"/>
                </a:solidFill>
                <a:effectLst/>
                <a:latin typeface="+mn-lt"/>
                <a:ea typeface="+mn-ea"/>
                <a:cs typeface="+mn-cs"/>
              </a:rPr>
              <a:t>Hise</a:t>
            </a:r>
            <a:r>
              <a:rPr lang="en-US" sz="1200" kern="1200" dirty="0">
                <a:solidFill>
                  <a:schemeClr val="tx1"/>
                </a:solidFill>
                <a:effectLst/>
                <a:latin typeface="+mn-lt"/>
                <a:ea typeface="+mn-ea"/>
                <a:cs typeface="+mn-cs"/>
              </a:rPr>
              <a:t>, NOC Foundation Executive Director Sheri Snyder, Mick </a:t>
            </a:r>
            <a:r>
              <a:rPr lang="en-US" sz="1200" kern="1200" dirty="0" err="1">
                <a:solidFill>
                  <a:schemeClr val="tx1"/>
                </a:solidFill>
                <a:effectLst/>
                <a:latin typeface="+mn-lt"/>
                <a:ea typeface="+mn-ea"/>
                <a:cs typeface="+mn-cs"/>
              </a:rPr>
              <a:t>Weiberg</a:t>
            </a:r>
            <a:r>
              <a:rPr lang="en-US" sz="1200" kern="1200" dirty="0">
                <a:solidFill>
                  <a:schemeClr val="tx1"/>
                </a:solidFill>
                <a:effectLst/>
                <a:latin typeface="+mn-lt"/>
                <a:ea typeface="+mn-ea"/>
                <a:cs typeface="+mn-cs"/>
              </a:rPr>
              <a:t>, Vina </a:t>
            </a:r>
            <a:r>
              <a:rPr lang="en-US" sz="1200" kern="1200" dirty="0" err="1">
                <a:solidFill>
                  <a:schemeClr val="tx1"/>
                </a:solidFill>
                <a:effectLst/>
                <a:latin typeface="+mn-lt"/>
                <a:ea typeface="+mn-ea"/>
                <a:cs typeface="+mn-cs"/>
              </a:rPr>
              <a:t>Weiberg</a:t>
            </a:r>
            <a:r>
              <a:rPr lang="en-US" sz="1200" kern="1200" dirty="0">
                <a:solidFill>
                  <a:schemeClr val="tx1"/>
                </a:solidFill>
                <a:effectLst/>
                <a:latin typeface="+mn-lt"/>
                <a:ea typeface="+mn-ea"/>
                <a:cs typeface="+mn-cs"/>
              </a:rPr>
              <a:t>, NOC President Dr. Cheryl Evans, JD Ray, </a:t>
            </a:r>
            <a:r>
              <a:rPr lang="en-US" sz="1200" kern="1200" dirty="0" err="1">
                <a:solidFill>
                  <a:schemeClr val="tx1"/>
                </a:solidFill>
                <a:effectLst/>
                <a:latin typeface="+mn-lt"/>
                <a:ea typeface="+mn-ea"/>
                <a:cs typeface="+mn-cs"/>
              </a:rPr>
              <a:t>Deshauna</a:t>
            </a:r>
            <a:r>
              <a:rPr lang="en-US" sz="1200" kern="1200" dirty="0">
                <a:solidFill>
                  <a:schemeClr val="tx1"/>
                </a:solidFill>
                <a:effectLst/>
                <a:latin typeface="+mn-lt"/>
                <a:ea typeface="+mn-ea"/>
                <a:cs typeface="+mn-cs"/>
              </a:rPr>
              <a:t> Walker, Earl Ray, and Coach Donnie Jackson</a:t>
            </a:r>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22</a:t>
            </a:fld>
            <a:endParaRPr lang="en-US"/>
          </a:p>
        </p:txBody>
      </p:sp>
    </p:spTree>
    <p:extLst>
      <p:ext uri="{BB962C8B-B14F-4D97-AF65-F5344CB8AC3E}">
        <p14:creationId xmlns:p14="http://schemas.microsoft.com/office/powerpoint/2010/main" val="3812723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day was the </a:t>
            </a:r>
            <a:r>
              <a:rPr lang="en-US" dirty="0" err="1"/>
              <a:t>oakridge</a:t>
            </a:r>
            <a:r>
              <a:rPr lang="en-US" dirty="0"/>
              <a:t> boys </a:t>
            </a:r>
          </a:p>
        </p:txBody>
      </p:sp>
      <p:sp>
        <p:nvSpPr>
          <p:cNvPr id="4" name="Slide Number Placeholder 3"/>
          <p:cNvSpPr>
            <a:spLocks noGrp="1"/>
          </p:cNvSpPr>
          <p:nvPr>
            <p:ph type="sldNum" sz="quarter" idx="5"/>
          </p:nvPr>
        </p:nvSpPr>
        <p:spPr/>
        <p:txBody>
          <a:bodyPr/>
          <a:lstStyle/>
          <a:p>
            <a:fld id="{C8CE0B62-B051-48B2-84CB-94C6759E8C57}" type="slidenum">
              <a:rPr lang="en-US" smtClean="0"/>
              <a:t>34</a:t>
            </a:fld>
            <a:endParaRPr lang="en-US"/>
          </a:p>
        </p:txBody>
      </p:sp>
    </p:spTree>
    <p:extLst>
      <p:ext uri="{BB962C8B-B14F-4D97-AF65-F5344CB8AC3E}">
        <p14:creationId xmlns:p14="http://schemas.microsoft.com/office/powerpoint/2010/main" val="2976466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38</a:t>
            </a:fld>
            <a:endParaRPr lang="en-US"/>
          </a:p>
        </p:txBody>
      </p:sp>
    </p:spTree>
    <p:extLst>
      <p:ext uri="{BB962C8B-B14F-4D97-AF65-F5344CB8AC3E}">
        <p14:creationId xmlns:p14="http://schemas.microsoft.com/office/powerpoint/2010/main" val="294391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day was higher ed day</a:t>
            </a:r>
          </a:p>
        </p:txBody>
      </p:sp>
      <p:sp>
        <p:nvSpPr>
          <p:cNvPr id="4" name="Slide Number Placeholder 3"/>
          <p:cNvSpPr>
            <a:spLocks noGrp="1"/>
          </p:cNvSpPr>
          <p:nvPr>
            <p:ph type="sldNum" sz="quarter" idx="5"/>
          </p:nvPr>
        </p:nvSpPr>
        <p:spPr/>
        <p:txBody>
          <a:bodyPr/>
          <a:lstStyle/>
          <a:p>
            <a:fld id="{C8CE0B62-B051-48B2-84CB-94C6759E8C57}" type="slidenum">
              <a:rPr lang="en-US" smtClean="0"/>
              <a:t>39</a:t>
            </a:fld>
            <a:endParaRPr lang="en-US"/>
          </a:p>
        </p:txBody>
      </p:sp>
    </p:spTree>
    <p:extLst>
      <p:ext uri="{BB962C8B-B14F-4D97-AF65-F5344CB8AC3E}">
        <p14:creationId xmlns:p14="http://schemas.microsoft.com/office/powerpoint/2010/main" val="3828227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pictures from Oklahoma Promise Day at the capitol</a:t>
            </a:r>
          </a:p>
        </p:txBody>
      </p:sp>
      <p:sp>
        <p:nvSpPr>
          <p:cNvPr id="4" name="Slide Number Placeholder 3"/>
          <p:cNvSpPr>
            <a:spLocks noGrp="1"/>
          </p:cNvSpPr>
          <p:nvPr>
            <p:ph type="sldNum" sz="quarter" idx="5"/>
          </p:nvPr>
        </p:nvSpPr>
        <p:spPr/>
        <p:txBody>
          <a:bodyPr/>
          <a:lstStyle/>
          <a:p>
            <a:fld id="{C8CE0B62-B051-48B2-84CB-94C6759E8C57}" type="slidenum">
              <a:rPr lang="en-US" smtClean="0"/>
              <a:t>40</a:t>
            </a:fld>
            <a:endParaRPr lang="en-US"/>
          </a:p>
        </p:txBody>
      </p:sp>
    </p:spTree>
    <p:extLst>
      <p:ext uri="{BB962C8B-B14F-4D97-AF65-F5344CB8AC3E}">
        <p14:creationId xmlns:p14="http://schemas.microsoft.com/office/powerpoint/2010/main" val="1231745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0" y="1122363"/>
            <a:ext cx="8102167" cy="2164534"/>
          </a:xfrm>
        </p:spPr>
        <p:txBody>
          <a:bodyPr anchor="b">
            <a:normAutofit/>
          </a:bodyPr>
          <a:lstStyle>
            <a:lvl1pPr algn="l">
              <a:defRPr sz="5400">
                <a:solidFill>
                  <a:schemeClr val="accent1"/>
                </a:solidFill>
                <a:latin typeface="Palatino Linotype" panose="02040502050505030304" pitchFamily="18"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155" indent="0" algn="ctr">
              <a:buNone/>
              <a:defRPr sz="2000"/>
            </a:lvl2pPr>
            <a:lvl3pPr marL="914309" indent="0" algn="ctr">
              <a:buNone/>
              <a:defRPr sz="18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dirty="0"/>
              <a:t>Click to edit Master subtitle style</a:t>
            </a:r>
          </a:p>
        </p:txBody>
      </p:sp>
      <p:cxnSp>
        <p:nvCxnSpPr>
          <p:cNvPr id="13" name="Straight Connector 12"/>
          <p:cNvCxnSpPr/>
          <p:nvPr userDrawn="1"/>
        </p:nvCxnSpPr>
        <p:spPr>
          <a:xfrm>
            <a:off x="1524000" y="3443416"/>
            <a:ext cx="9144000"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23" name="Date Placeholder 3"/>
          <p:cNvSpPr>
            <a:spLocks noGrp="1"/>
          </p:cNvSpPr>
          <p:nvPr>
            <p:ph type="dt" sz="half" idx="10"/>
          </p:nvPr>
        </p:nvSpPr>
        <p:spPr>
          <a:xfrm>
            <a:off x="9834464" y="5415407"/>
            <a:ext cx="1519336" cy="365125"/>
          </a:xfrm>
          <a:prstGeom prst="rect">
            <a:avLst/>
          </a:prstGeom>
        </p:spPr>
        <p:txBody>
          <a:bodyPr/>
          <a:lstStyle>
            <a:lvl1pPr algn="r">
              <a:defRPr/>
            </a:lvl1pPr>
          </a:lstStyle>
          <a:p>
            <a:fld id="{88EA2A99-ABEA-4CD9-BF8D-276BDF540AFA}" type="datetime1">
              <a:rPr lang="en-US" smtClean="0"/>
              <a:t>3/11/2020</a:t>
            </a:fld>
            <a:endParaRPr lang="en-US" dirty="0"/>
          </a:p>
        </p:txBody>
      </p:sp>
      <p:sp>
        <p:nvSpPr>
          <p:cNvPr id="24" name="Slide Number Placeholder 5"/>
          <p:cNvSpPr>
            <a:spLocks noGrp="1"/>
          </p:cNvSpPr>
          <p:nvPr>
            <p:ph type="sldNum" sz="quarter" idx="12"/>
          </p:nvPr>
        </p:nvSpPr>
        <p:spPr>
          <a:xfrm>
            <a:off x="9778743" y="2393931"/>
            <a:ext cx="889260" cy="874892"/>
          </a:xfrm>
          <a:prstGeom prst="rect">
            <a:avLst/>
          </a:prstGeom>
        </p:spPr>
        <p:txBody>
          <a:bodyPr/>
          <a:lstStyle/>
          <a:p>
            <a:fld id="{3131D7CC-1314-44C6-8B02-DAA70D54A6AA}" type="slidenum">
              <a:rPr lang="en-US" smtClean="0"/>
              <a:t>‹#›</a:t>
            </a:fld>
            <a:endParaRPr lang="en-US" dirty="0"/>
          </a:p>
        </p:txBody>
      </p:sp>
    </p:spTree>
    <p:extLst>
      <p:ext uri="{BB962C8B-B14F-4D97-AF65-F5344CB8AC3E}">
        <p14:creationId xmlns:p14="http://schemas.microsoft.com/office/powerpoint/2010/main" val="1192978007"/>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834464" y="5415407"/>
            <a:ext cx="1519336" cy="365125"/>
          </a:xfrm>
          <a:prstGeom prst="rect">
            <a:avLst/>
          </a:prstGeom>
        </p:spPr>
        <p:txBody>
          <a:bodyPr/>
          <a:lstStyle/>
          <a:p>
            <a:fld id="{EEAF778E-C4A6-4A31-ACE8-C48C16A7969B}" type="datetime1">
              <a:rPr lang="en-US" smtClean="0"/>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196848" y="541267"/>
            <a:ext cx="1156952" cy="1138259"/>
          </a:xfrm>
          <a:prstGeom prst="rect">
            <a:avLst/>
          </a:prstGeom>
        </p:spPr>
        <p:txBody>
          <a:bodyPr/>
          <a:lstStyle/>
          <a:p>
            <a:fld id="{3131D7CC-1314-44C6-8B02-DAA70D54A6AA}" type="slidenum">
              <a:rPr lang="en-US" smtClean="0"/>
              <a:t>‹#›</a:t>
            </a:fld>
            <a:endParaRPr lang="en-US"/>
          </a:p>
        </p:txBody>
      </p:sp>
    </p:spTree>
    <p:extLst>
      <p:ext uri="{BB962C8B-B14F-4D97-AF65-F5344CB8AC3E}">
        <p14:creationId xmlns:p14="http://schemas.microsoft.com/office/powerpoint/2010/main" val="565739142"/>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535459"/>
            <a:ext cx="2628900" cy="46873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535459"/>
            <a:ext cx="7734300" cy="468733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10800000">
            <a:off x="8724899" y="5415405"/>
            <a:ext cx="2628900" cy="365125"/>
          </a:xfrm>
          <a:prstGeom prst="rect">
            <a:avLst/>
          </a:prstGeom>
        </p:spPr>
        <p:txBody>
          <a:bodyPr/>
          <a:lstStyle>
            <a:lvl1pPr algn="l">
              <a:defRPr/>
            </a:lvl1pPr>
          </a:lstStyle>
          <a:p>
            <a:fld id="{5AE7D487-E69F-4B61-A3F0-D2B94F59AAF7}" type="datetime1">
              <a:rPr lang="en-US" smtClean="0"/>
              <a:t>3/11/2020</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rot="5400000">
            <a:off x="10455238" y="4338750"/>
            <a:ext cx="898573" cy="884055"/>
          </a:xfrm>
          <a:prstGeom prst="rect">
            <a:avLst/>
          </a:prstGeom>
        </p:spPr>
        <p:txBody>
          <a:bodyPr/>
          <a:lstStyle/>
          <a:p>
            <a:fld id="{3131D7CC-1314-44C6-8B02-DAA70D54A6AA}" type="slidenum">
              <a:rPr lang="en-US" smtClean="0"/>
              <a:t>‹#›</a:t>
            </a:fld>
            <a:endParaRPr lang="en-US" dirty="0"/>
          </a:p>
        </p:txBody>
      </p:sp>
    </p:spTree>
    <p:extLst>
      <p:ext uri="{BB962C8B-B14F-4D97-AF65-F5344CB8AC3E}">
        <p14:creationId xmlns:p14="http://schemas.microsoft.com/office/powerpoint/2010/main" val="705036354"/>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9834464" y="5415407"/>
            <a:ext cx="1519336" cy="365125"/>
          </a:xfrm>
          <a:prstGeom prst="rect">
            <a:avLst/>
          </a:prstGeom>
        </p:spPr>
        <p:txBody>
          <a:bodyPr/>
          <a:lstStyle/>
          <a:p>
            <a:fld id="{BB9241F3-C8EF-4783-A6AB-1E1E4EE94C5C}" type="datetime1">
              <a:rPr lang="en-US" smtClean="0"/>
              <a:t>3/11/2020</a:t>
            </a:fld>
            <a:endParaRPr lang="en-US"/>
          </a:p>
        </p:txBody>
      </p:sp>
      <p:sp>
        <p:nvSpPr>
          <p:cNvPr id="5" name="Footer Placeholder 4"/>
          <p:cNvSpPr>
            <a:spLocks noGrp="1"/>
          </p:cNvSpPr>
          <p:nvPr>
            <p:ph type="ftr" sz="quarter" idx="11"/>
          </p:nvPr>
        </p:nvSpPr>
        <p:spPr/>
        <p:txBody>
          <a:bodyPr/>
          <a:lstStyle/>
          <a:p>
            <a:endParaRPr lang="en-US"/>
          </a:p>
        </p:txBody>
      </p:sp>
      <p:cxnSp>
        <p:nvCxnSpPr>
          <p:cNvPr id="8" name="Straight Connector 7"/>
          <p:cNvCxnSpPr/>
          <p:nvPr userDrawn="1"/>
        </p:nvCxnSpPr>
        <p:spPr>
          <a:xfrm>
            <a:off x="838210" y="1838551"/>
            <a:ext cx="1051560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92834701"/>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9"/>
            <a:ext cx="9469147" cy="2535690"/>
          </a:xfrm>
        </p:spPr>
        <p:txBody>
          <a:bodyPr anchor="b">
            <a:normAutofit/>
          </a:bodyPr>
          <a:lstStyle>
            <a:lvl1pPr>
              <a:defRPr sz="5400"/>
            </a:lvl1pPr>
          </a:lstStyle>
          <a:p>
            <a:r>
              <a:rPr lang="en-US" dirty="0"/>
              <a:t>Click to edit Master title style</a:t>
            </a:r>
          </a:p>
        </p:txBody>
      </p:sp>
      <p:sp>
        <p:nvSpPr>
          <p:cNvPr id="3" name="Text Placeholder 2"/>
          <p:cNvSpPr>
            <a:spLocks noGrp="1"/>
          </p:cNvSpPr>
          <p:nvPr>
            <p:ph type="body" idx="1"/>
          </p:nvPr>
        </p:nvSpPr>
        <p:spPr>
          <a:xfrm>
            <a:off x="831851" y="4589479"/>
            <a:ext cx="10515600" cy="699229"/>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9834464" y="5415407"/>
            <a:ext cx="1519336" cy="365125"/>
          </a:xfrm>
          <a:prstGeom prst="rect">
            <a:avLst/>
          </a:prstGeom>
        </p:spPr>
        <p:txBody>
          <a:bodyPr/>
          <a:lstStyle/>
          <a:p>
            <a:fld id="{41C74FA9-7D2F-4F83-878E-0301D573B317}" type="datetime1">
              <a:rPr lang="en-US" smtClean="0"/>
              <a:t>3/11/2020</a:t>
            </a:fld>
            <a:endParaRPr lang="en-US"/>
          </a:p>
        </p:txBody>
      </p:sp>
      <p:sp>
        <p:nvSpPr>
          <p:cNvPr id="5" name="Footer Placeholder 4"/>
          <p:cNvSpPr>
            <a:spLocks noGrp="1"/>
          </p:cNvSpPr>
          <p:nvPr>
            <p:ph type="ftr" sz="quarter" idx="11"/>
          </p:nvPr>
        </p:nvSpPr>
        <p:spPr/>
        <p:txBody>
          <a:bodyPr/>
          <a:lstStyle/>
          <a:p>
            <a:endParaRPr lang="en-US"/>
          </a:p>
        </p:txBody>
      </p:sp>
      <p:cxnSp>
        <p:nvCxnSpPr>
          <p:cNvPr id="7" name="Straight Connector 6"/>
          <p:cNvCxnSpPr/>
          <p:nvPr userDrawn="1"/>
        </p:nvCxnSpPr>
        <p:spPr>
          <a:xfrm>
            <a:off x="831859" y="4413799"/>
            <a:ext cx="1052195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9" name="Slide Number Placeholder 5"/>
          <p:cNvSpPr>
            <a:spLocks noGrp="1"/>
          </p:cNvSpPr>
          <p:nvPr>
            <p:ph type="sldNum" sz="quarter" idx="12"/>
          </p:nvPr>
        </p:nvSpPr>
        <p:spPr>
          <a:xfrm>
            <a:off x="10464543" y="3370537"/>
            <a:ext cx="889260" cy="874892"/>
          </a:xfrm>
          <a:prstGeom prst="rect">
            <a:avLst/>
          </a:prstGeom>
        </p:spPr>
        <p:txBody>
          <a:bodyPr/>
          <a:lstStyle/>
          <a:p>
            <a:fld id="{3131D7CC-1314-44C6-8B02-DAA70D54A6AA}" type="slidenum">
              <a:rPr lang="en-US" smtClean="0"/>
              <a:t>‹#›</a:t>
            </a:fld>
            <a:endParaRPr lang="en-US" dirty="0"/>
          </a:p>
        </p:txBody>
      </p:sp>
    </p:spTree>
    <p:extLst>
      <p:ext uri="{BB962C8B-B14F-4D97-AF65-F5344CB8AC3E}">
        <p14:creationId xmlns:p14="http://schemas.microsoft.com/office/powerpoint/2010/main" val="3181259740"/>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38135"/>
            <a:ext cx="9192208" cy="1141391"/>
          </a:xfrm>
        </p:spPr>
        <p:txBody>
          <a:bodyPr/>
          <a:lstStyle/>
          <a:p>
            <a:r>
              <a:rPr lang="en-US"/>
              <a:t>Click to edit Master title style</a:t>
            </a:r>
          </a:p>
        </p:txBody>
      </p:sp>
      <p:sp>
        <p:nvSpPr>
          <p:cNvPr id="3" name="Content Placeholder 2"/>
          <p:cNvSpPr>
            <a:spLocks noGrp="1"/>
          </p:cNvSpPr>
          <p:nvPr>
            <p:ph sz="half" idx="1"/>
          </p:nvPr>
        </p:nvSpPr>
        <p:spPr>
          <a:xfrm>
            <a:off x="838200" y="1996751"/>
            <a:ext cx="5181600" cy="32837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996751"/>
            <a:ext cx="5181600" cy="32837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cxnSp>
        <p:nvCxnSpPr>
          <p:cNvPr id="8" name="Straight Connector 7"/>
          <p:cNvCxnSpPr/>
          <p:nvPr userDrawn="1"/>
        </p:nvCxnSpPr>
        <p:spPr>
          <a:xfrm>
            <a:off x="838210" y="1838551"/>
            <a:ext cx="1051560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24360051"/>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1" y="541267"/>
            <a:ext cx="9162628" cy="1138259"/>
          </a:xfrm>
        </p:spPr>
        <p:txBody>
          <a:bodyPr/>
          <a:lstStyle/>
          <a:p>
            <a:r>
              <a:rPr lang="en-US"/>
              <a:t>Click to edit Master title style</a:t>
            </a:r>
          </a:p>
        </p:txBody>
      </p:sp>
      <p:sp>
        <p:nvSpPr>
          <p:cNvPr id="3" name="Text Placeholder 2"/>
          <p:cNvSpPr>
            <a:spLocks noGrp="1"/>
          </p:cNvSpPr>
          <p:nvPr>
            <p:ph type="body" idx="1"/>
          </p:nvPr>
        </p:nvSpPr>
        <p:spPr>
          <a:xfrm>
            <a:off x="839789" y="1940783"/>
            <a:ext cx="5157787" cy="429371"/>
          </a:xfrm>
        </p:spPr>
        <p:txBody>
          <a:bodyPr anchor="b"/>
          <a:lstStyle>
            <a:lvl1pPr marL="0" indent="0">
              <a:buNone/>
              <a:defRPr sz="2400" b="1">
                <a:solidFill>
                  <a:schemeClr val="tx2">
                    <a:lumMod val="50000"/>
                  </a:schemeClr>
                </a:solidFill>
                <a:latin typeface="Palatino Linotype" panose="02040502050505030304" pitchFamily="18" charset="0"/>
              </a:defRPr>
            </a:lvl1pPr>
            <a:lvl2pPr marL="457155" indent="0">
              <a:buNone/>
              <a:defRPr sz="2000" b="1"/>
            </a:lvl2pPr>
            <a:lvl3pPr marL="914309" indent="0">
              <a:buNone/>
              <a:defRPr sz="18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505075"/>
            <a:ext cx="5157787" cy="27753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940783"/>
            <a:ext cx="5183188" cy="429371"/>
          </a:xfrm>
        </p:spPr>
        <p:txBody>
          <a:bodyPr anchor="b">
            <a:normAutofit/>
          </a:bodyPr>
          <a:lstStyle>
            <a:lvl1pPr marL="0" indent="0">
              <a:buNone/>
              <a:defRPr lang="en-US" sz="2400" b="1" kern="1200" dirty="0" smtClean="0">
                <a:solidFill>
                  <a:schemeClr val="tx2">
                    <a:lumMod val="50000"/>
                  </a:schemeClr>
                </a:solidFill>
                <a:latin typeface="Palatino Linotype" panose="02040502050505030304" pitchFamily="18" charset="0"/>
                <a:ea typeface="+mn-ea"/>
                <a:cs typeface="Arial" panose="020B0604020202020204" pitchFamily="34" charset="0"/>
              </a:defRPr>
            </a:lvl1pPr>
            <a:lvl2pPr marL="457155" indent="0">
              <a:buNone/>
              <a:defRPr sz="2000" b="1"/>
            </a:lvl2pPr>
            <a:lvl3pPr marL="914309" indent="0">
              <a:buNone/>
              <a:defRPr sz="18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marL="0" lvl="0" indent="0" algn="l" defTabSz="914309" rtl="0" eaLnBrk="1" latinLnBrk="0" hangingPunct="1">
              <a:lnSpc>
                <a:spcPct val="90000"/>
              </a:lnSpc>
              <a:spcBef>
                <a:spcPts val="1000"/>
              </a:spcBef>
              <a:buFont typeface="Arial" panose="020B0604020202020204" pitchFamily="34" charset="0"/>
              <a:buNone/>
            </a:pPr>
            <a:r>
              <a:rPr lang="en-US" dirty="0"/>
              <a:t>Edit Master text styles</a:t>
            </a:r>
          </a:p>
        </p:txBody>
      </p:sp>
      <p:sp>
        <p:nvSpPr>
          <p:cNvPr id="6" name="Content Placeholder 5"/>
          <p:cNvSpPr>
            <a:spLocks noGrp="1"/>
          </p:cNvSpPr>
          <p:nvPr>
            <p:ph sz="quarter" idx="4"/>
          </p:nvPr>
        </p:nvSpPr>
        <p:spPr>
          <a:xfrm>
            <a:off x="6172203" y="2505075"/>
            <a:ext cx="5183188" cy="27753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834464" y="5415407"/>
            <a:ext cx="1519336" cy="365125"/>
          </a:xfrm>
          <a:prstGeom prst="rect">
            <a:avLst/>
          </a:prstGeom>
        </p:spPr>
        <p:txBody>
          <a:bodyPr/>
          <a:lstStyle/>
          <a:p>
            <a:fld id="{09862246-24B3-4A2D-AA9C-BA66064D8FD5}" type="datetime1">
              <a:rPr lang="en-US" smtClean="0"/>
              <a:t>3/11/2020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0196848" y="541267"/>
            <a:ext cx="1156952" cy="1138259"/>
          </a:xfrm>
          <a:prstGeom prst="rect">
            <a:avLst/>
          </a:prstGeom>
        </p:spPr>
        <p:txBody>
          <a:bodyPr/>
          <a:lstStyle/>
          <a:p>
            <a:fld id="{3131D7CC-1314-44C6-8B02-DAA70D54A6AA}" type="slidenum">
              <a:rPr lang="en-US" smtClean="0"/>
              <a:t>‹#›</a:t>
            </a:fld>
            <a:endParaRPr lang="en-US"/>
          </a:p>
        </p:txBody>
      </p:sp>
      <p:cxnSp>
        <p:nvCxnSpPr>
          <p:cNvPr id="10" name="Straight Connector 9"/>
          <p:cNvCxnSpPr/>
          <p:nvPr userDrawn="1"/>
        </p:nvCxnSpPr>
        <p:spPr>
          <a:xfrm>
            <a:off x="838210" y="1801227"/>
            <a:ext cx="1051560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09216060"/>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9834464" y="5415407"/>
            <a:ext cx="1519336" cy="365125"/>
          </a:xfrm>
          <a:prstGeom prst="rect">
            <a:avLst/>
          </a:prstGeom>
        </p:spPr>
        <p:txBody>
          <a:bodyPr/>
          <a:lstStyle/>
          <a:p>
            <a:fld id="{97772A6E-A96D-4CBF-B56A-81FA1C316C7A}" type="datetime1">
              <a:rPr lang="en-US" smtClean="0"/>
              <a:t>3/11/2020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0196848" y="541267"/>
            <a:ext cx="1156952" cy="1138259"/>
          </a:xfrm>
          <a:prstGeom prst="rect">
            <a:avLst/>
          </a:prstGeom>
        </p:spPr>
        <p:txBody>
          <a:bodyPr/>
          <a:lstStyle/>
          <a:p>
            <a:fld id="{3131D7CC-1314-44C6-8B02-DAA70D54A6AA}" type="slidenum">
              <a:rPr lang="en-US" smtClean="0"/>
              <a:t>‹#›</a:t>
            </a:fld>
            <a:endParaRPr lang="en-US"/>
          </a:p>
        </p:txBody>
      </p:sp>
      <p:cxnSp>
        <p:nvCxnSpPr>
          <p:cNvPr id="6" name="Straight Connector 5"/>
          <p:cNvCxnSpPr/>
          <p:nvPr userDrawn="1"/>
        </p:nvCxnSpPr>
        <p:spPr>
          <a:xfrm>
            <a:off x="838210" y="1838551"/>
            <a:ext cx="1051560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28135423"/>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009652" y="5415407"/>
            <a:ext cx="1344149" cy="365125"/>
          </a:xfrm>
          <a:prstGeom prst="rect">
            <a:avLst/>
          </a:prstGeom>
        </p:spPr>
        <p:txBody>
          <a:bodyPr/>
          <a:lstStyle/>
          <a:p>
            <a:fld id="{D702ED29-B9CF-48C5-99DF-C20B42FE480F}" type="datetime1">
              <a:rPr lang="en-US" smtClean="0"/>
              <a:t>3/11/2020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0196848" y="541267"/>
            <a:ext cx="1156952" cy="1138259"/>
          </a:xfrm>
          <a:prstGeom prst="rect">
            <a:avLst/>
          </a:prstGeom>
        </p:spPr>
        <p:txBody>
          <a:bodyPr/>
          <a:lstStyle/>
          <a:p>
            <a:fld id="{3131D7CC-1314-44C6-8B02-DAA70D54A6AA}" type="slidenum">
              <a:rPr lang="en-US" smtClean="0"/>
              <a:t>‹#›</a:t>
            </a:fld>
            <a:endParaRPr lang="en-US"/>
          </a:p>
        </p:txBody>
      </p:sp>
      <p:cxnSp>
        <p:nvCxnSpPr>
          <p:cNvPr id="5" name="Straight Connector 4"/>
          <p:cNvCxnSpPr/>
          <p:nvPr userDrawn="1"/>
        </p:nvCxnSpPr>
        <p:spPr>
          <a:xfrm>
            <a:off x="838210" y="1838551"/>
            <a:ext cx="1051560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72515663"/>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541266"/>
            <a:ext cx="3932237" cy="1516149"/>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91" y="541267"/>
            <a:ext cx="4418012" cy="47227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208814"/>
            <a:ext cx="3932237" cy="3055165"/>
          </a:xfrm>
        </p:spPr>
        <p:txBody>
          <a:bodyPr/>
          <a:lstStyle>
            <a:lvl1pPr marL="0" indent="0">
              <a:buNone/>
              <a:defRPr sz="1600"/>
            </a:lvl1pPr>
            <a:lvl2pPr marL="457155" indent="0">
              <a:buNone/>
              <a:defRPr sz="1400"/>
            </a:lvl2pPr>
            <a:lvl3pPr marL="914309" indent="0">
              <a:buNone/>
              <a:defRPr sz="1200"/>
            </a:lvl3pPr>
            <a:lvl4pPr marL="1371464" indent="0">
              <a:buNone/>
              <a:defRPr sz="1000"/>
            </a:lvl4pPr>
            <a:lvl5pPr marL="1828618" indent="0">
              <a:buNone/>
              <a:defRPr sz="1000"/>
            </a:lvl5pPr>
            <a:lvl6pPr marL="2285774" indent="0">
              <a:buNone/>
              <a:defRPr sz="1000"/>
            </a:lvl6pPr>
            <a:lvl7pPr marL="2742926" indent="0">
              <a:buNone/>
              <a:defRPr sz="1000"/>
            </a:lvl7pPr>
            <a:lvl8pPr marL="3200080" indent="0">
              <a:buNone/>
              <a:defRPr sz="1000"/>
            </a:lvl8pPr>
            <a:lvl9pPr marL="3657235" indent="0">
              <a:buNone/>
              <a:defRPr sz="1000"/>
            </a:lvl9pPr>
          </a:lstStyle>
          <a:p>
            <a:pPr lvl="0"/>
            <a:r>
              <a:rPr lang="en-US"/>
              <a:t>Edit Master text styles</a:t>
            </a:r>
          </a:p>
        </p:txBody>
      </p:sp>
      <p:sp>
        <p:nvSpPr>
          <p:cNvPr id="5" name="Date Placeholder 4"/>
          <p:cNvSpPr>
            <a:spLocks noGrp="1"/>
          </p:cNvSpPr>
          <p:nvPr>
            <p:ph type="dt" sz="half" idx="10"/>
          </p:nvPr>
        </p:nvSpPr>
        <p:spPr>
          <a:xfrm>
            <a:off x="9834464" y="5415407"/>
            <a:ext cx="1519336" cy="365125"/>
          </a:xfrm>
          <a:prstGeom prst="rect">
            <a:avLst/>
          </a:prstGeom>
        </p:spPr>
        <p:txBody>
          <a:bodyPr/>
          <a:lstStyle/>
          <a:p>
            <a:fld id="{E16E06DE-52B0-410F-8DDE-B8F7DBD306C2}" type="datetime1">
              <a:rPr lang="en-US" smtClean="0"/>
              <a:t>3/11/2020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196848" y="541267"/>
            <a:ext cx="1156952" cy="1138259"/>
          </a:xfrm>
          <a:prstGeom prst="rect">
            <a:avLst/>
          </a:prstGeom>
        </p:spPr>
        <p:txBody>
          <a:bodyPr/>
          <a:lstStyle/>
          <a:p>
            <a:fld id="{3131D7CC-1314-44C6-8B02-DAA70D54A6AA}" type="slidenum">
              <a:rPr lang="en-US" smtClean="0"/>
              <a:t>‹#›</a:t>
            </a:fld>
            <a:endParaRPr lang="en-US"/>
          </a:p>
        </p:txBody>
      </p:sp>
    </p:spTree>
    <p:extLst>
      <p:ext uri="{BB962C8B-B14F-4D97-AF65-F5344CB8AC3E}">
        <p14:creationId xmlns:p14="http://schemas.microsoft.com/office/powerpoint/2010/main" val="3365042270"/>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200" y="541268"/>
            <a:ext cx="4408681" cy="469801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en-US" dirty="0"/>
          </a:p>
        </p:txBody>
      </p:sp>
      <p:sp>
        <p:nvSpPr>
          <p:cNvPr id="5" name="Date Placeholder 4"/>
          <p:cNvSpPr>
            <a:spLocks noGrp="1"/>
          </p:cNvSpPr>
          <p:nvPr>
            <p:ph type="dt" sz="half" idx="10"/>
          </p:nvPr>
        </p:nvSpPr>
        <p:spPr>
          <a:xfrm>
            <a:off x="9834464" y="5415407"/>
            <a:ext cx="1519336" cy="365125"/>
          </a:xfrm>
          <a:prstGeom prst="rect">
            <a:avLst/>
          </a:prstGeom>
        </p:spPr>
        <p:txBody>
          <a:bodyPr/>
          <a:lstStyle/>
          <a:p>
            <a:fld id="{323BF919-06A9-479E-A13B-47808B51AAF5}" type="datetime1">
              <a:rPr lang="en-US" smtClean="0"/>
              <a:t>3/11/2020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196848" y="541267"/>
            <a:ext cx="1156952" cy="1138259"/>
          </a:xfrm>
          <a:prstGeom prst="rect">
            <a:avLst/>
          </a:prstGeom>
        </p:spPr>
        <p:txBody>
          <a:bodyPr/>
          <a:lstStyle/>
          <a:p>
            <a:fld id="{3131D7CC-1314-44C6-8B02-DAA70D54A6AA}" type="slidenum">
              <a:rPr lang="en-US" smtClean="0"/>
              <a:t>‹#›</a:t>
            </a:fld>
            <a:endParaRPr lang="en-US"/>
          </a:p>
        </p:txBody>
      </p:sp>
      <p:sp>
        <p:nvSpPr>
          <p:cNvPr id="8" name="Title 1"/>
          <p:cNvSpPr>
            <a:spLocks noGrp="1"/>
          </p:cNvSpPr>
          <p:nvPr>
            <p:ph type="title"/>
          </p:nvPr>
        </p:nvSpPr>
        <p:spPr>
          <a:xfrm>
            <a:off x="839788" y="541268"/>
            <a:ext cx="3932237" cy="1516149"/>
          </a:xfrm>
        </p:spPr>
        <p:txBody>
          <a:bodyPr anchor="b"/>
          <a:lstStyle>
            <a:lvl1pPr>
              <a:defRPr sz="3200"/>
            </a:lvl1pPr>
          </a:lstStyle>
          <a:p>
            <a:r>
              <a:rPr lang="en-US" dirty="0"/>
              <a:t>Click to edit Master title style</a:t>
            </a:r>
          </a:p>
        </p:txBody>
      </p:sp>
      <p:sp>
        <p:nvSpPr>
          <p:cNvPr id="9" name="Text Placeholder 3"/>
          <p:cNvSpPr>
            <a:spLocks noGrp="1"/>
          </p:cNvSpPr>
          <p:nvPr>
            <p:ph type="body" sz="half" idx="2"/>
          </p:nvPr>
        </p:nvSpPr>
        <p:spPr>
          <a:xfrm>
            <a:off x="839788" y="2208814"/>
            <a:ext cx="3932237" cy="3055165"/>
          </a:xfrm>
        </p:spPr>
        <p:txBody>
          <a:bodyPr/>
          <a:lstStyle>
            <a:lvl1pPr marL="0" indent="0">
              <a:buNone/>
              <a:defRPr sz="1600"/>
            </a:lvl1pPr>
            <a:lvl2pPr marL="457155" indent="0">
              <a:buNone/>
              <a:defRPr sz="1400"/>
            </a:lvl2pPr>
            <a:lvl3pPr marL="914309" indent="0">
              <a:buNone/>
              <a:defRPr sz="1200"/>
            </a:lvl3pPr>
            <a:lvl4pPr marL="1371464" indent="0">
              <a:buNone/>
              <a:defRPr sz="1000"/>
            </a:lvl4pPr>
            <a:lvl5pPr marL="1828618" indent="0">
              <a:buNone/>
              <a:defRPr sz="1000"/>
            </a:lvl5pPr>
            <a:lvl6pPr marL="2285774" indent="0">
              <a:buNone/>
              <a:defRPr sz="1000"/>
            </a:lvl6pPr>
            <a:lvl7pPr marL="2742926" indent="0">
              <a:buNone/>
              <a:defRPr sz="1000"/>
            </a:lvl7pPr>
            <a:lvl8pPr marL="3200080" indent="0">
              <a:buNone/>
              <a:defRPr sz="1000"/>
            </a:lvl8pPr>
            <a:lvl9pPr marL="3657235" indent="0">
              <a:buNone/>
              <a:defRPr sz="1000"/>
            </a:lvl9pPr>
          </a:lstStyle>
          <a:p>
            <a:pPr lvl="0"/>
            <a:r>
              <a:rPr lang="en-US"/>
              <a:t>Edit Master text styles</a:t>
            </a:r>
          </a:p>
        </p:txBody>
      </p:sp>
    </p:spTree>
    <p:extLst>
      <p:ext uri="{BB962C8B-B14F-4D97-AF65-F5344CB8AC3E}">
        <p14:creationId xmlns:p14="http://schemas.microsoft.com/office/powerpoint/2010/main" val="1143162267"/>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538135"/>
            <a:ext cx="9171452" cy="1141391"/>
          </a:xfrm>
          <a:prstGeom prst="rect">
            <a:avLst/>
          </a:prstGeom>
          <a:noFill/>
          <a:ln>
            <a:noFill/>
          </a:ln>
        </p:spPr>
        <p:txBody>
          <a:bodyPr vert="horz" lIns="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998620"/>
            <a:ext cx="10515600" cy="3281835"/>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52400" y="6164791"/>
            <a:ext cx="4114800" cy="525035"/>
          </a:xfrm>
          <a:prstGeom prst="rect">
            <a:avLst/>
          </a:prstGeom>
        </p:spPr>
        <p:txBody>
          <a:bodyPr vert="horz" lIns="91440" tIns="45720" rIns="91440" bIns="45720" rtlCol="0" anchor="t" anchorCtr="0"/>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7" name="Rectangle 6"/>
          <p:cNvSpPr/>
          <p:nvPr userDrawn="1"/>
        </p:nvSpPr>
        <p:spPr>
          <a:xfrm>
            <a:off x="0" y="0"/>
            <a:ext cx="12192000" cy="219010"/>
          </a:xfrm>
          <a:prstGeom prst="rect">
            <a:avLst/>
          </a:prstGeom>
          <a:solidFill>
            <a:schemeClr val="tx2">
              <a:lumMod val="90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Rectangle 7"/>
          <p:cNvSpPr/>
          <p:nvPr userDrawn="1"/>
        </p:nvSpPr>
        <p:spPr>
          <a:xfrm>
            <a:off x="0" y="5915469"/>
            <a:ext cx="12192000" cy="139359"/>
          </a:xfrm>
          <a:prstGeom prst="rect">
            <a:avLst/>
          </a:prstGeom>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TextShape 8"/>
          <p:cNvSpPr txBox="1"/>
          <p:nvPr userDrawn="1"/>
        </p:nvSpPr>
        <p:spPr>
          <a:xfrm>
            <a:off x="4480705" y="6164775"/>
            <a:ext cx="5422195" cy="577080"/>
          </a:xfrm>
          <a:prstGeom prst="rect">
            <a:avLst/>
          </a:prstGeom>
          <a:noFill/>
          <a:ln>
            <a:noFill/>
          </a:ln>
        </p:spPr>
        <p:txBody>
          <a:bodyPr lIns="90000" tIns="45000" rIns="90000" bIns="45000" anchor="ctr" anchorCtr="0"/>
          <a:lstStyle/>
          <a:p>
            <a:pPr algn="r">
              <a:lnSpc>
                <a:spcPct val="115000"/>
              </a:lnSpc>
            </a:pPr>
            <a:r>
              <a:rPr lang="en-US" sz="1500" b="0" strike="noStrike" spc="-1" dirty="0">
                <a:solidFill>
                  <a:srgbClr val="666666"/>
                </a:solidFill>
                <a:latin typeface="Arial"/>
              </a:rPr>
              <a:t>Northern Oklahoma College Foundation</a:t>
            </a:r>
            <a:endParaRPr lang="en-US" sz="1500" b="0" strike="noStrike" spc="-1" dirty="0">
              <a:latin typeface="Arial"/>
            </a:endParaRPr>
          </a:p>
        </p:txBody>
      </p:sp>
      <p:sp>
        <p:nvSpPr>
          <p:cNvPr id="11" name="Line 9"/>
          <p:cNvSpPr/>
          <p:nvPr userDrawn="1"/>
        </p:nvSpPr>
        <p:spPr>
          <a:xfrm>
            <a:off x="10009651" y="6220639"/>
            <a:ext cx="0" cy="457200"/>
          </a:xfrm>
          <a:prstGeom prst="line">
            <a:avLst/>
          </a:prstGeom>
          <a:ln w="12600">
            <a:solidFill>
              <a:srgbClr val="CCCCCC"/>
            </a:solidFill>
            <a:round/>
          </a:ln>
        </p:spPr>
        <p:style>
          <a:lnRef idx="0">
            <a:scrgbClr r="0" g="0" b="0"/>
          </a:lnRef>
          <a:fillRef idx="0">
            <a:scrgbClr r="0" g="0" b="0"/>
          </a:fillRef>
          <a:effectRef idx="0">
            <a:scrgbClr r="0" g="0" b="0"/>
          </a:effectRef>
          <a:fontRef idx="minor"/>
        </p:style>
      </p:sp>
      <p:pic>
        <p:nvPicPr>
          <p:cNvPr id="13" name="Picture 12">
            <a:extLst>
              <a:ext uri="{FF2B5EF4-FFF2-40B4-BE49-F238E27FC236}">
                <a16:creationId xmlns:a16="http://schemas.microsoft.com/office/drawing/2014/main" id="{D9F6DD8B-ADF0-4914-94BA-1E7B588985D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41703" y="5355465"/>
            <a:ext cx="1445495" cy="1435543"/>
          </a:xfrm>
          <a:prstGeom prst="rect">
            <a:avLst/>
          </a:prstGeom>
        </p:spPr>
      </p:pic>
    </p:spTree>
    <p:extLst>
      <p:ext uri="{BB962C8B-B14F-4D97-AF65-F5344CB8AC3E}">
        <p14:creationId xmlns:p14="http://schemas.microsoft.com/office/powerpoint/2010/main" val="3322975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hf hdr="0" ftr="0" dt="0"/>
  <p:txStyles>
    <p:titleStyle>
      <a:lvl1pPr algn="l" defTabSz="914309" rtl="0" eaLnBrk="1" latinLnBrk="0" hangingPunct="1">
        <a:lnSpc>
          <a:spcPct val="90000"/>
        </a:lnSpc>
        <a:spcBef>
          <a:spcPct val="0"/>
        </a:spcBef>
        <a:buNone/>
        <a:defRPr sz="4400" b="1" kern="1200">
          <a:solidFill>
            <a:schemeClr val="accent1"/>
          </a:solidFill>
          <a:latin typeface="Palatino Linotype" panose="02040502050505030304" pitchFamily="18" charset="0"/>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2">
              <a:lumMod val="25000"/>
            </a:schemeClr>
          </a:solidFill>
          <a:latin typeface="Arial" panose="020B0604020202020204" pitchFamily="34" charset="0"/>
          <a:ea typeface="+mn-ea"/>
          <a:cs typeface="Arial" panose="020B0604020202020204" pitchFamily="34" charset="0"/>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2">
              <a:lumMod val="25000"/>
            </a:schemeClr>
          </a:solidFill>
          <a:latin typeface="Arial" panose="020B0604020202020204" pitchFamily="34" charset="0"/>
          <a:ea typeface="+mn-ea"/>
          <a:cs typeface="Arial" panose="020B0604020202020204" pitchFamily="34" charset="0"/>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2">
              <a:lumMod val="25000"/>
            </a:schemeClr>
          </a:solidFill>
          <a:latin typeface="Arial" panose="020B0604020202020204" pitchFamily="34" charset="0"/>
          <a:ea typeface="+mn-ea"/>
          <a:cs typeface="Arial" panose="020B0604020202020204" pitchFamily="34" charset="0"/>
        </a:defRPr>
      </a:lvl3pPr>
      <a:lvl4pPr marL="1600040" indent="-228578" algn="l" defTabSz="914309" rtl="0" eaLnBrk="1" latinLnBrk="0" hangingPunct="1">
        <a:lnSpc>
          <a:spcPct val="90000"/>
        </a:lnSpc>
        <a:spcBef>
          <a:spcPts val="500"/>
        </a:spcBef>
        <a:buFont typeface="Arial" panose="020B0604020202020204" pitchFamily="34" charset="0"/>
        <a:buChar char="•"/>
        <a:defRPr sz="1800" kern="1200">
          <a:solidFill>
            <a:schemeClr val="tx2">
              <a:lumMod val="25000"/>
            </a:schemeClr>
          </a:solidFill>
          <a:latin typeface="Arial" panose="020B0604020202020204" pitchFamily="34" charset="0"/>
          <a:ea typeface="+mn-ea"/>
          <a:cs typeface="Arial" panose="020B0604020202020204" pitchFamily="34" charset="0"/>
        </a:defRPr>
      </a:lvl4pPr>
      <a:lvl5pPr marL="2057195" indent="-228578" algn="l" defTabSz="914309" rtl="0" eaLnBrk="1" latinLnBrk="0" hangingPunct="1">
        <a:lnSpc>
          <a:spcPct val="90000"/>
        </a:lnSpc>
        <a:spcBef>
          <a:spcPts val="500"/>
        </a:spcBef>
        <a:buFont typeface="Arial" panose="020B0604020202020204" pitchFamily="34" charset="0"/>
        <a:buChar char="•"/>
        <a:defRPr sz="1800" kern="1200">
          <a:solidFill>
            <a:schemeClr val="tx2">
              <a:lumMod val="25000"/>
            </a:schemeClr>
          </a:solidFill>
          <a:latin typeface="Arial" panose="020B0604020202020204" pitchFamily="34" charset="0"/>
          <a:ea typeface="+mn-ea"/>
          <a:cs typeface="Arial" panose="020B0604020202020204" pitchFamily="34" charset="0"/>
        </a:defRPr>
      </a:lvl5pPr>
      <a:lvl6pPr marL="2514349"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4"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jpeg"/><Relationship Id="rId18" Type="http://schemas.openxmlformats.org/officeDocument/2006/relationships/image" Target="../media/image82.jpeg"/><Relationship Id="rId3" Type="http://schemas.openxmlformats.org/officeDocument/2006/relationships/image" Target="../media/image67.jpeg"/><Relationship Id="rId7" Type="http://schemas.openxmlformats.org/officeDocument/2006/relationships/image" Target="../media/image71.jpeg"/><Relationship Id="rId12" Type="http://schemas.openxmlformats.org/officeDocument/2006/relationships/image" Target="../media/image76.jpeg"/><Relationship Id="rId17" Type="http://schemas.openxmlformats.org/officeDocument/2006/relationships/image" Target="../media/image81.jpeg"/><Relationship Id="rId2" Type="http://schemas.openxmlformats.org/officeDocument/2006/relationships/image" Target="../media/image66.png"/><Relationship Id="rId16"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5" Type="http://schemas.openxmlformats.org/officeDocument/2006/relationships/image" Target="../media/image7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 Id="rId14" Type="http://schemas.openxmlformats.org/officeDocument/2006/relationships/image" Target="../media/image7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5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5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5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55.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56.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114.jpeg"/><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5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 Id="rId5" Type="http://schemas.openxmlformats.org/officeDocument/2006/relationships/image" Target="../media/image123.jpeg"/><Relationship Id="rId4" Type="http://schemas.openxmlformats.org/officeDocument/2006/relationships/image" Target="../media/image122.jpeg"/></Relationships>
</file>

<file path=ppt/slides/_rels/slide5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6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38135"/>
            <a:ext cx="10515600" cy="1141391"/>
          </a:xfrm>
        </p:spPr>
        <p:txBody>
          <a:bodyPr>
            <a:normAutofit/>
          </a:bodyPr>
          <a:lstStyle/>
          <a:p>
            <a:pPr algn="ctr"/>
            <a:r>
              <a:rPr lang="en-US" sz="6000" dirty="0"/>
              <a:t>Donor Recognition Dinner</a:t>
            </a:r>
          </a:p>
        </p:txBody>
      </p:sp>
      <p:sp>
        <p:nvSpPr>
          <p:cNvPr id="3" name="Content Placeholder 2"/>
          <p:cNvSpPr>
            <a:spLocks noGrp="1"/>
          </p:cNvSpPr>
          <p:nvPr>
            <p:ph idx="1"/>
          </p:nvPr>
        </p:nvSpPr>
        <p:spPr/>
        <p:txBody>
          <a:bodyPr>
            <a:noAutofit/>
          </a:bodyPr>
          <a:lstStyle/>
          <a:p>
            <a:pPr marL="0" indent="0" algn="ctr">
              <a:buNone/>
            </a:pPr>
            <a:r>
              <a:rPr lang="en-US" sz="4000" dirty="0"/>
              <a:t>Northern Oklahoma College Foundation, Inc.</a:t>
            </a:r>
          </a:p>
          <a:p>
            <a:pPr marL="0" indent="0" algn="ctr">
              <a:buNone/>
            </a:pPr>
            <a:endParaRPr lang="en-US" sz="4000" dirty="0"/>
          </a:p>
          <a:p>
            <a:pPr marL="0" indent="0" algn="ctr">
              <a:buNone/>
            </a:pPr>
            <a:r>
              <a:rPr lang="en-US" sz="3200" dirty="0"/>
              <a:t>March 12, 2020</a:t>
            </a:r>
          </a:p>
          <a:p>
            <a:pPr marL="0" indent="0">
              <a:buNone/>
            </a:pPr>
            <a:endParaRPr lang="en-US" sz="4000" dirty="0"/>
          </a:p>
          <a:p>
            <a:pPr marL="0" indent="0" algn="ctr">
              <a:buNone/>
            </a:pPr>
            <a:r>
              <a:rPr lang="en-US" sz="4000" dirty="0"/>
              <a:t>2019 Year End Review</a:t>
            </a:r>
          </a:p>
        </p:txBody>
      </p:sp>
    </p:spTree>
    <p:extLst>
      <p:ext uri="{BB962C8B-B14F-4D97-AF65-F5344CB8AC3E}">
        <p14:creationId xmlns:p14="http://schemas.microsoft.com/office/powerpoint/2010/main" val="390291717"/>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F98DF6-09E2-4112-AD12-3F1D08F40900}"/>
              </a:ext>
            </a:extLst>
          </p:cNvPr>
          <p:cNvPicPr>
            <a:picLocks noChangeAspect="1"/>
          </p:cNvPicPr>
          <p:nvPr/>
        </p:nvPicPr>
        <p:blipFill>
          <a:blip r:embed="rId2"/>
          <a:stretch>
            <a:fillRect/>
          </a:stretch>
        </p:blipFill>
        <p:spPr>
          <a:xfrm>
            <a:off x="223924" y="450855"/>
            <a:ext cx="2200847" cy="2194750"/>
          </a:xfrm>
          <a:prstGeom prst="rect">
            <a:avLst/>
          </a:prstGeom>
        </p:spPr>
      </p:pic>
      <p:pic>
        <p:nvPicPr>
          <p:cNvPr id="8" name="Picture 7">
            <a:extLst>
              <a:ext uri="{FF2B5EF4-FFF2-40B4-BE49-F238E27FC236}">
                <a16:creationId xmlns:a16="http://schemas.microsoft.com/office/drawing/2014/main" id="{A3AC06D8-46EB-4C8D-86D7-E792BD0E9D7A}"/>
              </a:ext>
            </a:extLst>
          </p:cNvPr>
          <p:cNvPicPr>
            <a:picLocks noChangeAspect="1"/>
          </p:cNvPicPr>
          <p:nvPr/>
        </p:nvPicPr>
        <p:blipFill>
          <a:blip r:embed="rId3"/>
          <a:stretch>
            <a:fillRect/>
          </a:stretch>
        </p:blipFill>
        <p:spPr>
          <a:xfrm>
            <a:off x="3875267" y="450855"/>
            <a:ext cx="5832388" cy="1233806"/>
          </a:xfrm>
          <a:prstGeom prst="rect">
            <a:avLst/>
          </a:prstGeom>
        </p:spPr>
      </p:pic>
      <p:sp>
        <p:nvSpPr>
          <p:cNvPr id="9" name="TextBox 8">
            <a:extLst>
              <a:ext uri="{FF2B5EF4-FFF2-40B4-BE49-F238E27FC236}">
                <a16:creationId xmlns:a16="http://schemas.microsoft.com/office/drawing/2014/main" id="{C5FE9549-108B-4060-A0E1-3621F4553F33}"/>
              </a:ext>
            </a:extLst>
          </p:cNvPr>
          <p:cNvSpPr txBox="1"/>
          <p:nvPr/>
        </p:nvSpPr>
        <p:spPr>
          <a:xfrm>
            <a:off x="2424771" y="1906941"/>
            <a:ext cx="8733380" cy="830997"/>
          </a:xfrm>
          <a:prstGeom prst="rect">
            <a:avLst/>
          </a:prstGeom>
          <a:noFill/>
        </p:spPr>
        <p:txBody>
          <a:bodyPr wrap="square" rtlCol="0">
            <a:spAutoFit/>
          </a:bodyPr>
          <a:lstStyle/>
          <a:p>
            <a:pPr algn="ctr"/>
            <a:r>
              <a:rPr lang="en-US" sz="1600" b="1" dirty="0">
                <a:latin typeface="+mj-lt"/>
              </a:rPr>
              <a:t>The NOC Presidential Partners Program is an annual giving program through the NOC Foundation supporting the college and enriching the experience of NOC students who desire to support the institution’s tradition of excellence.</a:t>
            </a:r>
          </a:p>
        </p:txBody>
      </p:sp>
      <p:sp>
        <p:nvSpPr>
          <p:cNvPr id="10" name="TextBox 9">
            <a:extLst>
              <a:ext uri="{FF2B5EF4-FFF2-40B4-BE49-F238E27FC236}">
                <a16:creationId xmlns:a16="http://schemas.microsoft.com/office/drawing/2014/main" id="{3A6257FD-4BAF-49CF-9838-9DAED7F365D6}"/>
              </a:ext>
            </a:extLst>
          </p:cNvPr>
          <p:cNvSpPr txBox="1"/>
          <p:nvPr/>
        </p:nvSpPr>
        <p:spPr>
          <a:xfrm>
            <a:off x="3549307" y="2669852"/>
            <a:ext cx="5934638" cy="461665"/>
          </a:xfrm>
          <a:prstGeom prst="rect">
            <a:avLst/>
          </a:prstGeom>
          <a:noFill/>
        </p:spPr>
        <p:txBody>
          <a:bodyPr wrap="none" rtlCol="0">
            <a:spAutoFit/>
          </a:bodyPr>
          <a:lstStyle/>
          <a:p>
            <a:r>
              <a:rPr lang="en-US" sz="2400" b="1" dirty="0">
                <a:latin typeface="+mj-lt"/>
              </a:rPr>
              <a:t>2018-2019 Programs/Activities Supported</a:t>
            </a:r>
          </a:p>
        </p:txBody>
      </p:sp>
      <p:sp>
        <p:nvSpPr>
          <p:cNvPr id="11" name="TextBox 10">
            <a:extLst>
              <a:ext uri="{FF2B5EF4-FFF2-40B4-BE49-F238E27FC236}">
                <a16:creationId xmlns:a16="http://schemas.microsoft.com/office/drawing/2014/main" id="{76B21FA3-2840-4F41-98BA-A707828C36B2}"/>
              </a:ext>
            </a:extLst>
          </p:cNvPr>
          <p:cNvSpPr txBox="1"/>
          <p:nvPr/>
        </p:nvSpPr>
        <p:spPr>
          <a:xfrm>
            <a:off x="994162" y="3082867"/>
            <a:ext cx="5101838" cy="2677656"/>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mj-lt"/>
              </a:rPr>
              <a:t>Enid Young Professional Event</a:t>
            </a:r>
          </a:p>
          <a:p>
            <a:pPr marL="285750" indent="-285750">
              <a:buFont typeface="Arial" panose="020B0604020202020204" pitchFamily="34" charset="0"/>
              <a:buChar char="•"/>
            </a:pPr>
            <a:r>
              <a:rPr lang="en-US" sz="1400" dirty="0">
                <a:latin typeface="+mj-lt"/>
              </a:rPr>
              <a:t>Journal Record –Woman of the Year Event</a:t>
            </a:r>
          </a:p>
          <a:p>
            <a:pPr marL="285750" indent="-285750">
              <a:buFont typeface="Arial" panose="020B0604020202020204" pitchFamily="34" charset="0"/>
              <a:buChar char="•"/>
            </a:pPr>
            <a:r>
              <a:rPr lang="en-US" sz="1400" dirty="0">
                <a:latin typeface="+mj-lt"/>
              </a:rPr>
              <a:t>PLC Promotional Items</a:t>
            </a:r>
          </a:p>
          <a:p>
            <a:pPr marL="285750" indent="-285750">
              <a:buFont typeface="Arial" panose="020B0604020202020204" pitchFamily="34" charset="0"/>
              <a:buChar char="•"/>
            </a:pPr>
            <a:r>
              <a:rPr lang="en-US" sz="1400" dirty="0">
                <a:latin typeface="+mj-lt"/>
              </a:rPr>
              <a:t>PLC Activities</a:t>
            </a:r>
          </a:p>
          <a:p>
            <a:pPr marL="285750" indent="-285750">
              <a:buFont typeface="Arial" panose="020B0604020202020204" pitchFamily="34" charset="0"/>
              <a:buChar char="•"/>
            </a:pPr>
            <a:r>
              <a:rPr lang="en-US" sz="1400" dirty="0">
                <a:latin typeface="+mj-lt"/>
              </a:rPr>
              <a:t>2019 DaVinci Honors &amp; Awards Banquet Registration</a:t>
            </a:r>
          </a:p>
          <a:p>
            <a:pPr marL="285750" indent="-285750">
              <a:buFont typeface="Arial" panose="020B0604020202020204" pitchFamily="34" charset="0"/>
              <a:buChar char="•"/>
            </a:pPr>
            <a:r>
              <a:rPr lang="en-US" sz="1400" dirty="0">
                <a:latin typeface="+mj-lt"/>
              </a:rPr>
              <a:t>NOC Employee Professional Development</a:t>
            </a:r>
          </a:p>
          <a:p>
            <a:pPr marL="285750" indent="-285750">
              <a:buFont typeface="Arial" panose="020B0604020202020204" pitchFamily="34" charset="0"/>
              <a:buChar char="•"/>
            </a:pPr>
            <a:r>
              <a:rPr lang="en-US" sz="1400" dirty="0">
                <a:latin typeface="+mj-lt"/>
              </a:rPr>
              <a:t>NOC Employee Polo Shirts</a:t>
            </a:r>
          </a:p>
          <a:p>
            <a:pPr marL="285750" indent="-285750">
              <a:buFont typeface="Arial" panose="020B0604020202020204" pitchFamily="34" charset="0"/>
              <a:buChar char="•"/>
            </a:pPr>
            <a:r>
              <a:rPr lang="en-US" sz="1400" dirty="0">
                <a:latin typeface="+mj-lt"/>
              </a:rPr>
              <a:t>NOC Gateway Alumni Poster Displays</a:t>
            </a:r>
          </a:p>
          <a:p>
            <a:pPr marL="285750" indent="-285750">
              <a:buFont typeface="Arial" panose="020B0604020202020204" pitchFamily="34" charset="0"/>
              <a:buChar char="•"/>
            </a:pPr>
            <a:r>
              <a:rPr lang="en-US" sz="1400" dirty="0">
                <a:latin typeface="+mj-lt"/>
              </a:rPr>
              <a:t>NOC Employee Holiday Luncheons</a:t>
            </a:r>
          </a:p>
          <a:p>
            <a:pPr marL="285750" indent="-285750">
              <a:buFont typeface="Arial" panose="020B0604020202020204" pitchFamily="34" charset="0"/>
              <a:buChar char="•"/>
            </a:pPr>
            <a:r>
              <a:rPr lang="en-US" sz="1400" dirty="0">
                <a:latin typeface="+mj-lt"/>
              </a:rPr>
              <a:t>Maverick Cheer </a:t>
            </a:r>
          </a:p>
          <a:p>
            <a:pPr marL="285750" indent="-285750">
              <a:buFont typeface="Arial" panose="020B0604020202020204" pitchFamily="34" charset="0"/>
              <a:buChar char="•"/>
            </a:pPr>
            <a:r>
              <a:rPr lang="en-US" sz="1400" dirty="0">
                <a:latin typeface="+mj-lt"/>
              </a:rPr>
              <a:t>Ag/Sci/Eng. National Council for Undergraduate Research Conference</a:t>
            </a:r>
          </a:p>
        </p:txBody>
      </p:sp>
      <p:sp>
        <p:nvSpPr>
          <p:cNvPr id="12" name="TextBox 11">
            <a:extLst>
              <a:ext uri="{FF2B5EF4-FFF2-40B4-BE49-F238E27FC236}">
                <a16:creationId xmlns:a16="http://schemas.microsoft.com/office/drawing/2014/main" id="{70D0BD02-7336-4873-87E1-81F31EB9D334}"/>
              </a:ext>
            </a:extLst>
          </p:cNvPr>
          <p:cNvSpPr txBox="1"/>
          <p:nvPr/>
        </p:nvSpPr>
        <p:spPr>
          <a:xfrm>
            <a:off x="6799912" y="3082867"/>
            <a:ext cx="4366690" cy="2246769"/>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mj-lt"/>
              </a:rPr>
              <a:t>NASNTI Advisory Board Lunch</a:t>
            </a:r>
          </a:p>
          <a:p>
            <a:pPr marL="285750" indent="-285750">
              <a:buFont typeface="Arial" panose="020B0604020202020204" pitchFamily="34" charset="0"/>
              <a:buChar char="•"/>
            </a:pPr>
            <a:r>
              <a:rPr lang="en-US" sz="1400" dirty="0">
                <a:latin typeface="+mj-lt"/>
              </a:rPr>
              <a:t>Criminal Justice Bonnie and Clyde Presentation </a:t>
            </a:r>
          </a:p>
          <a:p>
            <a:pPr marL="285750" indent="-285750">
              <a:buFont typeface="Arial" panose="020B0604020202020204" pitchFamily="34" charset="0"/>
              <a:buChar char="•"/>
            </a:pPr>
            <a:r>
              <a:rPr lang="en-US" sz="1400" dirty="0">
                <a:latin typeface="+mj-lt"/>
              </a:rPr>
              <a:t>DMI Student Showcase</a:t>
            </a:r>
          </a:p>
          <a:p>
            <a:pPr marL="285750" indent="-285750">
              <a:buFont typeface="Arial" panose="020B0604020202020204" pitchFamily="34" charset="0"/>
              <a:buChar char="•"/>
            </a:pPr>
            <a:r>
              <a:rPr lang="en-US" sz="1400" dirty="0">
                <a:latin typeface="+mj-lt"/>
              </a:rPr>
              <a:t>Language Arts Chautauqua Teacher Institute</a:t>
            </a:r>
          </a:p>
          <a:p>
            <a:pPr marL="285750" indent="-285750">
              <a:buFont typeface="Arial" panose="020B0604020202020204" pitchFamily="34" charset="0"/>
              <a:buChar char="•"/>
            </a:pPr>
            <a:r>
              <a:rPr lang="en-US" sz="1400" dirty="0">
                <a:latin typeface="+mj-lt"/>
              </a:rPr>
              <a:t>NOC Employee Wellness Committee</a:t>
            </a:r>
          </a:p>
          <a:p>
            <a:pPr marL="285750" indent="-285750">
              <a:buFont typeface="Arial" panose="020B0604020202020204" pitchFamily="34" charset="0"/>
              <a:buChar char="•"/>
            </a:pPr>
            <a:r>
              <a:rPr lang="en-US" sz="1400" dirty="0">
                <a:latin typeface="+mj-lt"/>
              </a:rPr>
              <a:t>Guest Artist Art Exhibits and Receptions</a:t>
            </a:r>
          </a:p>
          <a:p>
            <a:pPr marL="285750" indent="-285750">
              <a:buFont typeface="Arial" panose="020B0604020202020204" pitchFamily="34" charset="0"/>
              <a:buChar char="•"/>
            </a:pPr>
            <a:r>
              <a:rPr lang="en-US" sz="1400" dirty="0">
                <a:latin typeface="+mj-lt"/>
              </a:rPr>
              <a:t>Business Division Love’s Cup Competition</a:t>
            </a:r>
          </a:p>
          <a:p>
            <a:pPr marL="285750" indent="-285750">
              <a:buFont typeface="Arial" panose="020B0604020202020204" pitchFamily="34" charset="0"/>
              <a:buChar char="•"/>
            </a:pPr>
            <a:r>
              <a:rPr lang="en-US" sz="1400" dirty="0">
                <a:latin typeface="+mj-lt"/>
              </a:rPr>
              <a:t>#Lifechanging Campaign</a:t>
            </a:r>
          </a:p>
          <a:p>
            <a:pPr marL="285750" indent="-285750">
              <a:buFont typeface="Arial" panose="020B0604020202020204" pitchFamily="34" charset="0"/>
              <a:buChar char="•"/>
            </a:pPr>
            <a:r>
              <a:rPr lang="en-US" sz="1400" dirty="0">
                <a:latin typeface="+mj-lt"/>
              </a:rPr>
              <a:t>NOC Enid 20</a:t>
            </a:r>
            <a:r>
              <a:rPr lang="en-US" sz="1400" baseline="30000" dirty="0">
                <a:latin typeface="+mj-lt"/>
              </a:rPr>
              <a:t>th</a:t>
            </a:r>
            <a:r>
              <a:rPr lang="en-US" sz="1400" dirty="0">
                <a:latin typeface="+mj-lt"/>
              </a:rPr>
              <a:t> Celebration Challenge Coins</a:t>
            </a:r>
          </a:p>
          <a:p>
            <a:endParaRPr lang="en-US" sz="1400" dirty="0">
              <a:latin typeface="+mj-lt"/>
            </a:endParaRPr>
          </a:p>
        </p:txBody>
      </p:sp>
      <p:sp>
        <p:nvSpPr>
          <p:cNvPr id="13" name="Rectangle 12">
            <a:extLst>
              <a:ext uri="{FF2B5EF4-FFF2-40B4-BE49-F238E27FC236}">
                <a16:creationId xmlns:a16="http://schemas.microsoft.com/office/drawing/2014/main" id="{D39AF6E7-4A47-45C0-A042-17033040DE3C}"/>
              </a:ext>
            </a:extLst>
          </p:cNvPr>
          <p:cNvSpPr/>
          <p:nvPr/>
        </p:nvSpPr>
        <p:spPr>
          <a:xfrm>
            <a:off x="6096000" y="5150868"/>
            <a:ext cx="4160108" cy="1583564"/>
          </a:xfrm>
          <a:prstGeom prst="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300" b="1" dirty="0">
                <a:solidFill>
                  <a:schemeClr val="tx1"/>
                </a:solidFill>
                <a:latin typeface="+mj-lt"/>
              </a:rPr>
              <a:t>After a successful completion of our annual Presidential Partners Program drive campaign, we are pleased to report that we received $49,419.60 in total contributions for the 2018-2019 academic year.  These donations supported Northern Oklahoma College’s mission while supporting projects and expenses for students, faculty and staff</a:t>
            </a:r>
          </a:p>
        </p:txBody>
      </p:sp>
    </p:spTree>
    <p:extLst>
      <p:ext uri="{BB962C8B-B14F-4D97-AF65-F5344CB8AC3E}">
        <p14:creationId xmlns:p14="http://schemas.microsoft.com/office/powerpoint/2010/main" val="654275309"/>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56E2DC-899B-4176-831C-8E1BF817A844}"/>
              </a:ext>
            </a:extLst>
          </p:cNvPr>
          <p:cNvSpPr txBox="1"/>
          <p:nvPr/>
        </p:nvSpPr>
        <p:spPr>
          <a:xfrm>
            <a:off x="856735" y="494271"/>
            <a:ext cx="10478530" cy="1261884"/>
          </a:xfrm>
          <a:prstGeom prst="rect">
            <a:avLst/>
          </a:prstGeom>
          <a:noFill/>
        </p:spPr>
        <p:txBody>
          <a:bodyPr wrap="square" rtlCol="0">
            <a:spAutoFit/>
          </a:bodyPr>
          <a:lstStyle/>
          <a:p>
            <a:pPr algn="ctr"/>
            <a:r>
              <a:rPr lang="en-US" sz="4400" dirty="0">
                <a:latin typeface="+mj-lt"/>
              </a:rPr>
              <a:t>Presidential Partners Program</a:t>
            </a:r>
          </a:p>
          <a:p>
            <a:pPr algn="ctr"/>
            <a:r>
              <a:rPr lang="en-US" sz="3200" dirty="0">
                <a:latin typeface="+mj-lt"/>
              </a:rPr>
              <a:t>2018-2019 Campaign - Donors</a:t>
            </a:r>
          </a:p>
        </p:txBody>
      </p:sp>
      <p:sp>
        <p:nvSpPr>
          <p:cNvPr id="4" name="Content Placeholder 2">
            <a:extLst>
              <a:ext uri="{FF2B5EF4-FFF2-40B4-BE49-F238E27FC236}">
                <a16:creationId xmlns:a16="http://schemas.microsoft.com/office/drawing/2014/main" id="{30FE9DA7-23EE-43DB-97E9-A48FE712A9BB}"/>
              </a:ext>
            </a:extLst>
          </p:cNvPr>
          <p:cNvSpPr txBox="1">
            <a:spLocks/>
          </p:cNvSpPr>
          <p:nvPr/>
        </p:nvSpPr>
        <p:spPr>
          <a:xfrm>
            <a:off x="856735" y="1863464"/>
            <a:ext cx="10478530" cy="4030709"/>
          </a:xfrm>
          <a:prstGeom prst="rect">
            <a:avLst/>
          </a:prstGeom>
        </p:spPr>
        <p:txBody>
          <a:bodyPr/>
          <a:lst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2">
                    <a:lumMod val="25000"/>
                  </a:schemeClr>
                </a:solidFill>
                <a:latin typeface="Arial" panose="020B0604020202020204" pitchFamily="34" charset="0"/>
                <a:ea typeface="+mn-ea"/>
                <a:cs typeface="Arial" panose="020B0604020202020204" pitchFamily="34" charset="0"/>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2">
                    <a:lumMod val="25000"/>
                  </a:schemeClr>
                </a:solidFill>
                <a:latin typeface="Arial" panose="020B0604020202020204" pitchFamily="34" charset="0"/>
                <a:ea typeface="+mn-ea"/>
                <a:cs typeface="Arial" panose="020B0604020202020204" pitchFamily="34" charset="0"/>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2">
                    <a:lumMod val="25000"/>
                  </a:schemeClr>
                </a:solidFill>
                <a:latin typeface="Arial" panose="020B0604020202020204" pitchFamily="34" charset="0"/>
                <a:ea typeface="+mn-ea"/>
                <a:cs typeface="Arial" panose="020B0604020202020204" pitchFamily="34" charset="0"/>
              </a:defRPr>
            </a:lvl3pPr>
            <a:lvl4pPr marL="1600040" indent="-228578" algn="l" defTabSz="914309" rtl="0" eaLnBrk="1" latinLnBrk="0" hangingPunct="1">
              <a:lnSpc>
                <a:spcPct val="90000"/>
              </a:lnSpc>
              <a:spcBef>
                <a:spcPts val="500"/>
              </a:spcBef>
              <a:buFont typeface="Arial" panose="020B0604020202020204" pitchFamily="34" charset="0"/>
              <a:buChar char="•"/>
              <a:defRPr sz="1800" kern="1200">
                <a:solidFill>
                  <a:schemeClr val="tx2">
                    <a:lumMod val="25000"/>
                  </a:schemeClr>
                </a:solidFill>
                <a:latin typeface="Arial" panose="020B0604020202020204" pitchFamily="34" charset="0"/>
                <a:ea typeface="+mn-ea"/>
                <a:cs typeface="Arial" panose="020B0604020202020204" pitchFamily="34" charset="0"/>
              </a:defRPr>
            </a:lvl4pPr>
            <a:lvl5pPr marL="2057195" indent="-228578" algn="l" defTabSz="914309" rtl="0" eaLnBrk="1" latinLnBrk="0" hangingPunct="1">
              <a:lnSpc>
                <a:spcPct val="90000"/>
              </a:lnSpc>
              <a:spcBef>
                <a:spcPts val="500"/>
              </a:spcBef>
              <a:buFont typeface="Arial" panose="020B0604020202020204" pitchFamily="34" charset="0"/>
              <a:buChar char="•"/>
              <a:defRPr sz="1800" kern="1200">
                <a:solidFill>
                  <a:schemeClr val="tx2">
                    <a:lumMod val="25000"/>
                  </a:schemeClr>
                </a:solidFill>
                <a:latin typeface="Arial" panose="020B0604020202020204" pitchFamily="34" charset="0"/>
                <a:ea typeface="+mn-ea"/>
                <a:cs typeface="Arial" panose="020B0604020202020204" pitchFamily="34" charset="0"/>
              </a:defRPr>
            </a:lvl5pPr>
            <a:lvl6pPr marL="2514349"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000" dirty="0">
                <a:solidFill>
                  <a:schemeClr val="tx1">
                    <a:lumMod val="95000"/>
                    <a:lumOff val="5000"/>
                  </a:schemeClr>
                </a:solidFill>
                <a:latin typeface="Baskerville Old Face" pitchFamily="18" charset="0"/>
              </a:rPr>
              <a:t>	</a:t>
            </a:r>
          </a:p>
          <a:p>
            <a:pPr marL="0" indent="0">
              <a:buFont typeface="Arial" panose="020B0604020202020204" pitchFamily="34" charset="0"/>
              <a:buNone/>
            </a:pPr>
            <a:endParaRPr lang="en-US" sz="1100" b="1" dirty="0">
              <a:solidFill>
                <a:schemeClr val="tx1">
                  <a:lumMod val="95000"/>
                  <a:lumOff val="5000"/>
                </a:schemeClr>
              </a:solidFill>
              <a:latin typeface="Baskerville Old Face" pitchFamily="18" charset="0"/>
            </a:endParaRPr>
          </a:p>
          <a:p>
            <a:pPr marL="0" indent="0">
              <a:buFont typeface="Arial" panose="020B0604020202020204" pitchFamily="34" charset="0"/>
              <a:buNone/>
            </a:pPr>
            <a:r>
              <a:rPr lang="en-US" sz="1200" b="1" dirty="0">
                <a:solidFill>
                  <a:schemeClr val="tx1">
                    <a:lumMod val="95000"/>
                    <a:lumOff val="5000"/>
                  </a:schemeClr>
                </a:solidFill>
                <a:latin typeface="Baskerville Old Face" pitchFamily="18" charset="0"/>
              </a:rPr>
              <a:t>VISIONARY PARTNER</a:t>
            </a:r>
            <a:r>
              <a:rPr lang="en-US" sz="1200" dirty="0">
                <a:solidFill>
                  <a:schemeClr val="tx1">
                    <a:lumMod val="95000"/>
                    <a:lumOff val="5000"/>
                  </a:schemeClr>
                </a:solidFill>
                <a:latin typeface="Baskerville Old Face" pitchFamily="18" charset="0"/>
              </a:rPr>
              <a:t> ($5,000 – Above):  	Diemer Family Foundation; Dr. Cheryl &amp; Tom Evans; Charles </a:t>
            </a:r>
            <a:r>
              <a:rPr lang="en-US" sz="1200" dirty="0" err="1">
                <a:solidFill>
                  <a:schemeClr val="tx1">
                    <a:lumMod val="95000"/>
                    <a:lumOff val="5000"/>
                  </a:schemeClr>
                </a:solidFill>
                <a:latin typeface="Baskerville Old Face" pitchFamily="18" charset="0"/>
              </a:rPr>
              <a:t>Zody</a:t>
            </a:r>
            <a:r>
              <a:rPr lang="en-US" sz="1200" dirty="0">
                <a:solidFill>
                  <a:schemeClr val="tx1">
                    <a:lumMod val="95000"/>
                    <a:lumOff val="5000"/>
                  </a:schemeClr>
                </a:solidFill>
                <a:latin typeface="Baskerville Old Face" pitchFamily="18" charset="0"/>
              </a:rPr>
              <a:t>				</a:t>
            </a:r>
            <a:endParaRPr lang="en-US" sz="1200" b="1" dirty="0">
              <a:solidFill>
                <a:schemeClr val="tx1">
                  <a:lumMod val="95000"/>
                  <a:lumOff val="5000"/>
                </a:schemeClr>
              </a:solidFill>
              <a:latin typeface="Baskerville Old Face" pitchFamily="18" charset="0"/>
            </a:endParaRPr>
          </a:p>
          <a:p>
            <a:pPr marL="0" indent="0">
              <a:buFont typeface="Arial" panose="020B0604020202020204" pitchFamily="34" charset="0"/>
              <a:buNone/>
            </a:pPr>
            <a:r>
              <a:rPr lang="en-US" sz="1200" b="1" dirty="0">
                <a:solidFill>
                  <a:schemeClr val="tx1">
                    <a:lumMod val="95000"/>
                    <a:lumOff val="5000"/>
                  </a:schemeClr>
                </a:solidFill>
                <a:latin typeface="Baskerville Old Face" pitchFamily="18" charset="0"/>
              </a:rPr>
              <a:t>LEADER PARTNER </a:t>
            </a:r>
            <a:r>
              <a:rPr lang="en-US" sz="1200" dirty="0">
                <a:solidFill>
                  <a:schemeClr val="tx1">
                    <a:lumMod val="95000"/>
                    <a:lumOff val="5000"/>
                  </a:schemeClr>
                </a:solidFill>
                <a:latin typeface="Baskerville Old Face" pitchFamily="18" charset="0"/>
              </a:rPr>
              <a:t>($2,500 - $4,999): 		Chad &amp; Lisa Dillingham; Dr. Rick Edgington</a:t>
            </a:r>
          </a:p>
          <a:p>
            <a:pPr marL="0" indent="0">
              <a:buFont typeface="Arial" panose="020B0604020202020204" pitchFamily="34" charset="0"/>
              <a:buNone/>
            </a:pPr>
            <a:endParaRPr lang="en-US" sz="1200" b="1" dirty="0">
              <a:solidFill>
                <a:schemeClr val="tx1">
                  <a:lumMod val="95000"/>
                  <a:lumOff val="5000"/>
                </a:schemeClr>
              </a:solidFill>
              <a:latin typeface="Baskerville Old Face" pitchFamily="18" charset="0"/>
            </a:endParaRPr>
          </a:p>
          <a:p>
            <a:pPr marL="0" indent="0">
              <a:spcBef>
                <a:spcPts val="0"/>
              </a:spcBef>
              <a:buNone/>
            </a:pPr>
            <a:r>
              <a:rPr lang="en-US" sz="1200" b="1" dirty="0">
                <a:solidFill>
                  <a:schemeClr val="tx1">
                    <a:lumMod val="95000"/>
                    <a:lumOff val="5000"/>
                  </a:schemeClr>
                </a:solidFill>
                <a:latin typeface="Baskerville Old Face" pitchFamily="18" charset="0"/>
              </a:rPr>
              <a:t>SCHOLAR PARTNER </a:t>
            </a:r>
            <a:r>
              <a:rPr lang="en-US" sz="1200" dirty="0">
                <a:solidFill>
                  <a:schemeClr val="tx1">
                    <a:lumMod val="95000"/>
                    <a:lumOff val="5000"/>
                  </a:schemeClr>
                </a:solidFill>
                <a:latin typeface="Baskerville Old Face" pitchFamily="18" charset="0"/>
              </a:rPr>
              <a:t>($1,000 - $2,499): 		Bill &amp; Barbara Bridwell; Jodi Cline; Robert &amp; Jacque </a:t>
            </a:r>
            <a:r>
              <a:rPr lang="en-US" sz="1200" dirty="0" err="1">
                <a:solidFill>
                  <a:schemeClr val="tx1">
                    <a:lumMod val="95000"/>
                    <a:lumOff val="5000"/>
                  </a:schemeClr>
                </a:solidFill>
                <a:latin typeface="Baskerville Old Face" pitchFamily="18" charset="0"/>
              </a:rPr>
              <a:t>Erner</a:t>
            </a:r>
            <a:r>
              <a:rPr lang="en-US" sz="1200" dirty="0">
                <a:solidFill>
                  <a:schemeClr val="tx1">
                    <a:lumMod val="95000"/>
                    <a:lumOff val="5000"/>
                  </a:schemeClr>
                </a:solidFill>
                <a:latin typeface="Baskerville Old Face" pitchFamily="18" charset="0"/>
              </a:rPr>
              <a:t>; Evans Family Foundation; GH2 Architects, LLC; 				John &amp; Virginia Groendyke; Ford &amp; Maxine Lasher; Mike &amp; Kim Loftis; Loftis &amp; Wetzel; Bert &amp; Janice 					Mackie; Tom &amp; Judy Poole; Bill &amp; Susie Phelps; Renfro Family Foundation – Carl &amp; Brenda Renfro; </a:t>
            </a:r>
          </a:p>
          <a:p>
            <a:pPr marL="0" indent="0">
              <a:spcBef>
                <a:spcPts val="0"/>
              </a:spcBef>
              <a:buNone/>
            </a:pPr>
            <a:r>
              <a:rPr lang="en-US" sz="1200" dirty="0">
                <a:solidFill>
                  <a:schemeClr val="tx1">
                    <a:lumMod val="95000"/>
                    <a:lumOff val="5000"/>
                  </a:schemeClr>
                </a:solidFill>
                <a:latin typeface="Baskerville Old Face" pitchFamily="18" charset="0"/>
              </a:rPr>
              <a:t>				Drs. Don &amp; Pam Stinson 							</a:t>
            </a:r>
            <a:endParaRPr lang="en-US" sz="1200" b="1" dirty="0">
              <a:solidFill>
                <a:schemeClr val="tx1">
                  <a:lumMod val="95000"/>
                  <a:lumOff val="5000"/>
                </a:schemeClr>
              </a:solidFill>
              <a:latin typeface="Baskerville Old Face" pitchFamily="18" charset="0"/>
            </a:endParaRPr>
          </a:p>
          <a:p>
            <a:pPr marL="0" indent="0">
              <a:spcBef>
                <a:spcPts val="0"/>
              </a:spcBef>
              <a:buFont typeface="Arial" panose="020B0604020202020204" pitchFamily="34" charset="0"/>
              <a:buNone/>
            </a:pPr>
            <a:endParaRPr lang="en-US" sz="1200" b="1" dirty="0">
              <a:solidFill>
                <a:schemeClr val="tx1">
                  <a:lumMod val="95000"/>
                  <a:lumOff val="5000"/>
                </a:schemeClr>
              </a:solidFill>
              <a:latin typeface="Baskerville Old Face" pitchFamily="18" charset="0"/>
            </a:endParaRPr>
          </a:p>
          <a:p>
            <a:pPr marL="0" indent="0">
              <a:spcBef>
                <a:spcPts val="0"/>
              </a:spcBef>
              <a:buFont typeface="Arial" panose="020B0604020202020204" pitchFamily="34" charset="0"/>
              <a:buNone/>
            </a:pPr>
            <a:r>
              <a:rPr lang="en-US" sz="1200" b="1" dirty="0">
                <a:solidFill>
                  <a:schemeClr val="tx1">
                    <a:lumMod val="95000"/>
                    <a:lumOff val="5000"/>
                  </a:schemeClr>
                </a:solidFill>
                <a:latin typeface="Baskerville Old Face" pitchFamily="18" charset="0"/>
              </a:rPr>
              <a:t>BENEFACTOR PARTNER </a:t>
            </a:r>
            <a:r>
              <a:rPr lang="en-US" sz="1200" dirty="0">
                <a:solidFill>
                  <a:schemeClr val="tx1">
                    <a:lumMod val="95000"/>
                    <a:lumOff val="5000"/>
                  </a:schemeClr>
                </a:solidFill>
                <a:latin typeface="Baskerville Old Face" pitchFamily="18" charset="0"/>
              </a:rPr>
              <a:t>($500 - $999): 		John &amp; Linda Brown; Tim &amp; Ginny Coffman; Dan &amp; Kay Dillingham; Robert &amp; Sue Easterling; Patricia 					Hullet</a:t>
            </a:r>
          </a:p>
          <a:p>
            <a:pPr marL="0" indent="0">
              <a:spcBef>
                <a:spcPts val="0"/>
              </a:spcBef>
              <a:buFont typeface="Arial" panose="020B0604020202020204" pitchFamily="34" charset="0"/>
              <a:buNone/>
            </a:pPr>
            <a:endParaRPr lang="en-US" sz="1200" b="1" dirty="0">
              <a:solidFill>
                <a:schemeClr val="tx1">
                  <a:lumMod val="95000"/>
                  <a:lumOff val="5000"/>
                </a:schemeClr>
              </a:solidFill>
              <a:latin typeface="Baskerville Old Face" pitchFamily="18" charset="0"/>
            </a:endParaRPr>
          </a:p>
          <a:p>
            <a:pPr marL="0" indent="0">
              <a:spcBef>
                <a:spcPts val="0"/>
              </a:spcBef>
              <a:buFont typeface="Arial" panose="020B0604020202020204" pitchFamily="34" charset="0"/>
              <a:buNone/>
            </a:pPr>
            <a:endParaRPr lang="en-US" sz="1200" b="1" dirty="0">
              <a:solidFill>
                <a:schemeClr val="tx1">
                  <a:lumMod val="95000"/>
                  <a:lumOff val="5000"/>
                </a:schemeClr>
              </a:solidFill>
              <a:latin typeface="Baskerville Old Face" pitchFamily="18" charset="0"/>
            </a:endParaRPr>
          </a:p>
          <a:p>
            <a:pPr marL="0" indent="0">
              <a:spcBef>
                <a:spcPts val="0"/>
              </a:spcBef>
              <a:buNone/>
            </a:pPr>
            <a:r>
              <a:rPr lang="en-US" sz="1200" b="1" dirty="0">
                <a:solidFill>
                  <a:schemeClr val="tx1">
                    <a:lumMod val="95000"/>
                    <a:lumOff val="5000"/>
                  </a:schemeClr>
                </a:solidFill>
                <a:latin typeface="Baskerville Old Face" pitchFamily="18" charset="0"/>
              </a:rPr>
              <a:t>PATRON PARTNER </a:t>
            </a:r>
            <a:r>
              <a:rPr lang="en-US" sz="1200" dirty="0">
                <a:solidFill>
                  <a:schemeClr val="tx1">
                    <a:lumMod val="95000"/>
                    <a:lumOff val="5000"/>
                  </a:schemeClr>
                </a:solidFill>
                <a:latin typeface="Baskerville Old Face" pitchFamily="18" charset="0"/>
              </a:rPr>
              <a:t>($250 - $499):  		Dr. Jerry Blankenship; Dennis &amp; Valorie Buss; Evelyn Coyle; Don and Brenda Dobbs; Jason &amp; Cara Beth 				Johnson; Gary </a:t>
            </a:r>
            <a:r>
              <a:rPr lang="en-US" sz="1200" dirty="0" err="1">
                <a:solidFill>
                  <a:schemeClr val="tx1">
                    <a:lumMod val="95000"/>
                    <a:lumOff val="5000"/>
                  </a:schemeClr>
                </a:solidFill>
                <a:latin typeface="Baskerville Old Face" pitchFamily="18" charset="0"/>
              </a:rPr>
              <a:t>Kirtley</a:t>
            </a:r>
            <a:r>
              <a:rPr lang="en-US" sz="1200" dirty="0">
                <a:solidFill>
                  <a:schemeClr val="tx1">
                    <a:lumMod val="95000"/>
                    <a:lumOff val="5000"/>
                  </a:schemeClr>
                </a:solidFill>
                <a:latin typeface="Baskerville Old Face" pitchFamily="18" charset="0"/>
              </a:rPr>
              <a:t>; Brent &amp; Marcy Price; Coby &amp; Sheri Snyder; Daniel Wood</a:t>
            </a:r>
            <a:r>
              <a:rPr lang="en-US" sz="1100" dirty="0">
                <a:solidFill>
                  <a:schemeClr val="tx1">
                    <a:lumMod val="95000"/>
                    <a:lumOff val="5000"/>
                  </a:schemeClr>
                </a:solidFill>
                <a:latin typeface="Baskerville Old Face" pitchFamily="18" charset="0"/>
              </a:rPr>
              <a:t>				                       </a:t>
            </a:r>
          </a:p>
          <a:p>
            <a:pPr marL="0" indent="0">
              <a:spcBef>
                <a:spcPts val="0"/>
              </a:spcBef>
              <a:buFont typeface="Arial" panose="020B0604020202020204" pitchFamily="34" charset="0"/>
              <a:buNone/>
            </a:pPr>
            <a:r>
              <a:rPr lang="en-US" sz="1100" dirty="0">
                <a:solidFill>
                  <a:schemeClr val="tx1">
                    <a:lumMod val="95000"/>
                    <a:lumOff val="5000"/>
                  </a:schemeClr>
                </a:solidFill>
                <a:latin typeface="Baskerville Old Face" pitchFamily="18" charset="0"/>
              </a:rPr>
              <a:t>				</a:t>
            </a:r>
            <a:endParaRPr lang="en-US" dirty="0"/>
          </a:p>
        </p:txBody>
      </p:sp>
    </p:spTree>
    <p:extLst>
      <p:ext uri="{BB962C8B-B14F-4D97-AF65-F5344CB8AC3E}">
        <p14:creationId xmlns:p14="http://schemas.microsoft.com/office/powerpoint/2010/main" val="3576351905"/>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3CA70F-9B8E-4196-8DC6-A6DD370D23B8}"/>
              </a:ext>
            </a:extLst>
          </p:cNvPr>
          <p:cNvSpPr/>
          <p:nvPr/>
        </p:nvSpPr>
        <p:spPr>
          <a:xfrm>
            <a:off x="925351" y="884415"/>
            <a:ext cx="10375976" cy="646331"/>
          </a:xfrm>
          <a:prstGeom prst="rect">
            <a:avLst/>
          </a:prstGeom>
        </p:spPr>
        <p:txBody>
          <a:bodyPr wrap="square">
            <a:spAutoFit/>
          </a:bodyPr>
          <a:lstStyle/>
          <a:p>
            <a:pPr algn="ctr"/>
            <a:r>
              <a:rPr lang="en-US" sz="3600" dirty="0">
                <a:latin typeface="+mj-lt"/>
              </a:rPr>
              <a:t>Greater Gifts Drive &amp; NOC Employee Campaign</a:t>
            </a:r>
          </a:p>
        </p:txBody>
      </p:sp>
      <p:sp>
        <p:nvSpPr>
          <p:cNvPr id="4" name="Rectangle 3">
            <a:extLst>
              <a:ext uri="{FF2B5EF4-FFF2-40B4-BE49-F238E27FC236}">
                <a16:creationId xmlns:a16="http://schemas.microsoft.com/office/drawing/2014/main" id="{4C5BC45C-2ADD-4364-9595-D6A474AFE422}"/>
              </a:ext>
            </a:extLst>
          </p:cNvPr>
          <p:cNvSpPr/>
          <p:nvPr/>
        </p:nvSpPr>
        <p:spPr>
          <a:xfrm>
            <a:off x="865121" y="1993063"/>
            <a:ext cx="10436206" cy="3296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latin typeface="+mj-lt"/>
              </a:rPr>
              <a:t>The annual greater gifts drive (direct mailing campaign) was mailed out to our alumni/donor database the week of </a:t>
            </a:r>
            <a:r>
              <a:rPr lang="en-US" sz="2000">
                <a:latin typeface="+mj-lt"/>
              </a:rPr>
              <a:t>November 18. </a:t>
            </a:r>
            <a:r>
              <a:rPr lang="en-US" sz="2000" dirty="0">
                <a:latin typeface="+mj-lt"/>
              </a:rPr>
              <a:t>Additionally, the annual employee campaign was also sent out to solicit program and scholarship support. So far this year, the 2019-2020 annual drive and employee campaign has received over $125,000 in total contributions and employee payroll deductions pledged of over $38,000 from 33 NOC employees with the majority of those funds designated towards scholarships, programs, or departmental support. </a:t>
            </a:r>
          </a:p>
        </p:txBody>
      </p:sp>
    </p:spTree>
    <p:extLst>
      <p:ext uri="{BB962C8B-B14F-4D97-AF65-F5344CB8AC3E}">
        <p14:creationId xmlns:p14="http://schemas.microsoft.com/office/powerpoint/2010/main" val="337318893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96AD03-DB88-453E-8638-A15886806928}"/>
              </a:ext>
            </a:extLst>
          </p:cNvPr>
          <p:cNvSpPr txBox="1"/>
          <p:nvPr/>
        </p:nvSpPr>
        <p:spPr>
          <a:xfrm>
            <a:off x="832021" y="654909"/>
            <a:ext cx="10527957" cy="1015663"/>
          </a:xfrm>
          <a:prstGeom prst="rect">
            <a:avLst/>
          </a:prstGeom>
          <a:noFill/>
        </p:spPr>
        <p:txBody>
          <a:bodyPr wrap="square" rtlCol="0">
            <a:spAutoFit/>
          </a:bodyPr>
          <a:lstStyle/>
          <a:p>
            <a:pPr algn="ctr"/>
            <a:r>
              <a:rPr lang="en-US" sz="6000" dirty="0">
                <a:latin typeface="+mj-lt"/>
              </a:rPr>
              <a:t>NEW SCHOLARSHIPS</a:t>
            </a:r>
          </a:p>
        </p:txBody>
      </p:sp>
      <p:pic>
        <p:nvPicPr>
          <p:cNvPr id="5" name="Picture 4">
            <a:extLst>
              <a:ext uri="{FF2B5EF4-FFF2-40B4-BE49-F238E27FC236}">
                <a16:creationId xmlns:a16="http://schemas.microsoft.com/office/drawing/2014/main" id="{E83BA07B-C9F2-4BB5-B3B8-BB77D4543B0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740272" y="2217858"/>
            <a:ext cx="3570588" cy="2508422"/>
          </a:xfrm>
          <a:prstGeom prst="rect">
            <a:avLst/>
          </a:prstGeom>
        </p:spPr>
      </p:pic>
      <p:sp>
        <p:nvSpPr>
          <p:cNvPr id="6" name="TextBox 5">
            <a:extLst>
              <a:ext uri="{FF2B5EF4-FFF2-40B4-BE49-F238E27FC236}">
                <a16:creationId xmlns:a16="http://schemas.microsoft.com/office/drawing/2014/main" id="{7C6310FE-D3E4-443D-9376-C2F14EB30C7A}"/>
              </a:ext>
            </a:extLst>
          </p:cNvPr>
          <p:cNvSpPr txBox="1"/>
          <p:nvPr/>
        </p:nvSpPr>
        <p:spPr>
          <a:xfrm>
            <a:off x="1754660" y="1943956"/>
            <a:ext cx="4935967" cy="461665"/>
          </a:xfrm>
          <a:prstGeom prst="rect">
            <a:avLst/>
          </a:prstGeom>
          <a:noFill/>
        </p:spPr>
        <p:txBody>
          <a:bodyPr wrap="none" rtlCol="0">
            <a:spAutoFit/>
          </a:bodyPr>
          <a:lstStyle/>
          <a:p>
            <a:r>
              <a:rPr lang="en-US" sz="2400" dirty="0">
                <a:latin typeface="+mj-lt"/>
              </a:rPr>
              <a:t>Steichen Family Music Scholarship</a:t>
            </a:r>
          </a:p>
        </p:txBody>
      </p:sp>
      <p:sp>
        <p:nvSpPr>
          <p:cNvPr id="7" name="TextBox 6">
            <a:extLst>
              <a:ext uri="{FF2B5EF4-FFF2-40B4-BE49-F238E27FC236}">
                <a16:creationId xmlns:a16="http://schemas.microsoft.com/office/drawing/2014/main" id="{3C24E2AD-48BF-4FF5-B441-E68190392DDE}"/>
              </a:ext>
            </a:extLst>
          </p:cNvPr>
          <p:cNvSpPr txBox="1"/>
          <p:nvPr/>
        </p:nvSpPr>
        <p:spPr>
          <a:xfrm>
            <a:off x="705013" y="2679005"/>
            <a:ext cx="7035259" cy="1815882"/>
          </a:xfrm>
          <a:prstGeom prst="rect">
            <a:avLst/>
          </a:prstGeom>
          <a:noFill/>
        </p:spPr>
        <p:txBody>
          <a:bodyPr wrap="none" rtlCol="0">
            <a:spAutoFit/>
          </a:bodyPr>
          <a:lstStyle/>
          <a:p>
            <a:r>
              <a:rPr lang="en-US" sz="1600" dirty="0">
                <a:latin typeface="+mj-lt"/>
              </a:rPr>
              <a:t>Through the generous support of the Steichen Family, the establishment</a:t>
            </a:r>
          </a:p>
          <a:p>
            <a:r>
              <a:rPr lang="en-US" sz="1600" dirty="0">
                <a:latin typeface="+mj-lt"/>
              </a:rPr>
              <a:t>of the endowed scholarship fund will assist students participating in vocal, </a:t>
            </a:r>
          </a:p>
          <a:p>
            <a:r>
              <a:rPr lang="en-US" sz="1600" dirty="0">
                <a:latin typeface="+mj-lt"/>
              </a:rPr>
              <a:t>Music theatre or instrumental music on the NOC Tonkawa campus.  Bob</a:t>
            </a:r>
          </a:p>
          <a:p>
            <a:r>
              <a:rPr lang="en-US" sz="1600" dirty="0">
                <a:latin typeface="+mj-lt"/>
              </a:rPr>
              <a:t>and Margaret have been loyal supporters of NOC and the Fine Arts </a:t>
            </a:r>
          </a:p>
          <a:p>
            <a:r>
              <a:rPr lang="en-US" sz="1600" dirty="0">
                <a:latin typeface="+mj-lt"/>
              </a:rPr>
              <a:t>program.  Bob worked at Northern for over 20 years and all six of their</a:t>
            </a:r>
          </a:p>
          <a:p>
            <a:r>
              <a:rPr lang="en-US" sz="1600" dirty="0">
                <a:latin typeface="+mj-lt"/>
              </a:rPr>
              <a:t>Children are Northern alums.</a:t>
            </a:r>
          </a:p>
          <a:p>
            <a:endParaRPr lang="en-US" sz="1600" dirty="0">
              <a:latin typeface="+mj-lt"/>
            </a:endParaRPr>
          </a:p>
        </p:txBody>
      </p:sp>
    </p:spTree>
    <p:extLst>
      <p:ext uri="{BB962C8B-B14F-4D97-AF65-F5344CB8AC3E}">
        <p14:creationId xmlns:p14="http://schemas.microsoft.com/office/powerpoint/2010/main" val="935132627"/>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96AD03-DB88-453E-8638-A15886806928}"/>
              </a:ext>
            </a:extLst>
          </p:cNvPr>
          <p:cNvSpPr txBox="1"/>
          <p:nvPr/>
        </p:nvSpPr>
        <p:spPr>
          <a:xfrm>
            <a:off x="832021" y="654909"/>
            <a:ext cx="10527957" cy="1015663"/>
          </a:xfrm>
          <a:prstGeom prst="rect">
            <a:avLst/>
          </a:prstGeom>
          <a:noFill/>
        </p:spPr>
        <p:txBody>
          <a:bodyPr wrap="square" rtlCol="0">
            <a:spAutoFit/>
          </a:bodyPr>
          <a:lstStyle/>
          <a:p>
            <a:pPr algn="ctr"/>
            <a:r>
              <a:rPr lang="en-US" sz="6000" dirty="0">
                <a:latin typeface="+mj-lt"/>
              </a:rPr>
              <a:t>NEW SCHOLARSHIPS</a:t>
            </a:r>
          </a:p>
        </p:txBody>
      </p:sp>
      <p:sp>
        <p:nvSpPr>
          <p:cNvPr id="6" name="TextBox 5">
            <a:extLst>
              <a:ext uri="{FF2B5EF4-FFF2-40B4-BE49-F238E27FC236}">
                <a16:creationId xmlns:a16="http://schemas.microsoft.com/office/drawing/2014/main" id="{7C6310FE-D3E4-443D-9376-C2F14EB30C7A}"/>
              </a:ext>
            </a:extLst>
          </p:cNvPr>
          <p:cNvSpPr txBox="1"/>
          <p:nvPr/>
        </p:nvSpPr>
        <p:spPr>
          <a:xfrm>
            <a:off x="832021" y="1943956"/>
            <a:ext cx="10527957" cy="1015663"/>
          </a:xfrm>
          <a:prstGeom prst="rect">
            <a:avLst/>
          </a:prstGeom>
          <a:noFill/>
        </p:spPr>
        <p:txBody>
          <a:bodyPr wrap="square" rtlCol="0">
            <a:spAutoFit/>
          </a:bodyPr>
          <a:lstStyle/>
          <a:p>
            <a:pPr algn="ctr"/>
            <a:r>
              <a:rPr lang="en-US" sz="3600" dirty="0">
                <a:latin typeface="+mj-lt"/>
              </a:rPr>
              <a:t>BF Trust</a:t>
            </a:r>
          </a:p>
          <a:p>
            <a:pPr algn="ctr"/>
            <a:endParaRPr lang="en-US" sz="2400" dirty="0">
              <a:latin typeface="+mj-lt"/>
            </a:endParaRPr>
          </a:p>
        </p:txBody>
      </p:sp>
      <p:sp>
        <p:nvSpPr>
          <p:cNvPr id="2" name="TextBox 1">
            <a:extLst>
              <a:ext uri="{FF2B5EF4-FFF2-40B4-BE49-F238E27FC236}">
                <a16:creationId xmlns:a16="http://schemas.microsoft.com/office/drawing/2014/main" id="{CBE6DEDC-151E-44A1-86B1-D5C7DE5B39BC}"/>
              </a:ext>
            </a:extLst>
          </p:cNvPr>
          <p:cNvSpPr txBox="1"/>
          <p:nvPr/>
        </p:nvSpPr>
        <p:spPr>
          <a:xfrm>
            <a:off x="832022" y="2774953"/>
            <a:ext cx="10527956" cy="2958439"/>
          </a:xfrm>
          <a:prstGeom prst="rect">
            <a:avLst/>
          </a:prstGeom>
          <a:noFill/>
        </p:spPr>
        <p:txBody>
          <a:bodyPr wrap="square" rtlCol="0">
            <a:spAutoFit/>
          </a:bodyPr>
          <a:lstStyle/>
          <a:p>
            <a:pPr>
              <a:lnSpc>
                <a:spcPct val="150000"/>
              </a:lnSpc>
            </a:pPr>
            <a:r>
              <a:rPr lang="en-US" dirty="0">
                <a:latin typeface="+mj-lt"/>
              </a:rPr>
              <a:t>Through two anonymous unrestricted gifts totally $2 million, the foundation gift acceptance committee established this endowment by directing these funds towards NOC Tonkawa for the greatest need of our institution.  A portion of funds allowed the Foundation to submit a new endowed chair in the academic program area of Process Technology – Engineering, Physical Science and Process Technology Division.  In addition to the endowed chair, funds will be used to establish new academic program development and new scholarships supporting the 2019-2025 Strategic Plan and recruitment, retention, and graduation goals. </a:t>
            </a:r>
          </a:p>
        </p:txBody>
      </p:sp>
    </p:spTree>
    <p:extLst>
      <p:ext uri="{BB962C8B-B14F-4D97-AF65-F5344CB8AC3E}">
        <p14:creationId xmlns:p14="http://schemas.microsoft.com/office/powerpoint/2010/main" val="2906385679"/>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F1E024-AD42-461A-BEC9-D8BDF6EC2897}"/>
              </a:ext>
            </a:extLst>
          </p:cNvPr>
          <p:cNvSpPr txBox="1"/>
          <p:nvPr/>
        </p:nvSpPr>
        <p:spPr>
          <a:xfrm>
            <a:off x="864973" y="778476"/>
            <a:ext cx="10490885" cy="1015663"/>
          </a:xfrm>
          <a:prstGeom prst="rect">
            <a:avLst/>
          </a:prstGeom>
          <a:noFill/>
        </p:spPr>
        <p:txBody>
          <a:bodyPr wrap="square" rtlCol="0">
            <a:spAutoFit/>
          </a:bodyPr>
          <a:lstStyle/>
          <a:p>
            <a:r>
              <a:rPr lang="en-US" sz="6000" dirty="0">
                <a:latin typeface="+mj-lt"/>
              </a:rPr>
              <a:t>AMENDED SCHOLARSHIPS</a:t>
            </a:r>
          </a:p>
        </p:txBody>
      </p:sp>
      <p:sp>
        <p:nvSpPr>
          <p:cNvPr id="4" name="TextBox 3">
            <a:extLst>
              <a:ext uri="{FF2B5EF4-FFF2-40B4-BE49-F238E27FC236}">
                <a16:creationId xmlns:a16="http://schemas.microsoft.com/office/drawing/2014/main" id="{AE3CEC26-86E5-42EA-98C9-48994EBE60D4}"/>
              </a:ext>
            </a:extLst>
          </p:cNvPr>
          <p:cNvSpPr txBox="1"/>
          <p:nvPr/>
        </p:nvSpPr>
        <p:spPr>
          <a:xfrm>
            <a:off x="1087395" y="2088292"/>
            <a:ext cx="10490884" cy="3816429"/>
          </a:xfrm>
          <a:prstGeom prst="rect">
            <a:avLst/>
          </a:prstGeom>
          <a:noFill/>
        </p:spPr>
        <p:txBody>
          <a:bodyPr wrap="square" numCol="1" rtlCol="0">
            <a:spAutoFit/>
          </a:bodyPr>
          <a:lstStyle/>
          <a:p>
            <a:pPr algn="ctr"/>
            <a:r>
              <a:rPr lang="en-US" b="1" dirty="0">
                <a:latin typeface="+mj-lt"/>
              </a:rPr>
              <a:t>Enid Higher Education Council Scholarship Fund</a:t>
            </a:r>
          </a:p>
          <a:p>
            <a:pPr marL="285750" indent="-285750">
              <a:lnSpc>
                <a:spcPct val="200000"/>
              </a:lnSpc>
              <a:buFont typeface="Arial" panose="020B0604020202020204" pitchFamily="34" charset="0"/>
              <a:buChar char="•"/>
            </a:pPr>
            <a:r>
              <a:rPr lang="en-US" sz="1400" dirty="0">
                <a:latin typeface="+mj-lt"/>
              </a:rPr>
              <a:t>Formally the Enid Higher Education Council Scholarship</a:t>
            </a:r>
          </a:p>
          <a:p>
            <a:pPr marL="342900" indent="-342900">
              <a:lnSpc>
                <a:spcPct val="200000"/>
              </a:lnSpc>
              <a:buFont typeface="Arial" panose="020B0604020202020204" pitchFamily="34" charset="0"/>
              <a:buChar char="•"/>
            </a:pPr>
            <a:r>
              <a:rPr lang="en-US" sz="1400" dirty="0">
                <a:latin typeface="+mj-lt"/>
              </a:rPr>
              <a:t>Agreement has been amended to be awarded to both full and part-time students</a:t>
            </a:r>
          </a:p>
          <a:p>
            <a:pPr marL="342900" indent="-342900">
              <a:lnSpc>
                <a:spcPct val="200000"/>
              </a:lnSpc>
              <a:buFont typeface="Arial" panose="020B0604020202020204" pitchFamily="34" charset="0"/>
              <a:buChar char="•"/>
            </a:pPr>
            <a:r>
              <a:rPr lang="en-US" sz="1400" dirty="0">
                <a:latin typeface="+mj-lt"/>
              </a:rPr>
              <a:t>Recipients may receive the award for a total of </a:t>
            </a:r>
            <a:r>
              <a:rPr lang="en-US" sz="1400" b="1" dirty="0">
                <a:latin typeface="+mj-lt"/>
              </a:rPr>
              <a:t>four</a:t>
            </a:r>
            <a:r>
              <a:rPr lang="en-US" sz="1400" dirty="0">
                <a:latin typeface="+mj-lt"/>
              </a:rPr>
              <a:t> semesters as a full-time student or </a:t>
            </a:r>
            <a:r>
              <a:rPr lang="en-US" sz="1400" b="1" dirty="0">
                <a:latin typeface="+mj-lt"/>
              </a:rPr>
              <a:t>eight</a:t>
            </a:r>
            <a:r>
              <a:rPr lang="en-US" sz="1400" dirty="0">
                <a:latin typeface="+mj-lt"/>
              </a:rPr>
              <a:t> semesters as a part-time student.</a:t>
            </a:r>
          </a:p>
          <a:p>
            <a:pPr marL="342900" indent="-342900">
              <a:lnSpc>
                <a:spcPct val="200000"/>
              </a:lnSpc>
              <a:buFont typeface="Arial" panose="020B0604020202020204" pitchFamily="34" charset="0"/>
              <a:buChar char="•"/>
            </a:pPr>
            <a:endParaRPr lang="en-US" sz="1400" dirty="0">
              <a:latin typeface="+mj-lt"/>
            </a:endParaRPr>
          </a:p>
          <a:p>
            <a:pPr algn="ctr">
              <a:lnSpc>
                <a:spcPct val="200000"/>
              </a:lnSpc>
            </a:pPr>
            <a:r>
              <a:rPr lang="en-US" b="1" dirty="0">
                <a:latin typeface="+mj-lt"/>
              </a:rPr>
              <a:t>Tom and Sherry Muchmore Scholarship Fund</a:t>
            </a:r>
          </a:p>
          <a:p>
            <a:pPr marL="285750" indent="-285750">
              <a:lnSpc>
                <a:spcPct val="200000"/>
              </a:lnSpc>
              <a:buFont typeface="Arial" panose="020B0604020202020204" pitchFamily="34" charset="0"/>
              <a:buChar char="•"/>
            </a:pPr>
            <a:r>
              <a:rPr lang="en-US" sz="1400" dirty="0">
                <a:latin typeface="+mj-lt"/>
              </a:rPr>
              <a:t>Formally the Ponca City News/Muchmore Scholarship </a:t>
            </a:r>
          </a:p>
          <a:p>
            <a:pPr marL="285750" indent="-285750">
              <a:lnSpc>
                <a:spcPct val="200000"/>
              </a:lnSpc>
              <a:buFont typeface="Arial" panose="020B0604020202020204" pitchFamily="34" charset="0"/>
              <a:buChar char="•"/>
            </a:pPr>
            <a:r>
              <a:rPr lang="en-US" sz="1400" dirty="0">
                <a:latin typeface="+mj-lt"/>
              </a:rPr>
              <a:t>Name changed in June 2019, at the request of Tom and Sherry Muchmore</a:t>
            </a:r>
          </a:p>
          <a:p>
            <a:endParaRPr lang="en-US" sz="2000" dirty="0">
              <a:latin typeface="+mj-lt"/>
            </a:endParaRPr>
          </a:p>
        </p:txBody>
      </p:sp>
    </p:spTree>
    <p:extLst>
      <p:ext uri="{BB962C8B-B14F-4D97-AF65-F5344CB8AC3E}">
        <p14:creationId xmlns:p14="http://schemas.microsoft.com/office/powerpoint/2010/main" val="1666709144"/>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1C7056-DF0A-4F3B-B8C2-98488F421A05}"/>
              </a:ext>
            </a:extLst>
          </p:cNvPr>
          <p:cNvSpPr txBox="1"/>
          <p:nvPr/>
        </p:nvSpPr>
        <p:spPr>
          <a:xfrm>
            <a:off x="844378" y="704335"/>
            <a:ext cx="10503243" cy="1015663"/>
          </a:xfrm>
          <a:prstGeom prst="rect">
            <a:avLst/>
          </a:prstGeom>
          <a:noFill/>
        </p:spPr>
        <p:txBody>
          <a:bodyPr wrap="square" rtlCol="0">
            <a:spAutoFit/>
          </a:bodyPr>
          <a:lstStyle/>
          <a:p>
            <a:pPr algn="ctr"/>
            <a:r>
              <a:rPr lang="en-US" sz="6000" dirty="0">
                <a:latin typeface="+mj-lt"/>
              </a:rPr>
              <a:t>PENDING SCHOLARSHIPS</a:t>
            </a:r>
          </a:p>
        </p:txBody>
      </p:sp>
      <p:sp>
        <p:nvSpPr>
          <p:cNvPr id="4" name="TextBox 3">
            <a:extLst>
              <a:ext uri="{FF2B5EF4-FFF2-40B4-BE49-F238E27FC236}">
                <a16:creationId xmlns:a16="http://schemas.microsoft.com/office/drawing/2014/main" id="{183F1FA6-2AE3-4298-9EDF-4DA766180AAC}"/>
              </a:ext>
            </a:extLst>
          </p:cNvPr>
          <p:cNvSpPr txBox="1"/>
          <p:nvPr/>
        </p:nvSpPr>
        <p:spPr>
          <a:xfrm>
            <a:off x="844377" y="2014070"/>
            <a:ext cx="10503243" cy="4185761"/>
          </a:xfrm>
          <a:prstGeom prst="rect">
            <a:avLst/>
          </a:prstGeom>
          <a:noFill/>
        </p:spPr>
        <p:txBody>
          <a:bodyPr wrap="square" rtlCol="0">
            <a:spAutoFit/>
          </a:bodyPr>
          <a:lstStyle/>
          <a:p>
            <a:pPr algn="ctr">
              <a:spcBef>
                <a:spcPts val="600"/>
              </a:spcBef>
            </a:pPr>
            <a:r>
              <a:rPr lang="en-US" dirty="0">
                <a:latin typeface="+mj-lt"/>
              </a:rPr>
              <a:t>Jones Endowed Leadership Scholarship (T)</a:t>
            </a:r>
          </a:p>
          <a:p>
            <a:pPr algn="ctr">
              <a:spcBef>
                <a:spcPts val="600"/>
              </a:spcBef>
            </a:pPr>
            <a:r>
              <a:rPr lang="en-US" dirty="0">
                <a:latin typeface="+mj-lt"/>
              </a:rPr>
              <a:t>William W. &amp; Marguerite Rodgers Sr. Memorial Scholarship (T)</a:t>
            </a:r>
          </a:p>
          <a:p>
            <a:pPr algn="ctr">
              <a:spcBef>
                <a:spcPts val="600"/>
              </a:spcBef>
            </a:pPr>
            <a:r>
              <a:rPr lang="en-US" dirty="0">
                <a:latin typeface="+mj-lt"/>
              </a:rPr>
              <a:t>Ruth Steichen Memorial (T)</a:t>
            </a:r>
          </a:p>
          <a:p>
            <a:pPr algn="ctr">
              <a:spcBef>
                <a:spcPts val="600"/>
              </a:spcBef>
            </a:pPr>
            <a:r>
              <a:rPr lang="en-US" dirty="0">
                <a:latin typeface="+mj-lt"/>
              </a:rPr>
              <a:t>Larry Rupp Memorial Nursing (T)</a:t>
            </a:r>
          </a:p>
          <a:p>
            <a:pPr algn="ctr">
              <a:spcBef>
                <a:spcPts val="600"/>
              </a:spcBef>
            </a:pPr>
            <a:r>
              <a:rPr lang="en-US" dirty="0">
                <a:latin typeface="+mj-lt"/>
              </a:rPr>
              <a:t>Robert N. </a:t>
            </a:r>
            <a:r>
              <a:rPr lang="en-US" dirty="0" err="1">
                <a:latin typeface="+mj-lt"/>
              </a:rPr>
              <a:t>Colombe</a:t>
            </a:r>
            <a:r>
              <a:rPr lang="en-US" dirty="0">
                <a:latin typeface="+mj-lt"/>
              </a:rPr>
              <a:t> &amp; Robert B. </a:t>
            </a:r>
            <a:r>
              <a:rPr lang="en-US" dirty="0" err="1">
                <a:latin typeface="+mj-lt"/>
              </a:rPr>
              <a:t>Colombe</a:t>
            </a:r>
            <a:r>
              <a:rPr lang="en-US" dirty="0">
                <a:latin typeface="+mj-lt"/>
              </a:rPr>
              <a:t> Memorial (T)</a:t>
            </a:r>
          </a:p>
          <a:p>
            <a:pPr algn="ctr">
              <a:spcBef>
                <a:spcPts val="600"/>
              </a:spcBef>
            </a:pPr>
            <a:r>
              <a:rPr lang="en-US" dirty="0">
                <a:latin typeface="+mj-lt"/>
              </a:rPr>
              <a:t>Kenneth E. and Laura Yvonne Holmes Fund (T/E/S)</a:t>
            </a:r>
          </a:p>
          <a:p>
            <a:pPr algn="ctr">
              <a:spcBef>
                <a:spcPts val="600"/>
              </a:spcBef>
            </a:pPr>
            <a:r>
              <a:rPr lang="en-US" dirty="0">
                <a:latin typeface="+mj-lt"/>
              </a:rPr>
              <a:t>Pamela Sue McNeal Memorial Scholarship (T)</a:t>
            </a:r>
          </a:p>
          <a:p>
            <a:pPr algn="ctr">
              <a:spcBef>
                <a:spcPts val="600"/>
              </a:spcBef>
            </a:pPr>
            <a:r>
              <a:rPr lang="en-US" dirty="0" err="1">
                <a:latin typeface="+mj-lt"/>
              </a:rPr>
              <a:t>ReACT</a:t>
            </a:r>
            <a:r>
              <a:rPr lang="en-US" dirty="0">
                <a:latin typeface="+mj-lt"/>
              </a:rPr>
              <a:t> at NOC Scholarship (T)</a:t>
            </a:r>
          </a:p>
          <a:p>
            <a:pPr algn="ctr">
              <a:spcBef>
                <a:spcPts val="600"/>
              </a:spcBef>
            </a:pPr>
            <a:r>
              <a:rPr lang="en-US" dirty="0">
                <a:latin typeface="+mj-lt"/>
              </a:rPr>
              <a:t>Choral Arts Society of Northern Oklahoma (CASANO) Scholarship (T)</a:t>
            </a:r>
          </a:p>
          <a:p>
            <a:pPr algn="ctr">
              <a:spcBef>
                <a:spcPts val="600"/>
              </a:spcBef>
            </a:pPr>
            <a:r>
              <a:rPr lang="en-US" dirty="0">
                <a:latin typeface="+mj-lt"/>
              </a:rPr>
              <a:t>NOC Sheep Center (T)</a:t>
            </a:r>
          </a:p>
          <a:p>
            <a:pPr algn="ctr">
              <a:spcBef>
                <a:spcPts val="600"/>
              </a:spcBef>
            </a:pPr>
            <a:r>
              <a:rPr lang="en-US" dirty="0">
                <a:latin typeface="+mj-lt"/>
              </a:rPr>
              <a:t>Robert Morgan Memorial Nursing Scholarship Fund (T)</a:t>
            </a:r>
          </a:p>
          <a:p>
            <a:pPr algn="ctr"/>
            <a:endParaRPr lang="en-US" dirty="0">
              <a:latin typeface="+mj-lt"/>
            </a:endParaRPr>
          </a:p>
        </p:txBody>
      </p:sp>
    </p:spTree>
    <p:extLst>
      <p:ext uri="{BB962C8B-B14F-4D97-AF65-F5344CB8AC3E}">
        <p14:creationId xmlns:p14="http://schemas.microsoft.com/office/powerpoint/2010/main" val="314867385"/>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E63223-15CE-4ACE-9823-70FF967DD5F4}"/>
              </a:ext>
            </a:extLst>
          </p:cNvPr>
          <p:cNvSpPr txBox="1"/>
          <p:nvPr/>
        </p:nvSpPr>
        <p:spPr>
          <a:xfrm>
            <a:off x="875160" y="292451"/>
            <a:ext cx="10441680" cy="830997"/>
          </a:xfrm>
          <a:prstGeom prst="rect">
            <a:avLst/>
          </a:prstGeom>
          <a:noFill/>
        </p:spPr>
        <p:txBody>
          <a:bodyPr wrap="square" rtlCol="0">
            <a:spAutoFit/>
          </a:bodyPr>
          <a:lstStyle/>
          <a:p>
            <a:pPr algn="ctr"/>
            <a:r>
              <a:rPr lang="en-US" sz="4800" dirty="0">
                <a:latin typeface="+mj-lt"/>
              </a:rPr>
              <a:t>Scholarship Presentations</a:t>
            </a:r>
          </a:p>
        </p:txBody>
      </p:sp>
      <p:sp>
        <p:nvSpPr>
          <p:cNvPr id="5" name="TextBox 4">
            <a:extLst>
              <a:ext uri="{FF2B5EF4-FFF2-40B4-BE49-F238E27FC236}">
                <a16:creationId xmlns:a16="http://schemas.microsoft.com/office/drawing/2014/main" id="{5CAA41E3-1919-4AA1-AE7E-69DB737039F3}"/>
              </a:ext>
            </a:extLst>
          </p:cNvPr>
          <p:cNvSpPr txBox="1"/>
          <p:nvPr/>
        </p:nvSpPr>
        <p:spPr>
          <a:xfrm>
            <a:off x="1739153" y="4496657"/>
            <a:ext cx="8508848" cy="1477328"/>
          </a:xfrm>
          <a:prstGeom prst="rect">
            <a:avLst/>
          </a:prstGeom>
          <a:noFill/>
        </p:spPr>
        <p:txBody>
          <a:bodyPr wrap="square" rtlCol="0">
            <a:spAutoFit/>
          </a:bodyPr>
          <a:lstStyle/>
          <a:p>
            <a:pPr algn="ctr"/>
            <a:r>
              <a:rPr lang="en-US" b="1" dirty="0"/>
              <a:t>2019-2020 NOC ALUMNI LEGACY SCHOLARSHIP</a:t>
            </a:r>
          </a:p>
          <a:p>
            <a:r>
              <a:rPr lang="en-US" dirty="0">
                <a:latin typeface="+mj-lt"/>
              </a:rPr>
              <a:t>Trenton Colvin of Blackwell was awarded the NOC Alumni Legacy Scholarship at the 2019 Alumni &amp; Friends Reunion held March 30. He was awarded the scholarship by Kirby </a:t>
            </a:r>
            <a:r>
              <a:rPr lang="en-US" dirty="0" err="1">
                <a:latin typeface="+mj-lt"/>
              </a:rPr>
              <a:t>Tickel</a:t>
            </a:r>
            <a:r>
              <a:rPr lang="en-US" dirty="0">
                <a:latin typeface="+mj-lt"/>
              </a:rPr>
              <a:t>-Hill, former Director of Development &amp; Donor Relations.</a:t>
            </a:r>
          </a:p>
        </p:txBody>
      </p:sp>
      <p:pic>
        <p:nvPicPr>
          <p:cNvPr id="1026" name="Picture 2" descr="Image may contain: 2 people, people smiling, people sitting">
            <a:extLst>
              <a:ext uri="{FF2B5EF4-FFF2-40B4-BE49-F238E27FC236}">
                <a16:creationId xmlns:a16="http://schemas.microsoft.com/office/drawing/2014/main" id="{42C830AD-BE95-483A-A465-E52E2E5D34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6395" y="1190101"/>
            <a:ext cx="4534364" cy="3239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712292"/>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E63223-15CE-4ACE-9823-70FF967DD5F4}"/>
              </a:ext>
            </a:extLst>
          </p:cNvPr>
          <p:cNvSpPr txBox="1"/>
          <p:nvPr/>
        </p:nvSpPr>
        <p:spPr>
          <a:xfrm>
            <a:off x="875160" y="292451"/>
            <a:ext cx="10441680" cy="830997"/>
          </a:xfrm>
          <a:prstGeom prst="rect">
            <a:avLst/>
          </a:prstGeom>
          <a:noFill/>
        </p:spPr>
        <p:txBody>
          <a:bodyPr wrap="square" rtlCol="0">
            <a:spAutoFit/>
          </a:bodyPr>
          <a:lstStyle/>
          <a:p>
            <a:pPr algn="ctr"/>
            <a:r>
              <a:rPr lang="en-US" sz="4800" dirty="0">
                <a:latin typeface="+mj-lt"/>
              </a:rPr>
              <a:t>Scholarship Presentations</a:t>
            </a:r>
          </a:p>
        </p:txBody>
      </p:sp>
      <p:sp>
        <p:nvSpPr>
          <p:cNvPr id="5" name="TextBox 4">
            <a:extLst>
              <a:ext uri="{FF2B5EF4-FFF2-40B4-BE49-F238E27FC236}">
                <a16:creationId xmlns:a16="http://schemas.microsoft.com/office/drawing/2014/main" id="{5CAA41E3-1919-4AA1-AE7E-69DB737039F3}"/>
              </a:ext>
            </a:extLst>
          </p:cNvPr>
          <p:cNvSpPr txBox="1"/>
          <p:nvPr/>
        </p:nvSpPr>
        <p:spPr>
          <a:xfrm>
            <a:off x="1761055" y="4814233"/>
            <a:ext cx="8508848" cy="1477328"/>
          </a:xfrm>
          <a:prstGeom prst="rect">
            <a:avLst/>
          </a:prstGeom>
          <a:noFill/>
        </p:spPr>
        <p:txBody>
          <a:bodyPr wrap="square" rtlCol="0">
            <a:spAutoFit/>
          </a:bodyPr>
          <a:lstStyle/>
          <a:p>
            <a:pPr algn="ctr"/>
            <a:r>
              <a:rPr lang="en-US" b="1" dirty="0"/>
              <a:t>NORTH CENTRAL OKLAHOMA ARTS COUNCIL SCHOLARSHIP</a:t>
            </a:r>
          </a:p>
          <a:p>
            <a:pPr algn="ctr"/>
            <a:r>
              <a:rPr lang="en-US" dirty="0">
                <a:latin typeface="+mj-lt"/>
              </a:rPr>
              <a:t>NCOAC members Don Stinson and Jena </a:t>
            </a:r>
            <a:r>
              <a:rPr lang="en-US" dirty="0" err="1">
                <a:latin typeface="+mj-lt"/>
              </a:rPr>
              <a:t>Kodesh</a:t>
            </a:r>
            <a:r>
              <a:rPr lang="en-US" dirty="0">
                <a:latin typeface="+mj-lt"/>
              </a:rPr>
              <a:t> presented Larissa Henry and Kim Battles the 2019-2020 scholarships.  Joining them is Jill Green, Development and Donor Relations; NOC President Cheryl Evans; and Sheri Snyder, NOCF Executive Director </a:t>
            </a:r>
          </a:p>
        </p:txBody>
      </p:sp>
      <p:pic>
        <p:nvPicPr>
          <p:cNvPr id="4098" name="Picture 2" descr="Image may contain: 7 people, people smiling, people sitting, tree and outdoor">
            <a:extLst>
              <a:ext uri="{FF2B5EF4-FFF2-40B4-BE49-F238E27FC236}">
                <a16:creationId xmlns:a16="http://schemas.microsoft.com/office/drawing/2014/main" id="{87671D85-3CEB-42DD-97FB-57C37BA51C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9779" y="1123448"/>
            <a:ext cx="5492442" cy="3664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613584"/>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E63223-15CE-4ACE-9823-70FF967DD5F4}"/>
              </a:ext>
            </a:extLst>
          </p:cNvPr>
          <p:cNvSpPr txBox="1"/>
          <p:nvPr/>
        </p:nvSpPr>
        <p:spPr>
          <a:xfrm>
            <a:off x="875160" y="292451"/>
            <a:ext cx="10441680" cy="830997"/>
          </a:xfrm>
          <a:prstGeom prst="rect">
            <a:avLst/>
          </a:prstGeom>
          <a:noFill/>
        </p:spPr>
        <p:txBody>
          <a:bodyPr wrap="square" rtlCol="0">
            <a:spAutoFit/>
          </a:bodyPr>
          <a:lstStyle/>
          <a:p>
            <a:pPr algn="ctr"/>
            <a:r>
              <a:rPr lang="en-US" sz="4800" dirty="0">
                <a:latin typeface="+mj-lt"/>
              </a:rPr>
              <a:t>Scholarship Presentations</a:t>
            </a:r>
          </a:p>
        </p:txBody>
      </p:sp>
      <p:pic>
        <p:nvPicPr>
          <p:cNvPr id="4" name="Picture 3" descr="Image may contain: 6 people, people standing and basketball court">
            <a:extLst>
              <a:ext uri="{FF2B5EF4-FFF2-40B4-BE49-F238E27FC236}">
                <a16:creationId xmlns:a16="http://schemas.microsoft.com/office/drawing/2014/main" id="{1E776EC4-BEC2-44EE-9755-84E455BE660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059672"/>
            <a:ext cx="5943600" cy="3361690"/>
          </a:xfrm>
          <a:prstGeom prst="rect">
            <a:avLst/>
          </a:prstGeom>
          <a:noFill/>
          <a:ln>
            <a:noFill/>
          </a:ln>
        </p:spPr>
      </p:pic>
      <p:sp>
        <p:nvSpPr>
          <p:cNvPr id="5" name="TextBox 4">
            <a:extLst>
              <a:ext uri="{FF2B5EF4-FFF2-40B4-BE49-F238E27FC236}">
                <a16:creationId xmlns:a16="http://schemas.microsoft.com/office/drawing/2014/main" id="{5CAA41E3-1919-4AA1-AE7E-69DB737039F3}"/>
              </a:ext>
            </a:extLst>
          </p:cNvPr>
          <p:cNvSpPr txBox="1"/>
          <p:nvPr/>
        </p:nvSpPr>
        <p:spPr>
          <a:xfrm>
            <a:off x="1739153" y="4496657"/>
            <a:ext cx="8508848" cy="1477328"/>
          </a:xfrm>
          <a:prstGeom prst="rect">
            <a:avLst/>
          </a:prstGeom>
          <a:noFill/>
        </p:spPr>
        <p:txBody>
          <a:bodyPr wrap="square" rtlCol="0">
            <a:spAutoFit/>
          </a:bodyPr>
          <a:lstStyle/>
          <a:p>
            <a:pPr algn="ctr"/>
            <a:r>
              <a:rPr lang="en-US" b="1" dirty="0"/>
              <a:t>2019-2020 HAYS SCHOLARSHIP RECIPIENT</a:t>
            </a:r>
          </a:p>
          <a:p>
            <a:r>
              <a:rPr lang="en-US" dirty="0"/>
              <a:t>2019-2020 holder of the Donald R. Hays Basketball Scholarship is Tyrel Morgan.  NOC President Cheryl Evans presented the scholarship to Tyrel.  Joining them is  Jeremy </a:t>
            </a:r>
            <a:r>
              <a:rPr lang="en-US" dirty="0" err="1"/>
              <a:t>Hise</a:t>
            </a:r>
            <a:r>
              <a:rPr lang="en-US" dirty="0"/>
              <a:t>, Athletic Director; Jill Green, Development and Donor Relations; and Donnie Jackson, men’s coach</a:t>
            </a:r>
          </a:p>
        </p:txBody>
      </p:sp>
    </p:spTree>
    <p:extLst>
      <p:ext uri="{BB962C8B-B14F-4D97-AF65-F5344CB8AC3E}">
        <p14:creationId xmlns:p14="http://schemas.microsoft.com/office/powerpoint/2010/main" val="1502626999"/>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D5EB8F-1E26-48A5-928B-F2BA004400E2}"/>
              </a:ext>
            </a:extLst>
          </p:cNvPr>
          <p:cNvSpPr/>
          <p:nvPr/>
        </p:nvSpPr>
        <p:spPr>
          <a:xfrm>
            <a:off x="850232" y="834190"/>
            <a:ext cx="10491536" cy="1031705"/>
          </a:xfrm>
          <a:prstGeom prst="rect">
            <a:avLst/>
          </a:prstGeom>
        </p:spPr>
        <p:txBody>
          <a:bodyPr wrap="square">
            <a:spAutoFit/>
          </a:bodyPr>
          <a:lstStyle/>
          <a:p>
            <a:pPr algn="ctr"/>
            <a:r>
              <a:rPr lang="en-US" sz="6000" dirty="0">
                <a:latin typeface="+mj-lt"/>
              </a:rPr>
              <a:t>NOC Mission Statement</a:t>
            </a:r>
          </a:p>
        </p:txBody>
      </p:sp>
      <p:sp>
        <p:nvSpPr>
          <p:cNvPr id="4" name="TextBox 3">
            <a:extLst>
              <a:ext uri="{FF2B5EF4-FFF2-40B4-BE49-F238E27FC236}">
                <a16:creationId xmlns:a16="http://schemas.microsoft.com/office/drawing/2014/main" id="{772D9B18-DAA1-4FE3-955A-5EF2DA563BD0}"/>
              </a:ext>
            </a:extLst>
          </p:cNvPr>
          <p:cNvSpPr txBox="1"/>
          <p:nvPr/>
        </p:nvSpPr>
        <p:spPr>
          <a:xfrm>
            <a:off x="978568" y="2144632"/>
            <a:ext cx="10363200" cy="3539430"/>
          </a:xfrm>
          <a:prstGeom prst="rect">
            <a:avLst/>
          </a:prstGeom>
          <a:noFill/>
        </p:spPr>
        <p:txBody>
          <a:bodyPr wrap="square" rtlCol="0">
            <a:spAutoFit/>
          </a:bodyPr>
          <a:lstStyle/>
          <a:p>
            <a:r>
              <a:rPr lang="en-US" sz="3200" dirty="0"/>
              <a:t>Northern Oklahoma College, the State’s first public community college is a multi-campus, land-grant institution that provides high quality, accessible, and affordable educational opportunities and services which create life-changing experiences and develop students as effective learners and leaders within their communities in a connected, ever-changing world.</a:t>
            </a:r>
          </a:p>
        </p:txBody>
      </p:sp>
    </p:spTree>
    <p:extLst>
      <p:ext uri="{BB962C8B-B14F-4D97-AF65-F5344CB8AC3E}">
        <p14:creationId xmlns:p14="http://schemas.microsoft.com/office/powerpoint/2010/main" val="1401315963"/>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E63223-15CE-4ACE-9823-70FF967DD5F4}"/>
              </a:ext>
            </a:extLst>
          </p:cNvPr>
          <p:cNvSpPr txBox="1"/>
          <p:nvPr/>
        </p:nvSpPr>
        <p:spPr>
          <a:xfrm>
            <a:off x="875160" y="292451"/>
            <a:ext cx="10441680" cy="830997"/>
          </a:xfrm>
          <a:prstGeom prst="rect">
            <a:avLst/>
          </a:prstGeom>
          <a:noFill/>
        </p:spPr>
        <p:txBody>
          <a:bodyPr wrap="square" rtlCol="0">
            <a:spAutoFit/>
          </a:bodyPr>
          <a:lstStyle/>
          <a:p>
            <a:pPr algn="ctr"/>
            <a:r>
              <a:rPr lang="en-US" sz="4800" dirty="0">
                <a:latin typeface="+mj-lt"/>
              </a:rPr>
              <a:t>Scholarship Presentations</a:t>
            </a:r>
          </a:p>
        </p:txBody>
      </p:sp>
      <p:sp>
        <p:nvSpPr>
          <p:cNvPr id="5" name="TextBox 4">
            <a:extLst>
              <a:ext uri="{FF2B5EF4-FFF2-40B4-BE49-F238E27FC236}">
                <a16:creationId xmlns:a16="http://schemas.microsoft.com/office/drawing/2014/main" id="{5CAA41E3-1919-4AA1-AE7E-69DB737039F3}"/>
              </a:ext>
            </a:extLst>
          </p:cNvPr>
          <p:cNvSpPr txBox="1"/>
          <p:nvPr/>
        </p:nvSpPr>
        <p:spPr>
          <a:xfrm>
            <a:off x="1693717" y="4542093"/>
            <a:ext cx="8508848" cy="1754326"/>
          </a:xfrm>
          <a:prstGeom prst="rect">
            <a:avLst/>
          </a:prstGeom>
          <a:noFill/>
        </p:spPr>
        <p:txBody>
          <a:bodyPr wrap="square" rtlCol="0">
            <a:spAutoFit/>
          </a:bodyPr>
          <a:lstStyle/>
          <a:p>
            <a:pPr algn="ctr"/>
            <a:r>
              <a:rPr lang="en-US" b="1" dirty="0"/>
              <a:t>2019-2020 NEVONA KEGANS SCHOLARSHIP</a:t>
            </a:r>
          </a:p>
          <a:p>
            <a:r>
              <a:rPr lang="en-US" dirty="0"/>
              <a:t>2019-2020 holder of the </a:t>
            </a:r>
            <a:r>
              <a:rPr lang="en-US" dirty="0" err="1"/>
              <a:t>Nevona</a:t>
            </a:r>
            <a:r>
              <a:rPr lang="en-US" dirty="0"/>
              <a:t> </a:t>
            </a:r>
            <a:r>
              <a:rPr lang="en-US" dirty="0" err="1"/>
              <a:t>Kegans</a:t>
            </a:r>
            <a:r>
              <a:rPr lang="en-US" dirty="0"/>
              <a:t> Scholarship is Savannah Nelson.  NOC President Cheryl Evans and </a:t>
            </a:r>
            <a:r>
              <a:rPr lang="en-US" dirty="0" err="1"/>
              <a:t>Nevona</a:t>
            </a:r>
            <a:r>
              <a:rPr lang="en-US" dirty="0"/>
              <a:t> </a:t>
            </a:r>
            <a:r>
              <a:rPr lang="en-US" dirty="0" err="1"/>
              <a:t>Kegans</a:t>
            </a:r>
            <a:r>
              <a:rPr lang="en-US" dirty="0"/>
              <a:t> presented the scholarship to Savannah.  Joining them is Sheri Snyder, NOCF Executive Director; Ryan Paul, Dean of Students; Jeremy </a:t>
            </a:r>
            <a:r>
              <a:rPr lang="en-US" dirty="0" err="1"/>
              <a:t>Hise</a:t>
            </a:r>
            <a:r>
              <a:rPr lang="en-US" dirty="0"/>
              <a:t>, Athletic Director; Summer McClure, Athletic Trainer; and Suzi Brown, HPER Division Chair</a:t>
            </a:r>
          </a:p>
        </p:txBody>
      </p:sp>
      <p:pic>
        <p:nvPicPr>
          <p:cNvPr id="6" name="Picture 5" descr="Image may contain: 8 people, people standing, basketball court and indoor">
            <a:extLst>
              <a:ext uri="{FF2B5EF4-FFF2-40B4-BE49-F238E27FC236}">
                <a16:creationId xmlns:a16="http://schemas.microsoft.com/office/drawing/2014/main" id="{147BC070-D9CD-4ACB-9D2C-44778F2B635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20785" y="1123448"/>
            <a:ext cx="6150429" cy="3261128"/>
          </a:xfrm>
          <a:prstGeom prst="rect">
            <a:avLst/>
          </a:prstGeom>
          <a:noFill/>
          <a:ln>
            <a:noFill/>
          </a:ln>
        </p:spPr>
      </p:pic>
    </p:spTree>
    <p:extLst>
      <p:ext uri="{BB962C8B-B14F-4D97-AF65-F5344CB8AC3E}">
        <p14:creationId xmlns:p14="http://schemas.microsoft.com/office/powerpoint/2010/main" val="297544358"/>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E63223-15CE-4ACE-9823-70FF967DD5F4}"/>
              </a:ext>
            </a:extLst>
          </p:cNvPr>
          <p:cNvSpPr txBox="1"/>
          <p:nvPr/>
        </p:nvSpPr>
        <p:spPr>
          <a:xfrm>
            <a:off x="875160" y="292451"/>
            <a:ext cx="10441680" cy="830997"/>
          </a:xfrm>
          <a:prstGeom prst="rect">
            <a:avLst/>
          </a:prstGeom>
          <a:noFill/>
        </p:spPr>
        <p:txBody>
          <a:bodyPr wrap="square" rtlCol="0">
            <a:spAutoFit/>
          </a:bodyPr>
          <a:lstStyle/>
          <a:p>
            <a:pPr algn="ctr"/>
            <a:r>
              <a:rPr lang="en-US" sz="4800" dirty="0">
                <a:latin typeface="+mj-lt"/>
              </a:rPr>
              <a:t>Scholarship Presentations</a:t>
            </a:r>
          </a:p>
        </p:txBody>
      </p:sp>
      <p:sp>
        <p:nvSpPr>
          <p:cNvPr id="5" name="TextBox 4">
            <a:extLst>
              <a:ext uri="{FF2B5EF4-FFF2-40B4-BE49-F238E27FC236}">
                <a16:creationId xmlns:a16="http://schemas.microsoft.com/office/drawing/2014/main" id="{5CAA41E3-1919-4AA1-AE7E-69DB737039F3}"/>
              </a:ext>
            </a:extLst>
          </p:cNvPr>
          <p:cNvSpPr txBox="1"/>
          <p:nvPr/>
        </p:nvSpPr>
        <p:spPr>
          <a:xfrm>
            <a:off x="1693717" y="4542093"/>
            <a:ext cx="8508848" cy="1477328"/>
          </a:xfrm>
          <a:prstGeom prst="rect">
            <a:avLst/>
          </a:prstGeom>
          <a:noFill/>
        </p:spPr>
        <p:txBody>
          <a:bodyPr wrap="square" rtlCol="0">
            <a:spAutoFit/>
          </a:bodyPr>
          <a:lstStyle/>
          <a:p>
            <a:pPr algn="ctr"/>
            <a:r>
              <a:rPr lang="en-US" b="1" dirty="0"/>
              <a:t>2020-2021 JARED WEIBERG ENDOWED SCHOLARSHIP</a:t>
            </a:r>
          </a:p>
          <a:p>
            <a:r>
              <a:rPr lang="en-US" dirty="0"/>
              <a:t>2020-2021 holder of the Jared </a:t>
            </a:r>
            <a:r>
              <a:rPr lang="en-US" dirty="0" err="1"/>
              <a:t>Weiberg</a:t>
            </a:r>
            <a:r>
              <a:rPr lang="en-US" dirty="0"/>
              <a:t> Endowed Scholarship is JD Ray.  NOC President Cheryl Evans and </a:t>
            </a:r>
            <a:r>
              <a:rPr lang="en-US" dirty="0" err="1"/>
              <a:t>Weiberg’s</a:t>
            </a:r>
            <a:r>
              <a:rPr lang="en-US" dirty="0"/>
              <a:t> Parents, Mick and Vina presented the scholarship to JD.  Joining them is Jeremy </a:t>
            </a:r>
            <a:r>
              <a:rPr lang="en-US" dirty="0" err="1"/>
              <a:t>Hise</a:t>
            </a:r>
            <a:r>
              <a:rPr lang="en-US" dirty="0"/>
              <a:t>, Athletic Director; Sheri Snyder, NOCF Executive; Men’s Basketball Coach Donnie Jackson; and JD’s parents.</a:t>
            </a:r>
          </a:p>
        </p:txBody>
      </p:sp>
      <p:pic>
        <p:nvPicPr>
          <p:cNvPr id="7" name="Picture 6" descr="Image may contain: 9 people, people standing, basketball court and indoor">
            <a:extLst>
              <a:ext uri="{FF2B5EF4-FFF2-40B4-BE49-F238E27FC236}">
                <a16:creationId xmlns:a16="http://schemas.microsoft.com/office/drawing/2014/main" id="{E3C3FCE3-8270-4283-9E06-ACC9A741097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123448"/>
            <a:ext cx="5943600" cy="3150870"/>
          </a:xfrm>
          <a:prstGeom prst="rect">
            <a:avLst/>
          </a:prstGeom>
          <a:noFill/>
          <a:ln>
            <a:noFill/>
          </a:ln>
        </p:spPr>
      </p:pic>
    </p:spTree>
    <p:extLst>
      <p:ext uri="{BB962C8B-B14F-4D97-AF65-F5344CB8AC3E}">
        <p14:creationId xmlns:p14="http://schemas.microsoft.com/office/powerpoint/2010/main" val="3523444954"/>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E63223-15CE-4ACE-9823-70FF967DD5F4}"/>
              </a:ext>
            </a:extLst>
          </p:cNvPr>
          <p:cNvSpPr txBox="1"/>
          <p:nvPr/>
        </p:nvSpPr>
        <p:spPr>
          <a:xfrm>
            <a:off x="875160" y="292451"/>
            <a:ext cx="10441680" cy="830997"/>
          </a:xfrm>
          <a:prstGeom prst="rect">
            <a:avLst/>
          </a:prstGeom>
          <a:noFill/>
        </p:spPr>
        <p:txBody>
          <a:bodyPr wrap="square" rtlCol="0">
            <a:spAutoFit/>
          </a:bodyPr>
          <a:lstStyle/>
          <a:p>
            <a:pPr algn="ctr"/>
            <a:r>
              <a:rPr lang="en-US" sz="4800" dirty="0">
                <a:latin typeface="+mj-lt"/>
              </a:rPr>
              <a:t>Scholarship Presentations</a:t>
            </a:r>
          </a:p>
        </p:txBody>
      </p:sp>
      <p:sp>
        <p:nvSpPr>
          <p:cNvPr id="5" name="TextBox 4">
            <a:extLst>
              <a:ext uri="{FF2B5EF4-FFF2-40B4-BE49-F238E27FC236}">
                <a16:creationId xmlns:a16="http://schemas.microsoft.com/office/drawing/2014/main" id="{5CAA41E3-1919-4AA1-AE7E-69DB737039F3}"/>
              </a:ext>
            </a:extLst>
          </p:cNvPr>
          <p:cNvSpPr txBox="1"/>
          <p:nvPr/>
        </p:nvSpPr>
        <p:spPr>
          <a:xfrm>
            <a:off x="1693717" y="4405206"/>
            <a:ext cx="8508848" cy="1477328"/>
          </a:xfrm>
          <a:prstGeom prst="rect">
            <a:avLst/>
          </a:prstGeom>
          <a:noFill/>
        </p:spPr>
        <p:txBody>
          <a:bodyPr wrap="square" rtlCol="0">
            <a:spAutoFit/>
          </a:bodyPr>
          <a:lstStyle/>
          <a:p>
            <a:pPr algn="ctr"/>
            <a:r>
              <a:rPr lang="en-US" b="1" dirty="0"/>
              <a:t>2020-2021 LEO CANADAY MEMORIAL SCHOLARSHIP</a:t>
            </a:r>
          </a:p>
          <a:p>
            <a:r>
              <a:rPr lang="en-US" dirty="0"/>
              <a:t>2020-2021 holder of the Leo </a:t>
            </a:r>
            <a:r>
              <a:rPr lang="en-US" dirty="0" err="1"/>
              <a:t>Canaday</a:t>
            </a:r>
            <a:r>
              <a:rPr lang="en-US" dirty="0"/>
              <a:t> Memorial Scholarship is Cassie Manning.  NOC President Cheryl Evans presented the scholarship to Cassie.  Joining them is Jeremy </a:t>
            </a:r>
            <a:r>
              <a:rPr lang="en-US" dirty="0" err="1"/>
              <a:t>Hise</a:t>
            </a:r>
            <a:r>
              <a:rPr lang="en-US" dirty="0"/>
              <a:t>, Athletic Director; Jill Green, Development &amp; Donor Relations; Women’s Basketball Coach Greg Krause; Cassie’s family and high school coach.</a:t>
            </a:r>
          </a:p>
        </p:txBody>
      </p:sp>
      <p:pic>
        <p:nvPicPr>
          <p:cNvPr id="6" name="Picture 5" descr="Image may contain: 9 people, people standing and shoes">
            <a:extLst>
              <a:ext uri="{FF2B5EF4-FFF2-40B4-BE49-F238E27FC236}">
                <a16:creationId xmlns:a16="http://schemas.microsoft.com/office/drawing/2014/main" id="{EF933C15-F867-4E83-841E-E516DCF2DC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123448"/>
            <a:ext cx="5943600" cy="3145155"/>
          </a:xfrm>
          <a:prstGeom prst="rect">
            <a:avLst/>
          </a:prstGeom>
          <a:noFill/>
          <a:ln>
            <a:noFill/>
          </a:ln>
        </p:spPr>
      </p:pic>
    </p:spTree>
    <p:extLst>
      <p:ext uri="{BB962C8B-B14F-4D97-AF65-F5344CB8AC3E}">
        <p14:creationId xmlns:p14="http://schemas.microsoft.com/office/powerpoint/2010/main" val="38377055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4FBBBF-39E4-468A-9EFF-B45B540494CF}"/>
              </a:ext>
            </a:extLst>
          </p:cNvPr>
          <p:cNvSpPr txBox="1"/>
          <p:nvPr/>
        </p:nvSpPr>
        <p:spPr>
          <a:xfrm>
            <a:off x="856735" y="729049"/>
            <a:ext cx="10478530" cy="923330"/>
          </a:xfrm>
          <a:prstGeom prst="rect">
            <a:avLst/>
          </a:prstGeom>
          <a:noFill/>
        </p:spPr>
        <p:txBody>
          <a:bodyPr wrap="square" rtlCol="0">
            <a:spAutoFit/>
          </a:bodyPr>
          <a:lstStyle/>
          <a:p>
            <a:pPr algn="ctr"/>
            <a:r>
              <a:rPr lang="en-US" sz="5400" dirty="0">
                <a:latin typeface="+mj-lt"/>
              </a:rPr>
              <a:t>NOC FOUNDATION GRANTS</a:t>
            </a:r>
          </a:p>
        </p:txBody>
      </p:sp>
      <p:sp>
        <p:nvSpPr>
          <p:cNvPr id="3" name="TextBox 2">
            <a:extLst>
              <a:ext uri="{FF2B5EF4-FFF2-40B4-BE49-F238E27FC236}">
                <a16:creationId xmlns:a16="http://schemas.microsoft.com/office/drawing/2014/main" id="{55FEC76A-0D86-4957-A39E-73CD8C5905CA}"/>
              </a:ext>
            </a:extLst>
          </p:cNvPr>
          <p:cNvSpPr txBox="1"/>
          <p:nvPr/>
        </p:nvSpPr>
        <p:spPr>
          <a:xfrm>
            <a:off x="856736" y="1940012"/>
            <a:ext cx="10478530" cy="1354217"/>
          </a:xfrm>
          <a:prstGeom prst="rect">
            <a:avLst/>
          </a:prstGeom>
          <a:noFill/>
        </p:spPr>
        <p:txBody>
          <a:bodyPr wrap="square" rtlCol="0">
            <a:spAutoFit/>
          </a:bodyPr>
          <a:lstStyle/>
          <a:p>
            <a:pPr algn="ctr"/>
            <a:r>
              <a:rPr lang="en-US" sz="2400" b="1" dirty="0">
                <a:latin typeface="+mj-lt"/>
              </a:rPr>
              <a:t>Masonic Fraternity of Oklahoma Endowment Grant</a:t>
            </a:r>
          </a:p>
          <a:p>
            <a:pPr algn="ctr"/>
            <a:r>
              <a:rPr lang="en-US" sz="2000" b="1" dirty="0">
                <a:latin typeface="+mj-lt"/>
              </a:rPr>
              <a:t>The Foundation has awarded $4,125 for the 2019-2020 academic year to</a:t>
            </a:r>
          </a:p>
          <a:p>
            <a:pPr algn="ctr"/>
            <a:r>
              <a:rPr lang="en-US" sz="2000" b="1" dirty="0">
                <a:latin typeface="+mj-lt"/>
              </a:rPr>
              <a:t>the following programs:</a:t>
            </a:r>
          </a:p>
          <a:p>
            <a:pPr algn="ctr"/>
            <a:endParaRPr lang="en-US" dirty="0"/>
          </a:p>
        </p:txBody>
      </p:sp>
      <p:sp>
        <p:nvSpPr>
          <p:cNvPr id="6" name="TextBox 5">
            <a:extLst>
              <a:ext uri="{FF2B5EF4-FFF2-40B4-BE49-F238E27FC236}">
                <a16:creationId xmlns:a16="http://schemas.microsoft.com/office/drawing/2014/main" id="{52BF4571-D8C9-4C2D-9C07-2D2CB06A11FD}"/>
              </a:ext>
            </a:extLst>
          </p:cNvPr>
          <p:cNvSpPr txBox="1"/>
          <p:nvPr/>
        </p:nvSpPr>
        <p:spPr>
          <a:xfrm>
            <a:off x="2326346" y="3294229"/>
            <a:ext cx="7717690" cy="1754326"/>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mj-lt"/>
              </a:rPr>
              <a:t>DMI Epic Shorts Student Film Festival</a:t>
            </a:r>
          </a:p>
          <a:p>
            <a:pPr marL="285750" indent="-285750">
              <a:buFont typeface="Arial" panose="020B0604020202020204" pitchFamily="34" charset="0"/>
              <a:buChar char="•"/>
            </a:pPr>
            <a:r>
              <a:rPr lang="en-US" dirty="0">
                <a:latin typeface="+mj-lt"/>
              </a:rPr>
              <a:t>Thunder Club – First Friday in Tulsa with artist </a:t>
            </a:r>
            <a:r>
              <a:rPr lang="en-US" dirty="0" err="1">
                <a:latin typeface="+mj-lt"/>
              </a:rPr>
              <a:t>Yatika</a:t>
            </a:r>
            <a:r>
              <a:rPr lang="en-US" dirty="0">
                <a:latin typeface="+mj-lt"/>
              </a:rPr>
              <a:t> Fields</a:t>
            </a:r>
          </a:p>
          <a:p>
            <a:pPr marL="285750" indent="-285750">
              <a:buFont typeface="Arial" panose="020B0604020202020204" pitchFamily="34" charset="0"/>
              <a:buChar char="•"/>
            </a:pPr>
            <a:r>
              <a:rPr lang="en-US" dirty="0">
                <a:latin typeface="+mj-lt"/>
              </a:rPr>
              <a:t>Honors Composition II/Lincoln Academy Book Project “This I Believe”</a:t>
            </a:r>
          </a:p>
          <a:p>
            <a:pPr marL="285750" indent="-285750">
              <a:buFont typeface="Arial" panose="020B0604020202020204" pitchFamily="34" charset="0"/>
              <a:buChar char="•"/>
            </a:pPr>
            <a:r>
              <a:rPr lang="en-US" dirty="0">
                <a:latin typeface="+mj-lt"/>
              </a:rPr>
              <a:t>Music Theatre – New York City Fall Break Trip</a:t>
            </a:r>
          </a:p>
          <a:p>
            <a:pPr marL="285750" indent="-285750">
              <a:buFont typeface="Arial" panose="020B0604020202020204" pitchFamily="34" charset="0"/>
              <a:buChar char="•"/>
            </a:pPr>
            <a:r>
              <a:rPr lang="en-US" dirty="0">
                <a:latin typeface="+mj-lt"/>
              </a:rPr>
              <a:t>Criminal Justice – American Criminal Justice Association Conference</a:t>
            </a:r>
          </a:p>
          <a:p>
            <a:pPr marL="285750" indent="-285750">
              <a:buFont typeface="Arial" panose="020B0604020202020204" pitchFamily="34" charset="0"/>
              <a:buChar char="•"/>
            </a:pPr>
            <a:r>
              <a:rPr lang="en-US" dirty="0">
                <a:latin typeface="+mj-lt"/>
              </a:rPr>
              <a:t>Art – Kansas City Museum Experience</a:t>
            </a:r>
          </a:p>
        </p:txBody>
      </p:sp>
      <p:pic>
        <p:nvPicPr>
          <p:cNvPr id="7" name="Picture 6">
            <a:extLst>
              <a:ext uri="{FF2B5EF4-FFF2-40B4-BE49-F238E27FC236}">
                <a16:creationId xmlns:a16="http://schemas.microsoft.com/office/drawing/2014/main" id="{6B1F0026-EAF9-450A-8345-FD228D4F133F}"/>
              </a:ext>
            </a:extLst>
          </p:cNvPr>
          <p:cNvPicPr>
            <a:picLocks noChangeAspect="1"/>
          </p:cNvPicPr>
          <p:nvPr/>
        </p:nvPicPr>
        <p:blipFill>
          <a:blip r:embed="rId2"/>
          <a:stretch>
            <a:fillRect/>
          </a:stretch>
        </p:blipFill>
        <p:spPr>
          <a:xfrm>
            <a:off x="241986" y="5347824"/>
            <a:ext cx="1229497" cy="1299985"/>
          </a:xfrm>
          <a:prstGeom prst="rect">
            <a:avLst/>
          </a:prstGeom>
        </p:spPr>
      </p:pic>
    </p:spTree>
    <p:extLst>
      <p:ext uri="{BB962C8B-B14F-4D97-AF65-F5344CB8AC3E}">
        <p14:creationId xmlns:p14="http://schemas.microsoft.com/office/powerpoint/2010/main" val="907879743"/>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7DF6EA-A32A-4898-8B12-B8D89E35856E}"/>
              </a:ext>
            </a:extLst>
          </p:cNvPr>
          <p:cNvSpPr/>
          <p:nvPr/>
        </p:nvSpPr>
        <p:spPr>
          <a:xfrm>
            <a:off x="844379" y="665885"/>
            <a:ext cx="10503242" cy="923330"/>
          </a:xfrm>
          <a:prstGeom prst="rect">
            <a:avLst/>
          </a:prstGeom>
        </p:spPr>
        <p:txBody>
          <a:bodyPr wrap="square">
            <a:spAutoFit/>
          </a:bodyPr>
          <a:lstStyle/>
          <a:p>
            <a:pPr lvl="0" algn="ctr"/>
            <a:r>
              <a:rPr lang="en-US" sz="5400" dirty="0">
                <a:solidFill>
                  <a:srgbClr val="000000"/>
                </a:solidFill>
                <a:latin typeface="Palatino Linotype"/>
              </a:rPr>
              <a:t>NOC FOUNDATION GRANTS</a:t>
            </a:r>
          </a:p>
        </p:txBody>
      </p:sp>
      <p:sp>
        <p:nvSpPr>
          <p:cNvPr id="5" name="TextBox 4">
            <a:extLst>
              <a:ext uri="{FF2B5EF4-FFF2-40B4-BE49-F238E27FC236}">
                <a16:creationId xmlns:a16="http://schemas.microsoft.com/office/drawing/2014/main" id="{09FD6524-B740-4DF7-B96A-1D81972F5AF7}"/>
              </a:ext>
            </a:extLst>
          </p:cNvPr>
          <p:cNvSpPr txBox="1"/>
          <p:nvPr/>
        </p:nvSpPr>
        <p:spPr>
          <a:xfrm>
            <a:off x="844379" y="1890583"/>
            <a:ext cx="10503242" cy="738664"/>
          </a:xfrm>
          <a:prstGeom prst="rect">
            <a:avLst/>
          </a:prstGeom>
          <a:noFill/>
        </p:spPr>
        <p:txBody>
          <a:bodyPr wrap="square" rtlCol="0">
            <a:spAutoFit/>
          </a:bodyPr>
          <a:lstStyle/>
          <a:p>
            <a:pPr algn="ctr"/>
            <a:r>
              <a:rPr lang="en-US" sz="2400" b="1" dirty="0">
                <a:latin typeface="+mj-lt"/>
              </a:rPr>
              <a:t>Presidential Partners Grant</a:t>
            </a:r>
          </a:p>
          <a:p>
            <a:pPr algn="ctr"/>
            <a:r>
              <a:rPr lang="en-US" b="1" dirty="0">
                <a:latin typeface="+mj-lt"/>
              </a:rPr>
              <a:t>The Foundation has awarded over $34,000 to the following programs for 2019-2020</a:t>
            </a:r>
          </a:p>
        </p:txBody>
      </p:sp>
      <p:sp>
        <p:nvSpPr>
          <p:cNvPr id="7" name="TextBox 6">
            <a:extLst>
              <a:ext uri="{FF2B5EF4-FFF2-40B4-BE49-F238E27FC236}">
                <a16:creationId xmlns:a16="http://schemas.microsoft.com/office/drawing/2014/main" id="{AD501AAA-EF45-4D61-9A0D-B23EAC88F796}"/>
              </a:ext>
            </a:extLst>
          </p:cNvPr>
          <p:cNvSpPr txBox="1"/>
          <p:nvPr/>
        </p:nvSpPr>
        <p:spPr>
          <a:xfrm>
            <a:off x="844379" y="2629247"/>
            <a:ext cx="10503242" cy="3411640"/>
          </a:xfrm>
          <a:prstGeom prst="rect">
            <a:avLst/>
          </a:prstGeom>
          <a:noFill/>
        </p:spPr>
        <p:txBody>
          <a:bodyPr wrap="square" numCol="2" rtlCol="0">
            <a:spAutoFit/>
          </a:bodyPr>
          <a:lstStyle/>
          <a:p>
            <a:pPr marL="285750" indent="-285750">
              <a:lnSpc>
                <a:spcPct val="150000"/>
              </a:lnSpc>
              <a:buFont typeface="Arial" panose="020B0604020202020204" pitchFamily="34" charset="0"/>
              <a:buChar char="•"/>
            </a:pPr>
            <a:r>
              <a:rPr lang="en-US" sz="1600" dirty="0">
                <a:latin typeface="+mj-lt"/>
              </a:rPr>
              <a:t>NOC Professional Development</a:t>
            </a:r>
          </a:p>
          <a:p>
            <a:pPr marL="285750" indent="-285750">
              <a:lnSpc>
                <a:spcPct val="150000"/>
              </a:lnSpc>
              <a:buFont typeface="Arial" panose="020B0604020202020204" pitchFamily="34" charset="0"/>
              <a:buChar char="•"/>
            </a:pPr>
            <a:r>
              <a:rPr lang="en-US" sz="1600" dirty="0">
                <a:latin typeface="+mj-lt"/>
              </a:rPr>
              <a:t>President’s Leadership Council Activities</a:t>
            </a:r>
          </a:p>
          <a:p>
            <a:pPr marL="285750" indent="-285750">
              <a:lnSpc>
                <a:spcPct val="150000"/>
              </a:lnSpc>
              <a:buFont typeface="Arial" panose="020B0604020202020204" pitchFamily="34" charset="0"/>
              <a:buChar char="•"/>
            </a:pPr>
            <a:r>
              <a:rPr lang="en-US" sz="1600" dirty="0">
                <a:latin typeface="+mj-lt"/>
              </a:rPr>
              <a:t>NOC Employee Social, Cultural &amp; Community Relations Programs</a:t>
            </a:r>
          </a:p>
          <a:p>
            <a:pPr marL="285750" indent="-285750">
              <a:lnSpc>
                <a:spcPct val="150000"/>
              </a:lnSpc>
              <a:buFont typeface="Arial" panose="020B0604020202020204" pitchFamily="34" charset="0"/>
              <a:buChar char="•"/>
            </a:pPr>
            <a:r>
              <a:rPr lang="en-US" sz="1600" dirty="0">
                <a:latin typeface="+mj-lt"/>
              </a:rPr>
              <a:t>Language Arts – Chautauqua Teachers Institute</a:t>
            </a:r>
          </a:p>
          <a:p>
            <a:pPr marL="285750" indent="-285750">
              <a:lnSpc>
                <a:spcPct val="150000"/>
              </a:lnSpc>
              <a:buFont typeface="Arial" panose="020B0604020202020204" pitchFamily="34" charset="0"/>
              <a:buChar char="•"/>
            </a:pPr>
            <a:r>
              <a:rPr lang="en-US" sz="1600" dirty="0">
                <a:latin typeface="+mj-lt"/>
              </a:rPr>
              <a:t>Enid Campus – Putt </a:t>
            </a:r>
            <a:r>
              <a:rPr lang="en-US" sz="1600" dirty="0" err="1">
                <a:latin typeface="+mj-lt"/>
              </a:rPr>
              <a:t>Putt</a:t>
            </a:r>
            <a:r>
              <a:rPr lang="en-US" sz="1600" dirty="0">
                <a:latin typeface="+mj-lt"/>
              </a:rPr>
              <a:t> Course</a:t>
            </a:r>
          </a:p>
          <a:p>
            <a:pPr marL="285750" indent="-285750">
              <a:lnSpc>
                <a:spcPct val="150000"/>
              </a:lnSpc>
              <a:buFont typeface="Arial" panose="020B0604020202020204" pitchFamily="34" charset="0"/>
              <a:buChar char="•"/>
            </a:pPr>
            <a:r>
              <a:rPr lang="en-US" sz="1600" dirty="0">
                <a:latin typeface="+mj-lt"/>
              </a:rPr>
              <a:t>NASNTI – Artist Receptions</a:t>
            </a:r>
          </a:p>
          <a:p>
            <a:pPr marL="285750" indent="-285750">
              <a:lnSpc>
                <a:spcPct val="150000"/>
              </a:lnSpc>
              <a:buFont typeface="Arial" panose="020B0604020202020204" pitchFamily="34" charset="0"/>
              <a:buChar char="•"/>
            </a:pPr>
            <a:r>
              <a:rPr lang="en-US" sz="1600" dirty="0">
                <a:latin typeface="+mj-lt"/>
              </a:rPr>
              <a:t>NOC Advisory Board Luncheons</a:t>
            </a:r>
          </a:p>
          <a:p>
            <a:pPr marL="285750" indent="-285750">
              <a:lnSpc>
                <a:spcPct val="150000"/>
              </a:lnSpc>
              <a:buFont typeface="Arial" panose="020B0604020202020204" pitchFamily="34" charset="0"/>
              <a:buChar char="•"/>
            </a:pPr>
            <a:r>
              <a:rPr lang="en-US" sz="1600" dirty="0">
                <a:latin typeface="+mj-lt"/>
              </a:rPr>
              <a:t>Enid Baseball – National Championship Rings</a:t>
            </a:r>
          </a:p>
          <a:p>
            <a:pPr marL="285750" indent="-285750">
              <a:lnSpc>
                <a:spcPct val="150000"/>
              </a:lnSpc>
              <a:buFont typeface="Arial" panose="020B0604020202020204" pitchFamily="34" charset="0"/>
              <a:buChar char="•"/>
            </a:pPr>
            <a:r>
              <a:rPr lang="en-US" sz="1600" dirty="0">
                <a:latin typeface="+mj-lt"/>
              </a:rPr>
              <a:t>Biological Science– National Council on Undergraduate Research Conference</a:t>
            </a:r>
          </a:p>
          <a:p>
            <a:pPr marL="285750" indent="-285750">
              <a:lnSpc>
                <a:spcPct val="150000"/>
              </a:lnSpc>
              <a:buFont typeface="Arial" panose="020B0604020202020204" pitchFamily="34" charset="0"/>
              <a:buChar char="•"/>
            </a:pPr>
            <a:r>
              <a:rPr lang="en-US" sz="1600" dirty="0">
                <a:latin typeface="+mj-lt"/>
              </a:rPr>
              <a:t>Nursing – Oklahoma Hope </a:t>
            </a:r>
          </a:p>
          <a:p>
            <a:pPr marL="285750" indent="-285750">
              <a:lnSpc>
                <a:spcPct val="150000"/>
              </a:lnSpc>
              <a:buFont typeface="Arial" panose="020B0604020202020204" pitchFamily="34" charset="0"/>
              <a:buChar char="•"/>
            </a:pPr>
            <a:r>
              <a:rPr lang="en-US" sz="1600" dirty="0">
                <a:latin typeface="+mj-lt"/>
              </a:rPr>
              <a:t>President’s Leadership Council Promotional Items</a:t>
            </a:r>
          </a:p>
          <a:p>
            <a:pPr marL="285750" indent="-285750">
              <a:lnSpc>
                <a:spcPct val="150000"/>
              </a:lnSpc>
              <a:buFont typeface="Arial" panose="020B0604020202020204" pitchFamily="34" charset="0"/>
              <a:buChar char="•"/>
            </a:pPr>
            <a:r>
              <a:rPr lang="en-US" sz="1600" dirty="0">
                <a:latin typeface="+mj-lt"/>
              </a:rPr>
              <a:t>NOC Employee – NOC Shirts</a:t>
            </a:r>
          </a:p>
          <a:p>
            <a:pPr marL="285750" indent="-285750">
              <a:lnSpc>
                <a:spcPct val="150000"/>
              </a:lnSpc>
              <a:buFont typeface="Arial" panose="020B0604020202020204" pitchFamily="34" charset="0"/>
              <a:buChar char="•"/>
            </a:pPr>
            <a:r>
              <a:rPr lang="en-US" sz="1600" dirty="0">
                <a:latin typeface="+mj-lt"/>
              </a:rPr>
              <a:t>Music Theatre – New York City Trip</a:t>
            </a:r>
          </a:p>
          <a:p>
            <a:pPr marL="285750" indent="-285750">
              <a:lnSpc>
                <a:spcPct val="150000"/>
              </a:lnSpc>
              <a:buFont typeface="Arial" panose="020B0604020202020204" pitchFamily="34" charset="0"/>
              <a:buChar char="•"/>
            </a:pPr>
            <a:r>
              <a:rPr lang="en-US" sz="1600" dirty="0">
                <a:latin typeface="+mj-lt"/>
              </a:rPr>
              <a:t>Language Arts – Chikaskia Literary Festival</a:t>
            </a:r>
          </a:p>
          <a:p>
            <a:pPr marL="285750" indent="-285750">
              <a:lnSpc>
                <a:spcPct val="150000"/>
              </a:lnSpc>
              <a:buFont typeface="Arial" panose="020B0604020202020204" pitchFamily="34" charset="0"/>
              <a:buChar char="•"/>
            </a:pPr>
            <a:r>
              <a:rPr lang="en-US" sz="1600" dirty="0">
                <a:latin typeface="+mj-lt"/>
              </a:rPr>
              <a:t>NOC Employee – Training Refreshments</a:t>
            </a:r>
          </a:p>
          <a:p>
            <a:pPr>
              <a:lnSpc>
                <a:spcPct val="150000"/>
              </a:lnSpc>
            </a:pPr>
            <a:endParaRPr lang="en-US" sz="1600" dirty="0">
              <a:latin typeface="+mj-lt"/>
            </a:endParaRPr>
          </a:p>
        </p:txBody>
      </p:sp>
    </p:spTree>
    <p:extLst>
      <p:ext uri="{BB962C8B-B14F-4D97-AF65-F5344CB8AC3E}">
        <p14:creationId xmlns:p14="http://schemas.microsoft.com/office/powerpoint/2010/main" val="522936861"/>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7DF6EA-A32A-4898-8B12-B8D89E35856E}"/>
              </a:ext>
            </a:extLst>
          </p:cNvPr>
          <p:cNvSpPr/>
          <p:nvPr/>
        </p:nvSpPr>
        <p:spPr>
          <a:xfrm>
            <a:off x="844379" y="665885"/>
            <a:ext cx="10503242" cy="923330"/>
          </a:xfrm>
          <a:prstGeom prst="rect">
            <a:avLst/>
          </a:prstGeom>
        </p:spPr>
        <p:txBody>
          <a:bodyPr wrap="square">
            <a:spAutoFit/>
          </a:bodyPr>
          <a:lstStyle/>
          <a:p>
            <a:pPr lvl="0" algn="ctr"/>
            <a:r>
              <a:rPr lang="en-US" sz="5400" dirty="0">
                <a:solidFill>
                  <a:srgbClr val="000000"/>
                </a:solidFill>
                <a:latin typeface="Palatino Linotype"/>
              </a:rPr>
              <a:t>NOC FOUNDATION GRANTS</a:t>
            </a:r>
          </a:p>
        </p:txBody>
      </p:sp>
      <p:sp>
        <p:nvSpPr>
          <p:cNvPr id="5" name="TextBox 4">
            <a:extLst>
              <a:ext uri="{FF2B5EF4-FFF2-40B4-BE49-F238E27FC236}">
                <a16:creationId xmlns:a16="http://schemas.microsoft.com/office/drawing/2014/main" id="{09FD6524-B740-4DF7-B96A-1D81972F5AF7}"/>
              </a:ext>
            </a:extLst>
          </p:cNvPr>
          <p:cNvSpPr txBox="1"/>
          <p:nvPr/>
        </p:nvSpPr>
        <p:spPr>
          <a:xfrm>
            <a:off x="844379" y="1890583"/>
            <a:ext cx="10503242" cy="738664"/>
          </a:xfrm>
          <a:prstGeom prst="rect">
            <a:avLst/>
          </a:prstGeom>
          <a:noFill/>
        </p:spPr>
        <p:txBody>
          <a:bodyPr wrap="square" rtlCol="0">
            <a:spAutoFit/>
          </a:bodyPr>
          <a:lstStyle/>
          <a:p>
            <a:pPr algn="ctr"/>
            <a:r>
              <a:rPr lang="en-US" sz="2400" b="1" dirty="0">
                <a:latin typeface="+mj-lt"/>
              </a:rPr>
              <a:t>Presidential Partners Grant</a:t>
            </a:r>
          </a:p>
          <a:p>
            <a:pPr algn="ctr"/>
            <a:r>
              <a:rPr lang="en-US" b="1" dirty="0">
                <a:latin typeface="+mj-lt"/>
              </a:rPr>
              <a:t>The Foundation has awarded over $34,000 to the following programs for 2019-2020</a:t>
            </a:r>
          </a:p>
        </p:txBody>
      </p:sp>
      <p:sp>
        <p:nvSpPr>
          <p:cNvPr id="7" name="TextBox 6">
            <a:extLst>
              <a:ext uri="{FF2B5EF4-FFF2-40B4-BE49-F238E27FC236}">
                <a16:creationId xmlns:a16="http://schemas.microsoft.com/office/drawing/2014/main" id="{AD501AAA-EF45-4D61-9A0D-B23EAC88F796}"/>
              </a:ext>
            </a:extLst>
          </p:cNvPr>
          <p:cNvSpPr txBox="1"/>
          <p:nvPr/>
        </p:nvSpPr>
        <p:spPr>
          <a:xfrm>
            <a:off x="844379" y="2629247"/>
            <a:ext cx="10503242" cy="3009285"/>
          </a:xfrm>
          <a:prstGeom prst="rect">
            <a:avLst/>
          </a:prstGeom>
          <a:noFill/>
        </p:spPr>
        <p:txBody>
          <a:bodyPr wrap="square" numCol="2" rtlCol="0">
            <a:spAutoFit/>
          </a:bodyPr>
          <a:lstStyle/>
          <a:p>
            <a:pPr marL="285750" indent="-285750">
              <a:lnSpc>
                <a:spcPct val="150000"/>
              </a:lnSpc>
              <a:buFont typeface="Arial" panose="020B0604020202020204" pitchFamily="34" charset="0"/>
              <a:buChar char="•"/>
            </a:pPr>
            <a:r>
              <a:rPr lang="en-US" sz="1600" dirty="0">
                <a:latin typeface="+mj-lt"/>
              </a:rPr>
              <a:t>Mass Communication – Lunch &amp; Learn with Alumnus M. Scott Carter</a:t>
            </a:r>
          </a:p>
          <a:p>
            <a:pPr marL="285750" indent="-285750">
              <a:lnSpc>
                <a:spcPct val="150000"/>
              </a:lnSpc>
              <a:buFont typeface="Arial" panose="020B0604020202020204" pitchFamily="34" charset="0"/>
              <a:buChar char="•"/>
            </a:pPr>
            <a:r>
              <a:rPr lang="en-US" sz="1600" dirty="0">
                <a:latin typeface="+mj-lt"/>
              </a:rPr>
              <a:t>Mass Communication – Lunch &amp; Learn with OKC Fox’s Shelby Cargill and Anthony West</a:t>
            </a:r>
          </a:p>
          <a:p>
            <a:pPr marL="285750" indent="-285750">
              <a:lnSpc>
                <a:spcPct val="150000"/>
              </a:lnSpc>
              <a:buFont typeface="Arial" panose="020B0604020202020204" pitchFamily="34" charset="0"/>
              <a:buChar char="•"/>
            </a:pPr>
            <a:r>
              <a:rPr lang="en-US" sz="1600" dirty="0">
                <a:latin typeface="+mj-lt"/>
              </a:rPr>
              <a:t>NOC Enid – Disc Golf Collaboration with NWOSU &amp; City of Enid</a:t>
            </a:r>
          </a:p>
          <a:p>
            <a:pPr marL="285750" indent="-285750">
              <a:lnSpc>
                <a:spcPct val="150000"/>
              </a:lnSpc>
              <a:buFont typeface="Arial" panose="020B0604020202020204" pitchFamily="34" charset="0"/>
              <a:buChar char="•"/>
            </a:pPr>
            <a:r>
              <a:rPr lang="en-US" sz="1600" dirty="0">
                <a:latin typeface="+mj-lt"/>
              </a:rPr>
              <a:t>Criminal Justice - American Criminal Justice Association Conference</a:t>
            </a:r>
          </a:p>
          <a:p>
            <a:pPr marL="285750" indent="-285750">
              <a:lnSpc>
                <a:spcPct val="150000"/>
              </a:lnSpc>
              <a:buFont typeface="Arial" panose="020B0604020202020204" pitchFamily="34" charset="0"/>
              <a:buChar char="•"/>
            </a:pPr>
            <a:r>
              <a:rPr lang="en-US" sz="1600" dirty="0">
                <a:latin typeface="+mj-lt"/>
              </a:rPr>
              <a:t>Art – Kansas City Museum Trip</a:t>
            </a:r>
          </a:p>
          <a:p>
            <a:pPr marL="285750" indent="-285750">
              <a:lnSpc>
                <a:spcPct val="150000"/>
              </a:lnSpc>
              <a:buFont typeface="Arial" panose="020B0604020202020204" pitchFamily="34" charset="0"/>
              <a:buChar char="•"/>
            </a:pPr>
            <a:r>
              <a:rPr lang="en-US" sz="1600" dirty="0">
                <a:latin typeface="+mj-lt"/>
              </a:rPr>
              <a:t>Student Affairs – Leadercast Women – Take Courage Lunch Series</a:t>
            </a:r>
          </a:p>
          <a:p>
            <a:pPr marL="285750" indent="-285750">
              <a:lnSpc>
                <a:spcPct val="150000"/>
              </a:lnSpc>
              <a:buFont typeface="Arial" panose="020B0604020202020204" pitchFamily="34" charset="0"/>
              <a:buChar char="•"/>
            </a:pPr>
            <a:r>
              <a:rPr lang="en-US" sz="1600" dirty="0">
                <a:latin typeface="+mj-lt"/>
              </a:rPr>
              <a:t>Community Relations – The Willie Spears Experience</a:t>
            </a:r>
          </a:p>
          <a:p>
            <a:pPr marL="285750" indent="-285750">
              <a:lnSpc>
                <a:spcPct val="150000"/>
              </a:lnSpc>
              <a:buFont typeface="Arial" panose="020B0604020202020204" pitchFamily="34" charset="0"/>
              <a:buChar char="•"/>
            </a:pPr>
            <a:r>
              <a:rPr lang="en-US" sz="1600" dirty="0">
                <a:latin typeface="+mj-lt"/>
              </a:rPr>
              <a:t>Engineering/PS/PTEC – American Chemical Society Midwest Regional Meeting</a:t>
            </a:r>
          </a:p>
          <a:p>
            <a:pPr>
              <a:lnSpc>
                <a:spcPct val="150000"/>
              </a:lnSpc>
            </a:pPr>
            <a:endParaRPr lang="en-US" sz="1600" dirty="0">
              <a:latin typeface="+mj-lt"/>
            </a:endParaRPr>
          </a:p>
        </p:txBody>
      </p:sp>
    </p:spTree>
    <p:extLst>
      <p:ext uri="{BB962C8B-B14F-4D97-AF65-F5344CB8AC3E}">
        <p14:creationId xmlns:p14="http://schemas.microsoft.com/office/powerpoint/2010/main" val="287208339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151F80-478D-4980-97B5-73DAD96E9EC5}"/>
              </a:ext>
            </a:extLst>
          </p:cNvPr>
          <p:cNvSpPr txBox="1"/>
          <p:nvPr/>
        </p:nvSpPr>
        <p:spPr>
          <a:xfrm>
            <a:off x="825843" y="345989"/>
            <a:ext cx="10540313" cy="1569660"/>
          </a:xfrm>
          <a:prstGeom prst="rect">
            <a:avLst/>
          </a:prstGeom>
          <a:noFill/>
        </p:spPr>
        <p:txBody>
          <a:bodyPr wrap="square" rtlCol="0">
            <a:spAutoFit/>
          </a:bodyPr>
          <a:lstStyle/>
          <a:p>
            <a:pPr algn="ctr"/>
            <a:r>
              <a:rPr lang="en-US" sz="4800" dirty="0">
                <a:latin typeface="+mj-lt"/>
              </a:rPr>
              <a:t>Enid Higher Education Council, Inc.</a:t>
            </a:r>
          </a:p>
          <a:p>
            <a:pPr algn="ctr"/>
            <a:r>
              <a:rPr lang="en-US" sz="4800" dirty="0">
                <a:latin typeface="+mj-lt"/>
              </a:rPr>
              <a:t>2018-2021 Campaign Drive</a:t>
            </a:r>
          </a:p>
        </p:txBody>
      </p:sp>
      <p:graphicFrame>
        <p:nvGraphicFramePr>
          <p:cNvPr id="7" name="Table 6">
            <a:extLst>
              <a:ext uri="{FF2B5EF4-FFF2-40B4-BE49-F238E27FC236}">
                <a16:creationId xmlns:a16="http://schemas.microsoft.com/office/drawing/2014/main" id="{9577C13D-15CE-477D-9084-73DA4BFD72A8}"/>
              </a:ext>
            </a:extLst>
          </p:cNvPr>
          <p:cNvGraphicFramePr>
            <a:graphicFrameLocks noGrp="1"/>
          </p:cNvGraphicFramePr>
          <p:nvPr>
            <p:extLst>
              <p:ext uri="{D42A27DB-BD31-4B8C-83A1-F6EECF244321}">
                <p14:modId xmlns:p14="http://schemas.microsoft.com/office/powerpoint/2010/main" val="595811614"/>
              </p:ext>
            </p:extLst>
          </p:nvPr>
        </p:nvGraphicFramePr>
        <p:xfrm>
          <a:off x="368643" y="2374990"/>
          <a:ext cx="11454714" cy="2952006"/>
        </p:xfrm>
        <a:graphic>
          <a:graphicData uri="http://schemas.openxmlformats.org/drawingml/2006/table">
            <a:tbl>
              <a:tblPr bandRow="1">
                <a:tableStyleId>{5C22544A-7EE6-4342-B048-85BDC9FD1C3A}</a:tableStyleId>
              </a:tblPr>
              <a:tblGrid>
                <a:gridCol w="1909119">
                  <a:extLst>
                    <a:ext uri="{9D8B030D-6E8A-4147-A177-3AD203B41FA5}">
                      <a16:colId xmlns:a16="http://schemas.microsoft.com/office/drawing/2014/main" val="4113998267"/>
                    </a:ext>
                  </a:extLst>
                </a:gridCol>
                <a:gridCol w="1909119">
                  <a:extLst>
                    <a:ext uri="{9D8B030D-6E8A-4147-A177-3AD203B41FA5}">
                      <a16:colId xmlns:a16="http://schemas.microsoft.com/office/drawing/2014/main" val="4130475264"/>
                    </a:ext>
                  </a:extLst>
                </a:gridCol>
                <a:gridCol w="1909119">
                  <a:extLst>
                    <a:ext uri="{9D8B030D-6E8A-4147-A177-3AD203B41FA5}">
                      <a16:colId xmlns:a16="http://schemas.microsoft.com/office/drawing/2014/main" val="848009763"/>
                    </a:ext>
                  </a:extLst>
                </a:gridCol>
                <a:gridCol w="1909119">
                  <a:extLst>
                    <a:ext uri="{9D8B030D-6E8A-4147-A177-3AD203B41FA5}">
                      <a16:colId xmlns:a16="http://schemas.microsoft.com/office/drawing/2014/main" val="1949396243"/>
                    </a:ext>
                  </a:extLst>
                </a:gridCol>
                <a:gridCol w="1909119">
                  <a:extLst>
                    <a:ext uri="{9D8B030D-6E8A-4147-A177-3AD203B41FA5}">
                      <a16:colId xmlns:a16="http://schemas.microsoft.com/office/drawing/2014/main" val="4066108349"/>
                    </a:ext>
                  </a:extLst>
                </a:gridCol>
                <a:gridCol w="1909119">
                  <a:extLst>
                    <a:ext uri="{9D8B030D-6E8A-4147-A177-3AD203B41FA5}">
                      <a16:colId xmlns:a16="http://schemas.microsoft.com/office/drawing/2014/main" val="1418413831"/>
                    </a:ext>
                  </a:extLst>
                </a:gridCol>
              </a:tblGrid>
              <a:tr h="410551">
                <a:tc>
                  <a:txBody>
                    <a:bodyPr/>
                    <a:lstStyle/>
                    <a:p>
                      <a:r>
                        <a:rPr lang="en-US" sz="1200" dirty="0">
                          <a:latin typeface="+mj-lt"/>
                        </a:rPr>
                        <a:t>Anonymous</a:t>
                      </a:r>
                    </a:p>
                  </a:txBody>
                  <a:tcPr/>
                </a:tc>
                <a:tc>
                  <a:txBody>
                    <a:bodyPr/>
                    <a:lstStyle/>
                    <a:p>
                      <a:r>
                        <a:rPr lang="en-US" sz="1200" dirty="0">
                          <a:latin typeface="+mj-lt"/>
                        </a:rPr>
                        <a:t>AT&amp;T</a:t>
                      </a:r>
                    </a:p>
                  </a:txBody>
                  <a:tcPr/>
                </a:tc>
                <a:tc>
                  <a:txBody>
                    <a:bodyPr/>
                    <a:lstStyle/>
                    <a:p>
                      <a:r>
                        <a:rPr lang="en-US" sz="1200" dirty="0">
                          <a:latin typeface="+mj-lt"/>
                        </a:rPr>
                        <a:t>David and Sharon Trojan</a:t>
                      </a:r>
                    </a:p>
                  </a:txBody>
                  <a:tcPr/>
                </a:tc>
                <a:tc>
                  <a:txBody>
                    <a:bodyPr/>
                    <a:lstStyle/>
                    <a:p>
                      <a:r>
                        <a:rPr lang="en-US" sz="1200" dirty="0">
                          <a:latin typeface="+mj-lt"/>
                        </a:rPr>
                        <a:t>Atwood Distributing, L.P.</a:t>
                      </a:r>
                    </a:p>
                  </a:txBody>
                  <a:tcPr/>
                </a:tc>
                <a:tc>
                  <a:txBody>
                    <a:bodyPr/>
                    <a:lstStyle/>
                    <a:p>
                      <a:r>
                        <a:rPr lang="en-US" sz="1200" dirty="0">
                          <a:latin typeface="+mj-lt"/>
                        </a:rPr>
                        <a:t>BancCentral</a:t>
                      </a:r>
                    </a:p>
                  </a:txBody>
                  <a:tcPr/>
                </a:tc>
                <a:tc>
                  <a:txBody>
                    <a:bodyPr/>
                    <a:lstStyle/>
                    <a:p>
                      <a:r>
                        <a:rPr lang="en-US" sz="1200" dirty="0">
                          <a:latin typeface="+mj-lt"/>
                        </a:rPr>
                        <a:t>Rick and Janet Cunningham</a:t>
                      </a:r>
                    </a:p>
                  </a:txBody>
                  <a:tcPr/>
                </a:tc>
                <a:extLst>
                  <a:ext uri="{0D108BD9-81ED-4DB2-BD59-A6C34878D82A}">
                    <a16:rowId xmlns:a16="http://schemas.microsoft.com/office/drawing/2014/main" val="2750599825"/>
                  </a:ext>
                </a:extLst>
              </a:tr>
              <a:tr h="410551">
                <a:tc>
                  <a:txBody>
                    <a:bodyPr/>
                    <a:lstStyle/>
                    <a:p>
                      <a:r>
                        <a:rPr lang="en-US" sz="1200" dirty="0">
                          <a:latin typeface="+mj-lt"/>
                        </a:rPr>
                        <a:t>Greater Enid Chamber of Commerce</a:t>
                      </a:r>
                    </a:p>
                  </a:txBody>
                  <a:tcPr/>
                </a:tc>
                <a:tc>
                  <a:txBody>
                    <a:bodyPr/>
                    <a:lstStyle/>
                    <a:p>
                      <a:r>
                        <a:rPr lang="en-US" sz="1200" dirty="0">
                          <a:latin typeface="+mj-lt"/>
                        </a:rPr>
                        <a:t>Tom and Cheryl Evans</a:t>
                      </a:r>
                    </a:p>
                  </a:txBody>
                  <a:tcPr/>
                </a:tc>
                <a:tc>
                  <a:txBody>
                    <a:bodyPr/>
                    <a:lstStyle/>
                    <a:p>
                      <a:r>
                        <a:rPr lang="en-US" sz="1200" dirty="0">
                          <a:latin typeface="+mj-lt"/>
                        </a:rPr>
                        <a:t>Groendyke Transport, Inc.</a:t>
                      </a:r>
                    </a:p>
                  </a:txBody>
                  <a:tcPr/>
                </a:tc>
                <a:tc>
                  <a:txBody>
                    <a:bodyPr/>
                    <a:lstStyle/>
                    <a:p>
                      <a:r>
                        <a:rPr lang="en-US" sz="1200" dirty="0">
                          <a:latin typeface="+mj-lt"/>
                        </a:rPr>
                        <a:t>Bank of Oklahoma</a:t>
                      </a:r>
                    </a:p>
                  </a:txBody>
                  <a:tcPr/>
                </a:tc>
                <a:tc>
                  <a:txBody>
                    <a:bodyPr/>
                    <a:lstStyle/>
                    <a:p>
                      <a:r>
                        <a:rPr lang="en-US" sz="1200" dirty="0">
                          <a:latin typeface="+mj-lt"/>
                        </a:rPr>
                        <a:t>Security National Bank</a:t>
                      </a:r>
                    </a:p>
                  </a:txBody>
                  <a:tcPr/>
                </a:tc>
                <a:tc>
                  <a:txBody>
                    <a:bodyPr/>
                    <a:lstStyle/>
                    <a:p>
                      <a:r>
                        <a:rPr lang="en-US" sz="1200" dirty="0">
                          <a:latin typeface="+mj-lt"/>
                        </a:rPr>
                        <a:t>Dr. Jerry Blankenship</a:t>
                      </a:r>
                    </a:p>
                  </a:txBody>
                  <a:tcPr/>
                </a:tc>
                <a:extLst>
                  <a:ext uri="{0D108BD9-81ED-4DB2-BD59-A6C34878D82A}">
                    <a16:rowId xmlns:a16="http://schemas.microsoft.com/office/drawing/2014/main" val="2132812147"/>
                  </a:ext>
                </a:extLst>
              </a:tr>
              <a:tr h="333003">
                <a:tc>
                  <a:txBody>
                    <a:bodyPr/>
                    <a:lstStyle/>
                    <a:p>
                      <a:r>
                        <a:rPr lang="en-US" sz="1200" dirty="0">
                          <a:latin typeface="+mj-lt"/>
                        </a:rPr>
                        <a:t>BDP, LLP</a:t>
                      </a:r>
                    </a:p>
                  </a:txBody>
                  <a:tcPr/>
                </a:tc>
                <a:tc>
                  <a:txBody>
                    <a:bodyPr/>
                    <a:lstStyle/>
                    <a:p>
                      <a:r>
                        <a:rPr lang="en-US" sz="1200" dirty="0">
                          <a:latin typeface="+mj-lt"/>
                        </a:rPr>
                        <a:t>John B. Stambaugh P.C.</a:t>
                      </a:r>
                    </a:p>
                  </a:txBody>
                  <a:tcPr/>
                </a:tc>
                <a:tc>
                  <a:txBody>
                    <a:bodyPr/>
                    <a:lstStyle/>
                    <a:p>
                      <a:r>
                        <a:rPr lang="en-US" sz="1200" dirty="0">
                          <a:latin typeface="+mj-lt"/>
                        </a:rPr>
                        <a:t>NBC Oklahoma</a:t>
                      </a:r>
                    </a:p>
                  </a:txBody>
                  <a:tcPr/>
                </a:tc>
                <a:tc>
                  <a:txBody>
                    <a:bodyPr/>
                    <a:lstStyle/>
                    <a:p>
                      <a:r>
                        <a:rPr lang="en-US" sz="1200" dirty="0">
                          <a:latin typeface="+mj-lt"/>
                        </a:rPr>
                        <a:t>Stride Bank</a:t>
                      </a:r>
                    </a:p>
                  </a:txBody>
                  <a:tcPr/>
                </a:tc>
                <a:tc>
                  <a:txBody>
                    <a:bodyPr/>
                    <a:lstStyle/>
                    <a:p>
                      <a:r>
                        <a:rPr lang="en-US" sz="1200" dirty="0">
                          <a:latin typeface="+mj-lt"/>
                        </a:rPr>
                        <a:t>Culligan of Enid</a:t>
                      </a:r>
                    </a:p>
                  </a:txBody>
                  <a:tcPr/>
                </a:tc>
                <a:tc>
                  <a:txBody>
                    <a:bodyPr/>
                    <a:lstStyle/>
                    <a:p>
                      <a:r>
                        <a:rPr lang="en-US" sz="1200" dirty="0">
                          <a:latin typeface="+mj-lt"/>
                        </a:rPr>
                        <a:t>Rick and Kim Caruthers</a:t>
                      </a:r>
                    </a:p>
                  </a:txBody>
                  <a:tcPr/>
                </a:tc>
                <a:extLst>
                  <a:ext uri="{0D108BD9-81ED-4DB2-BD59-A6C34878D82A}">
                    <a16:rowId xmlns:a16="http://schemas.microsoft.com/office/drawing/2014/main" val="3307632387"/>
                  </a:ext>
                </a:extLst>
              </a:tr>
              <a:tr h="410551">
                <a:tc>
                  <a:txBody>
                    <a:bodyPr/>
                    <a:lstStyle/>
                    <a:p>
                      <a:r>
                        <a:rPr lang="en-US" sz="1200" dirty="0">
                          <a:latin typeface="+mj-lt"/>
                        </a:rPr>
                        <a:t>Dense Mechanical, Bob Dense</a:t>
                      </a:r>
                    </a:p>
                  </a:txBody>
                  <a:tcPr/>
                </a:tc>
                <a:tc>
                  <a:txBody>
                    <a:bodyPr/>
                    <a:lstStyle/>
                    <a:p>
                      <a:r>
                        <a:rPr lang="en-US" sz="1200" dirty="0">
                          <a:latin typeface="+mj-lt"/>
                        </a:rPr>
                        <a:t>Dillingham Foundation</a:t>
                      </a:r>
                    </a:p>
                  </a:txBody>
                  <a:tcPr/>
                </a:tc>
                <a:tc>
                  <a:txBody>
                    <a:bodyPr/>
                    <a:lstStyle/>
                    <a:p>
                      <a:r>
                        <a:rPr lang="en-US" sz="1200" dirty="0">
                          <a:latin typeface="+mj-lt"/>
                        </a:rPr>
                        <a:t>Enid Public Schools</a:t>
                      </a:r>
                    </a:p>
                  </a:txBody>
                  <a:tcPr/>
                </a:tc>
                <a:tc>
                  <a:txBody>
                    <a:bodyPr/>
                    <a:lstStyle/>
                    <a:p>
                      <a:r>
                        <a:rPr lang="en-US" sz="1200" dirty="0">
                          <a:latin typeface="+mj-lt"/>
                        </a:rPr>
                        <a:t>Humphrey/Guarantee Abstract</a:t>
                      </a:r>
                    </a:p>
                  </a:txBody>
                  <a:tcPr/>
                </a:tc>
                <a:tc>
                  <a:txBody>
                    <a:bodyPr/>
                    <a:lstStyle/>
                    <a:p>
                      <a:r>
                        <a:rPr lang="en-US" sz="1200" dirty="0">
                          <a:latin typeface="+mj-lt"/>
                        </a:rPr>
                        <a:t>INTEGRIS Bass Baptist Health Center</a:t>
                      </a:r>
                    </a:p>
                  </a:txBody>
                  <a:tcPr/>
                </a:tc>
                <a:tc>
                  <a:txBody>
                    <a:bodyPr/>
                    <a:lstStyle/>
                    <a:p>
                      <a:r>
                        <a:rPr lang="en-US" sz="1200" dirty="0">
                          <a:latin typeface="+mj-lt"/>
                        </a:rPr>
                        <a:t>GBV Enterprises, Inc.</a:t>
                      </a:r>
                    </a:p>
                    <a:p>
                      <a:endParaRPr lang="en-US" sz="1200" dirty="0">
                        <a:latin typeface="+mj-lt"/>
                      </a:endParaRPr>
                    </a:p>
                  </a:txBody>
                  <a:tcPr/>
                </a:tc>
                <a:extLst>
                  <a:ext uri="{0D108BD9-81ED-4DB2-BD59-A6C34878D82A}">
                    <a16:rowId xmlns:a16="http://schemas.microsoft.com/office/drawing/2014/main" val="763722167"/>
                  </a:ext>
                </a:extLst>
              </a:tr>
              <a:tr h="410551">
                <a:tc>
                  <a:txBody>
                    <a:bodyPr/>
                    <a:lstStyle/>
                    <a:p>
                      <a:r>
                        <a:rPr lang="en-US" sz="1200" dirty="0">
                          <a:latin typeface="+mj-lt"/>
                        </a:rPr>
                        <a:t>Harold Hamm Foundation</a:t>
                      </a:r>
                    </a:p>
                  </a:txBody>
                  <a:tcPr/>
                </a:tc>
                <a:tc>
                  <a:txBody>
                    <a:bodyPr/>
                    <a:lstStyle/>
                    <a:p>
                      <a:r>
                        <a:rPr lang="en-US" sz="1200" dirty="0">
                          <a:latin typeface="+mj-lt"/>
                        </a:rPr>
                        <a:t>Dr. and Mrs. Barry Pollard</a:t>
                      </a:r>
                    </a:p>
                  </a:txBody>
                  <a:tcPr/>
                </a:tc>
                <a:tc>
                  <a:txBody>
                    <a:bodyPr/>
                    <a:lstStyle/>
                    <a:p>
                      <a:r>
                        <a:rPr lang="en-US" sz="1200" dirty="0">
                          <a:latin typeface="+mj-lt"/>
                        </a:rPr>
                        <a:t>Ed and Susan Vineyard</a:t>
                      </a:r>
                    </a:p>
                  </a:txBody>
                  <a:tcPr/>
                </a:tc>
                <a:tc>
                  <a:txBody>
                    <a:bodyPr/>
                    <a:lstStyle/>
                    <a:p>
                      <a:r>
                        <a:rPr lang="en-US" sz="1200" dirty="0">
                          <a:latin typeface="+mj-lt"/>
                        </a:rPr>
                        <a:t>Kevin and Mindy Shimanek</a:t>
                      </a:r>
                    </a:p>
                  </a:txBody>
                  <a:tcPr/>
                </a:tc>
                <a:tc>
                  <a:txBody>
                    <a:bodyPr/>
                    <a:lstStyle/>
                    <a:p>
                      <a:r>
                        <a:rPr lang="en-US" sz="1200" dirty="0">
                          <a:latin typeface="+mj-lt"/>
                        </a:rPr>
                        <a:t>Brent and Marcy Price</a:t>
                      </a:r>
                    </a:p>
                  </a:txBody>
                  <a:tcPr/>
                </a:tc>
                <a:tc>
                  <a:txBody>
                    <a:bodyPr/>
                    <a:lstStyle/>
                    <a:p>
                      <a:r>
                        <a:rPr lang="en-US" sz="1200" dirty="0">
                          <a:latin typeface="+mj-lt"/>
                        </a:rPr>
                        <a:t>Farm Credit of Enid</a:t>
                      </a:r>
                    </a:p>
                  </a:txBody>
                  <a:tcPr/>
                </a:tc>
                <a:extLst>
                  <a:ext uri="{0D108BD9-81ED-4DB2-BD59-A6C34878D82A}">
                    <a16:rowId xmlns:a16="http://schemas.microsoft.com/office/drawing/2014/main" val="266451532"/>
                  </a:ext>
                </a:extLst>
              </a:tr>
              <a:tr h="333003">
                <a:tc>
                  <a:txBody>
                    <a:bodyPr/>
                    <a:lstStyle/>
                    <a:p>
                      <a:r>
                        <a:rPr lang="en-US" sz="1200" dirty="0">
                          <a:latin typeface="+mj-lt"/>
                        </a:rPr>
                        <a:t>Bob and Cathie Berry</a:t>
                      </a:r>
                    </a:p>
                  </a:txBody>
                  <a:tcPr/>
                </a:tc>
                <a:tc>
                  <a:txBody>
                    <a:bodyPr/>
                    <a:lstStyle/>
                    <a:p>
                      <a:r>
                        <a:rPr lang="en-US" sz="1200" dirty="0">
                          <a:latin typeface="+mj-lt"/>
                        </a:rPr>
                        <a:t>Steve and Lisa Glasser</a:t>
                      </a:r>
                    </a:p>
                  </a:txBody>
                  <a:tcPr/>
                </a:tc>
                <a:tc>
                  <a:txBody>
                    <a:bodyPr/>
                    <a:lstStyle/>
                    <a:p>
                      <a:r>
                        <a:rPr lang="en-US" sz="1200" dirty="0">
                          <a:latin typeface="+mj-lt"/>
                        </a:rPr>
                        <a:t>Dr. Wayne McMillen</a:t>
                      </a:r>
                    </a:p>
                  </a:txBody>
                  <a:tcPr/>
                </a:tc>
                <a:tc>
                  <a:txBody>
                    <a:bodyPr/>
                    <a:lstStyle/>
                    <a:p>
                      <a:r>
                        <a:rPr lang="en-US" sz="1200" dirty="0">
                          <a:latin typeface="+mj-lt"/>
                        </a:rPr>
                        <a:t>Henson Construction Co.</a:t>
                      </a:r>
                    </a:p>
                  </a:txBody>
                  <a:tcPr/>
                </a:tc>
                <a:tc>
                  <a:txBody>
                    <a:bodyPr/>
                    <a:lstStyle/>
                    <a:p>
                      <a:r>
                        <a:rPr lang="en-US" sz="1200" dirty="0">
                          <a:latin typeface="+mj-lt"/>
                        </a:rPr>
                        <a:t>Scheffe Prescription Shop</a:t>
                      </a:r>
                    </a:p>
                  </a:txBody>
                  <a:tcPr/>
                </a:tc>
                <a:tc>
                  <a:txBody>
                    <a:bodyPr/>
                    <a:lstStyle/>
                    <a:p>
                      <a:r>
                        <a:rPr lang="en-US" sz="1200" dirty="0">
                          <a:latin typeface="+mj-lt"/>
                        </a:rPr>
                        <a:t>Dr. Steven Mackie</a:t>
                      </a:r>
                    </a:p>
                  </a:txBody>
                  <a:tcPr/>
                </a:tc>
                <a:extLst>
                  <a:ext uri="{0D108BD9-81ED-4DB2-BD59-A6C34878D82A}">
                    <a16:rowId xmlns:a16="http://schemas.microsoft.com/office/drawing/2014/main" val="1316589396"/>
                  </a:ext>
                </a:extLst>
              </a:tr>
              <a:tr h="410551">
                <a:tc>
                  <a:txBody>
                    <a:bodyPr/>
                    <a:lstStyle/>
                    <a:p>
                      <a:r>
                        <a:rPr lang="en-US" sz="1200" dirty="0">
                          <a:latin typeface="+mj-lt"/>
                        </a:rPr>
                        <a:t>Stan and Darlene Tatum</a:t>
                      </a:r>
                    </a:p>
                  </a:txBody>
                  <a:tcPr/>
                </a:tc>
                <a:tc>
                  <a:txBody>
                    <a:bodyPr/>
                    <a:lstStyle/>
                    <a:p>
                      <a:r>
                        <a:rPr lang="en-US" sz="1200" dirty="0">
                          <a:latin typeface="+mj-lt"/>
                        </a:rPr>
                        <a:t>St. Mary’s Regional Medical Center</a:t>
                      </a:r>
                    </a:p>
                  </a:txBody>
                  <a:tcPr/>
                </a:tc>
                <a:tc>
                  <a:txBody>
                    <a:bodyPr/>
                    <a:lstStyle/>
                    <a:p>
                      <a:r>
                        <a:rPr lang="en-US" sz="1200" dirty="0">
                          <a:latin typeface="+mj-lt"/>
                        </a:rPr>
                        <a:t>Kyle Williams</a:t>
                      </a:r>
                    </a:p>
                  </a:txBody>
                  <a:tcPr/>
                </a:tc>
                <a:tc>
                  <a:txBody>
                    <a:bodyPr/>
                    <a:lstStyle/>
                    <a:p>
                      <a:r>
                        <a:rPr lang="en-US" sz="1200" dirty="0">
                          <a:latin typeface="+mj-lt"/>
                        </a:rPr>
                        <a:t>Michael and Kelley Wright</a:t>
                      </a:r>
                    </a:p>
                  </a:txBody>
                  <a:tcPr/>
                </a:tc>
                <a:tc>
                  <a:txBody>
                    <a:bodyPr/>
                    <a:lstStyle/>
                    <a:p>
                      <a:r>
                        <a:rPr lang="en-US" sz="1200" dirty="0">
                          <a:latin typeface="+mj-lt"/>
                        </a:rPr>
                        <a:t>Pioneer Cellular</a:t>
                      </a:r>
                    </a:p>
                  </a:txBody>
                  <a:tcPr/>
                </a:tc>
                <a:tc>
                  <a:txBody>
                    <a:bodyPr/>
                    <a:lstStyle/>
                    <a:p>
                      <a:r>
                        <a:rPr lang="en-US" sz="1200" dirty="0">
                          <a:latin typeface="+mj-lt"/>
                        </a:rPr>
                        <a:t>Myra Ward</a:t>
                      </a:r>
                    </a:p>
                  </a:txBody>
                  <a:tcPr/>
                </a:tc>
                <a:extLst>
                  <a:ext uri="{0D108BD9-81ED-4DB2-BD59-A6C34878D82A}">
                    <a16:rowId xmlns:a16="http://schemas.microsoft.com/office/drawing/2014/main" val="511215108"/>
                  </a:ext>
                </a:extLst>
              </a:tr>
            </a:tbl>
          </a:graphicData>
        </a:graphic>
      </p:graphicFrame>
      <p:sp>
        <p:nvSpPr>
          <p:cNvPr id="10" name="TextBox 9">
            <a:extLst>
              <a:ext uri="{FF2B5EF4-FFF2-40B4-BE49-F238E27FC236}">
                <a16:creationId xmlns:a16="http://schemas.microsoft.com/office/drawing/2014/main" id="{561C9447-032E-4F73-BE71-ADF4883A3CE2}"/>
              </a:ext>
            </a:extLst>
          </p:cNvPr>
          <p:cNvSpPr txBox="1"/>
          <p:nvPr/>
        </p:nvSpPr>
        <p:spPr>
          <a:xfrm>
            <a:off x="825843" y="1913825"/>
            <a:ext cx="10540313" cy="369332"/>
          </a:xfrm>
          <a:prstGeom prst="rect">
            <a:avLst/>
          </a:prstGeom>
          <a:noFill/>
        </p:spPr>
        <p:txBody>
          <a:bodyPr wrap="square" rtlCol="0">
            <a:spAutoFit/>
          </a:bodyPr>
          <a:lstStyle/>
          <a:p>
            <a:r>
              <a:rPr lang="en-US" dirty="0">
                <a:latin typeface="+mj-lt"/>
              </a:rPr>
              <a:t>Thank you to the following donors who support the mission of the Enid Higher Education Council</a:t>
            </a:r>
          </a:p>
        </p:txBody>
      </p:sp>
      <p:pic>
        <p:nvPicPr>
          <p:cNvPr id="11" name="Picture 2" descr="C:\Documents and Settings\Sheri.Snyder\My Documents\My Pictures\EHEC LOGO\EHEC LOGO.jpg">
            <a:extLst>
              <a:ext uri="{FF2B5EF4-FFF2-40B4-BE49-F238E27FC236}">
                <a16:creationId xmlns:a16="http://schemas.microsoft.com/office/drawing/2014/main" id="{46B83196-1B6B-4EF7-89B9-4B0F540D8A9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643" y="5628303"/>
            <a:ext cx="3048000" cy="88370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257892612"/>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Sheri.Snyder\My Documents\My Pictures\EHEC LOGO\EHEC LOGO.jpg">
            <a:extLst>
              <a:ext uri="{FF2B5EF4-FFF2-40B4-BE49-F238E27FC236}">
                <a16:creationId xmlns:a16="http://schemas.microsoft.com/office/drawing/2014/main" id="{E5A827CC-32F5-4618-9FC4-BBF51535CB2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5529449"/>
            <a:ext cx="3048000" cy="88370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4" name="TextBox 3">
            <a:extLst>
              <a:ext uri="{FF2B5EF4-FFF2-40B4-BE49-F238E27FC236}">
                <a16:creationId xmlns:a16="http://schemas.microsoft.com/office/drawing/2014/main" id="{7CAF3A32-3C25-4FF5-9B3D-1AF831459307}"/>
              </a:ext>
            </a:extLst>
          </p:cNvPr>
          <p:cNvSpPr txBox="1"/>
          <p:nvPr/>
        </p:nvSpPr>
        <p:spPr>
          <a:xfrm>
            <a:off x="827903" y="667265"/>
            <a:ext cx="10416746" cy="707886"/>
          </a:xfrm>
          <a:prstGeom prst="rect">
            <a:avLst/>
          </a:prstGeom>
          <a:noFill/>
        </p:spPr>
        <p:txBody>
          <a:bodyPr wrap="square" rtlCol="0">
            <a:spAutoFit/>
          </a:bodyPr>
          <a:lstStyle/>
          <a:p>
            <a:pPr algn="ctr"/>
            <a:r>
              <a:rPr lang="en-US" sz="4000" dirty="0">
                <a:latin typeface="+mj-lt"/>
              </a:rPr>
              <a:t>Enid Higher Education Council Donor Event</a:t>
            </a:r>
          </a:p>
        </p:txBody>
      </p:sp>
      <p:sp>
        <p:nvSpPr>
          <p:cNvPr id="7" name="Rectangle 6">
            <a:extLst>
              <a:ext uri="{FF2B5EF4-FFF2-40B4-BE49-F238E27FC236}">
                <a16:creationId xmlns:a16="http://schemas.microsoft.com/office/drawing/2014/main" id="{ED4A4586-1EDA-4A82-A4BB-F254B5BFAD94}"/>
              </a:ext>
            </a:extLst>
          </p:cNvPr>
          <p:cNvSpPr/>
          <p:nvPr/>
        </p:nvSpPr>
        <p:spPr>
          <a:xfrm>
            <a:off x="4141573" y="4096173"/>
            <a:ext cx="4539052" cy="1433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DC2B86C-BBF7-435F-8E5E-9ECDD14E3480}"/>
              </a:ext>
            </a:extLst>
          </p:cNvPr>
          <p:cNvSpPr/>
          <p:nvPr/>
        </p:nvSpPr>
        <p:spPr>
          <a:xfrm>
            <a:off x="4141573" y="2126532"/>
            <a:ext cx="3616565" cy="3416320"/>
          </a:xfrm>
          <a:prstGeom prst="rect">
            <a:avLst/>
          </a:prstGeom>
        </p:spPr>
        <p:txBody>
          <a:bodyPr wrap="square">
            <a:spAutoFit/>
          </a:bodyPr>
          <a:lstStyle/>
          <a:p>
            <a:pPr marR="0" lvl="0" algn="just">
              <a:spcBef>
                <a:spcPts val="0"/>
              </a:spcBef>
              <a:spcAft>
                <a:spcPts val="0"/>
              </a:spcAft>
            </a:pPr>
            <a:r>
              <a:rPr lang="en-US" dirty="0">
                <a:latin typeface="+mj-lt"/>
              </a:rPr>
              <a:t>Approximately 40 board members, donors, students, and guests attended the quarterly meeting as well as a donor appreciation event of the NOC/NWOSU Joint Advisory Board on November 19 on the NWOSU Enid campus. NOC Enid scholarship recipient Cydi Beasley did an outstanding job representing NOC as she thanked the donors.</a:t>
            </a:r>
            <a:endParaRPr lang="en-US" dirty="0">
              <a:latin typeface="+mj-lt"/>
              <a:ea typeface="Calibri" panose="020F0502020204030204" pitchFamily="34" charset="0"/>
              <a:cs typeface="Times New Roman" panose="02020603050405020304" pitchFamily="18" charset="0"/>
            </a:endParaRPr>
          </a:p>
        </p:txBody>
      </p:sp>
      <p:pic>
        <p:nvPicPr>
          <p:cNvPr id="8" name="Picture 7" descr="C:\Users\Sheri.Snyder\AppData\Local\Microsoft\Windows\INetCache\Content.Word\IMG_7809.jpg">
            <a:extLst>
              <a:ext uri="{FF2B5EF4-FFF2-40B4-BE49-F238E27FC236}">
                <a16:creationId xmlns:a16="http://schemas.microsoft.com/office/drawing/2014/main" id="{EFBFE92B-7770-454D-A02B-67C0FE5CE52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865229" y="2144288"/>
            <a:ext cx="3498868" cy="2629741"/>
          </a:xfrm>
          <a:prstGeom prst="rect">
            <a:avLst/>
          </a:prstGeom>
          <a:noFill/>
          <a:ln>
            <a:noFill/>
          </a:ln>
        </p:spPr>
      </p:pic>
      <p:pic>
        <p:nvPicPr>
          <p:cNvPr id="8194" name="Picture 2" descr="IMG_7815">
            <a:extLst>
              <a:ext uri="{FF2B5EF4-FFF2-40B4-BE49-F238E27FC236}">
                <a16:creationId xmlns:a16="http://schemas.microsoft.com/office/drawing/2014/main" id="{68E0D757-C1AC-4F84-98E0-C246EB46A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903" y="1424321"/>
            <a:ext cx="3048000" cy="406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8187043"/>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D2BE9D-8AEF-4F3F-963B-94E762CD8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400" y="5563075"/>
            <a:ext cx="3581400" cy="7856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sp>
        <p:nvSpPr>
          <p:cNvPr id="4" name="TextBox 3">
            <a:extLst>
              <a:ext uri="{FF2B5EF4-FFF2-40B4-BE49-F238E27FC236}">
                <a16:creationId xmlns:a16="http://schemas.microsoft.com/office/drawing/2014/main" id="{E1ABEDB4-26FA-4738-88F0-0D2348586370}"/>
              </a:ext>
            </a:extLst>
          </p:cNvPr>
          <p:cNvSpPr txBox="1"/>
          <p:nvPr/>
        </p:nvSpPr>
        <p:spPr>
          <a:xfrm>
            <a:off x="832021" y="509247"/>
            <a:ext cx="10527957" cy="769441"/>
          </a:xfrm>
          <a:prstGeom prst="rect">
            <a:avLst/>
          </a:prstGeom>
          <a:noFill/>
        </p:spPr>
        <p:txBody>
          <a:bodyPr wrap="square" rtlCol="0">
            <a:spAutoFit/>
          </a:bodyPr>
          <a:lstStyle/>
          <a:p>
            <a:pPr algn="ctr"/>
            <a:r>
              <a:rPr lang="en-US" sz="4400" dirty="0">
                <a:latin typeface="+mj-lt"/>
              </a:rPr>
              <a:t>OSRHE Endowed Chair Program</a:t>
            </a:r>
          </a:p>
        </p:txBody>
      </p:sp>
      <p:sp>
        <p:nvSpPr>
          <p:cNvPr id="5" name="TextBox 4">
            <a:extLst>
              <a:ext uri="{FF2B5EF4-FFF2-40B4-BE49-F238E27FC236}">
                <a16:creationId xmlns:a16="http://schemas.microsoft.com/office/drawing/2014/main" id="{99C95833-DABE-4C51-8375-C951A1FFB2F7}"/>
              </a:ext>
            </a:extLst>
          </p:cNvPr>
          <p:cNvSpPr txBox="1"/>
          <p:nvPr/>
        </p:nvSpPr>
        <p:spPr>
          <a:xfrm>
            <a:off x="832021" y="1167477"/>
            <a:ext cx="10527956" cy="646331"/>
          </a:xfrm>
          <a:prstGeom prst="rect">
            <a:avLst/>
          </a:prstGeom>
          <a:noFill/>
        </p:spPr>
        <p:txBody>
          <a:bodyPr wrap="square" rtlCol="0">
            <a:spAutoFit/>
          </a:bodyPr>
          <a:lstStyle/>
          <a:p>
            <a:pPr algn="ctr"/>
            <a:r>
              <a:rPr lang="en-US" dirty="0">
                <a:latin typeface="+mj-lt"/>
              </a:rPr>
              <a:t>2019 Status Report on the Program</a:t>
            </a:r>
          </a:p>
          <a:p>
            <a:pPr algn="ctr"/>
            <a:r>
              <a:rPr lang="en-US" dirty="0">
                <a:latin typeface="+mj-lt"/>
              </a:rPr>
              <a:t>Approved NOC Accounts with the Oklahoma State Regents</a:t>
            </a:r>
          </a:p>
        </p:txBody>
      </p:sp>
      <p:sp>
        <p:nvSpPr>
          <p:cNvPr id="6" name="Rectangle 5">
            <a:extLst>
              <a:ext uri="{FF2B5EF4-FFF2-40B4-BE49-F238E27FC236}">
                <a16:creationId xmlns:a16="http://schemas.microsoft.com/office/drawing/2014/main" id="{72F697A3-0181-466F-991A-B3D22B9D835D}"/>
              </a:ext>
            </a:extLst>
          </p:cNvPr>
          <p:cNvSpPr/>
          <p:nvPr/>
        </p:nvSpPr>
        <p:spPr>
          <a:xfrm>
            <a:off x="832019" y="2329105"/>
            <a:ext cx="10527955" cy="3077766"/>
          </a:xfrm>
          <a:prstGeom prst="rect">
            <a:avLst/>
          </a:prstGeom>
        </p:spPr>
        <p:txBody>
          <a:bodyPr wrap="square">
            <a:spAutoFit/>
          </a:bodyPr>
          <a:lstStyle/>
          <a:p>
            <a:pPr algn="just"/>
            <a:r>
              <a:rPr lang="en-US" b="1" dirty="0">
                <a:solidFill>
                  <a:srgbClr val="000000"/>
                </a:solidFill>
                <a:latin typeface="+mj-lt"/>
                <a:ea typeface="Calibri" panose="020F0502020204030204" pitchFamily="34" charset="0"/>
              </a:rPr>
              <a:t>Joe Lewis Lectureship Chair</a:t>
            </a:r>
            <a:r>
              <a:rPr lang="en-US" dirty="0">
                <a:solidFill>
                  <a:srgbClr val="000000"/>
                </a:solidFill>
                <a:latin typeface="+mj-lt"/>
                <a:ea typeface="Calibri" panose="020F0502020204030204" pitchFamily="34" charset="0"/>
              </a:rPr>
              <a:t> – Lectureship chair in the Social Science (Criminal Justice) Division, Tonkawa Campus</a:t>
            </a:r>
            <a:endParaRPr lang="en-US" sz="1600" dirty="0">
              <a:latin typeface="+mj-lt"/>
              <a:ea typeface="Calibri" panose="020F0502020204030204" pitchFamily="34" charset="0"/>
            </a:endParaRPr>
          </a:p>
          <a:p>
            <a:pPr algn="just"/>
            <a:r>
              <a:rPr lang="en-US" dirty="0">
                <a:solidFill>
                  <a:srgbClr val="000000"/>
                </a:solidFill>
                <a:latin typeface="+mj-lt"/>
                <a:ea typeface="Calibri" panose="020F0502020204030204" pitchFamily="34" charset="0"/>
              </a:rPr>
              <a:t>	$25,000 private donation provided by the Estate of Joe Lewis</a:t>
            </a:r>
            <a:endParaRPr lang="en-US" sz="1600" dirty="0">
              <a:latin typeface="+mj-lt"/>
              <a:ea typeface="Calibri" panose="020F0502020204030204" pitchFamily="34" charset="0"/>
            </a:endParaRPr>
          </a:p>
          <a:p>
            <a:pPr algn="just"/>
            <a:r>
              <a:rPr lang="en-US" dirty="0">
                <a:solidFill>
                  <a:srgbClr val="000000"/>
                </a:solidFill>
                <a:latin typeface="+mj-lt"/>
                <a:ea typeface="Calibri" panose="020F0502020204030204" pitchFamily="34" charset="0"/>
              </a:rPr>
              <a:t>  	</a:t>
            </a:r>
            <a:r>
              <a:rPr lang="en-US" u="sng" dirty="0">
                <a:solidFill>
                  <a:srgbClr val="000000"/>
                </a:solidFill>
                <a:latin typeface="+mj-lt"/>
                <a:ea typeface="Calibri" panose="020F0502020204030204" pitchFamily="34" charset="0"/>
              </a:rPr>
              <a:t>  25,000 public matching monies</a:t>
            </a:r>
            <a:endParaRPr lang="en-US" sz="1600" dirty="0">
              <a:latin typeface="+mj-lt"/>
              <a:ea typeface="Calibri" panose="020F0502020204030204" pitchFamily="34" charset="0"/>
            </a:endParaRPr>
          </a:p>
          <a:p>
            <a:pPr algn="just"/>
            <a:r>
              <a:rPr lang="en-US" dirty="0">
                <a:solidFill>
                  <a:srgbClr val="000000"/>
                </a:solidFill>
                <a:latin typeface="+mj-lt"/>
                <a:ea typeface="Calibri" panose="020F0502020204030204" pitchFamily="34" charset="0"/>
              </a:rPr>
              <a:t>	$50,000	Endowed Lectureship (Established 2003/matching monies approved 2005)</a:t>
            </a:r>
          </a:p>
          <a:p>
            <a:pPr algn="just"/>
            <a:endParaRPr lang="en-US" sz="1600" dirty="0">
              <a:solidFill>
                <a:srgbClr val="000000"/>
              </a:solidFill>
              <a:effectLst/>
              <a:latin typeface="+mj-lt"/>
              <a:ea typeface="Calibri" panose="020F0502020204030204" pitchFamily="34" charset="0"/>
            </a:endParaRPr>
          </a:p>
          <a:p>
            <a:r>
              <a:rPr lang="en-US" b="1" dirty="0">
                <a:latin typeface="+mj-lt"/>
              </a:rPr>
              <a:t>Sam Leonard Lectureship Chair</a:t>
            </a:r>
            <a:r>
              <a:rPr lang="en-US" dirty="0">
                <a:latin typeface="+mj-lt"/>
              </a:rPr>
              <a:t> – Lectureship chair in the Business Division, Tonkawa Campus</a:t>
            </a:r>
          </a:p>
          <a:p>
            <a:r>
              <a:rPr lang="en-US" dirty="0">
                <a:latin typeface="+mj-lt"/>
              </a:rPr>
              <a:t>	$25,000 private donation provided by the Estate of Joe Lewis</a:t>
            </a:r>
          </a:p>
          <a:p>
            <a:r>
              <a:rPr lang="en-US" dirty="0">
                <a:latin typeface="+mj-lt"/>
              </a:rPr>
              <a:t>  	</a:t>
            </a:r>
            <a:r>
              <a:rPr lang="en-US" u="sng" dirty="0">
                <a:latin typeface="+mj-lt"/>
              </a:rPr>
              <a:t>25,000 public matching monies</a:t>
            </a:r>
            <a:endParaRPr lang="en-US" dirty="0">
              <a:latin typeface="+mj-lt"/>
            </a:endParaRPr>
          </a:p>
          <a:p>
            <a:r>
              <a:rPr lang="en-US" dirty="0">
                <a:latin typeface="+mj-lt"/>
              </a:rPr>
              <a:t>	$50,000	Endowed Lectureship (Established 2003/matching monies approved 2006)</a:t>
            </a:r>
          </a:p>
          <a:p>
            <a:pPr algn="just"/>
            <a:endParaRPr lang="en-US" sz="1600" dirty="0">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96CECD2B-46FA-4BB0-8D0B-5CAAC47623C9}"/>
              </a:ext>
            </a:extLst>
          </p:cNvPr>
          <p:cNvSpPr txBox="1"/>
          <p:nvPr/>
        </p:nvSpPr>
        <p:spPr>
          <a:xfrm>
            <a:off x="832017" y="1881671"/>
            <a:ext cx="10527957" cy="369332"/>
          </a:xfrm>
          <a:prstGeom prst="rect">
            <a:avLst/>
          </a:prstGeom>
          <a:noFill/>
        </p:spPr>
        <p:txBody>
          <a:bodyPr wrap="square" rtlCol="0">
            <a:spAutoFit/>
          </a:bodyPr>
          <a:lstStyle/>
          <a:p>
            <a:pPr algn="ctr"/>
            <a:r>
              <a:rPr lang="en-US" b="1" dirty="0">
                <a:latin typeface="+mj-lt"/>
              </a:rPr>
              <a:t>1 Chair (Approved/Funded); 4 Chairs (Approved/Pending in Que); 5 Lectureship Total = 10</a:t>
            </a:r>
          </a:p>
        </p:txBody>
      </p:sp>
    </p:spTree>
    <p:extLst>
      <p:ext uri="{BB962C8B-B14F-4D97-AF65-F5344CB8AC3E}">
        <p14:creationId xmlns:p14="http://schemas.microsoft.com/office/powerpoint/2010/main" val="1933916898"/>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D2BE9D-8AEF-4F3F-963B-94E762CD8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400" y="5563075"/>
            <a:ext cx="3581400" cy="7856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sp>
        <p:nvSpPr>
          <p:cNvPr id="4" name="TextBox 3">
            <a:extLst>
              <a:ext uri="{FF2B5EF4-FFF2-40B4-BE49-F238E27FC236}">
                <a16:creationId xmlns:a16="http://schemas.microsoft.com/office/drawing/2014/main" id="{E1ABEDB4-26FA-4738-88F0-0D2348586370}"/>
              </a:ext>
            </a:extLst>
          </p:cNvPr>
          <p:cNvSpPr txBox="1"/>
          <p:nvPr/>
        </p:nvSpPr>
        <p:spPr>
          <a:xfrm>
            <a:off x="832021" y="509247"/>
            <a:ext cx="10527957" cy="769441"/>
          </a:xfrm>
          <a:prstGeom prst="rect">
            <a:avLst/>
          </a:prstGeom>
          <a:noFill/>
        </p:spPr>
        <p:txBody>
          <a:bodyPr wrap="square" rtlCol="0">
            <a:spAutoFit/>
          </a:bodyPr>
          <a:lstStyle/>
          <a:p>
            <a:pPr algn="ctr"/>
            <a:r>
              <a:rPr lang="en-US" sz="4400" dirty="0">
                <a:latin typeface="+mj-lt"/>
              </a:rPr>
              <a:t>OSRHE Endowed Chair Program</a:t>
            </a:r>
          </a:p>
        </p:txBody>
      </p:sp>
      <p:sp>
        <p:nvSpPr>
          <p:cNvPr id="5" name="TextBox 4">
            <a:extLst>
              <a:ext uri="{FF2B5EF4-FFF2-40B4-BE49-F238E27FC236}">
                <a16:creationId xmlns:a16="http://schemas.microsoft.com/office/drawing/2014/main" id="{99C95833-DABE-4C51-8375-C951A1FFB2F7}"/>
              </a:ext>
            </a:extLst>
          </p:cNvPr>
          <p:cNvSpPr txBox="1"/>
          <p:nvPr/>
        </p:nvSpPr>
        <p:spPr>
          <a:xfrm>
            <a:off x="832021" y="1167477"/>
            <a:ext cx="10527956" cy="646331"/>
          </a:xfrm>
          <a:prstGeom prst="rect">
            <a:avLst/>
          </a:prstGeom>
          <a:noFill/>
        </p:spPr>
        <p:txBody>
          <a:bodyPr wrap="square" rtlCol="0">
            <a:spAutoFit/>
          </a:bodyPr>
          <a:lstStyle/>
          <a:p>
            <a:pPr algn="ctr"/>
            <a:r>
              <a:rPr lang="en-US" dirty="0">
                <a:latin typeface="+mj-lt"/>
              </a:rPr>
              <a:t>2019 Status Report on the Program</a:t>
            </a:r>
          </a:p>
          <a:p>
            <a:pPr algn="ctr"/>
            <a:r>
              <a:rPr lang="en-US" dirty="0">
                <a:latin typeface="+mj-lt"/>
              </a:rPr>
              <a:t>Approved NOC Accounts with the Oklahoma State Regents</a:t>
            </a:r>
          </a:p>
        </p:txBody>
      </p:sp>
      <p:sp>
        <p:nvSpPr>
          <p:cNvPr id="2" name="Rectangle 1">
            <a:extLst>
              <a:ext uri="{FF2B5EF4-FFF2-40B4-BE49-F238E27FC236}">
                <a16:creationId xmlns:a16="http://schemas.microsoft.com/office/drawing/2014/main" id="{2FE3168C-0041-4877-BC41-E020CC782E2E}"/>
              </a:ext>
            </a:extLst>
          </p:cNvPr>
          <p:cNvSpPr/>
          <p:nvPr/>
        </p:nvSpPr>
        <p:spPr>
          <a:xfrm>
            <a:off x="832021" y="2293883"/>
            <a:ext cx="10618572" cy="2585323"/>
          </a:xfrm>
          <a:prstGeom prst="rect">
            <a:avLst/>
          </a:prstGeom>
        </p:spPr>
        <p:txBody>
          <a:bodyPr wrap="square">
            <a:spAutoFit/>
          </a:bodyPr>
          <a:lstStyle/>
          <a:p>
            <a:pPr algn="just"/>
            <a:r>
              <a:rPr lang="en-US" b="1" dirty="0">
                <a:solidFill>
                  <a:srgbClr val="000000"/>
                </a:solidFill>
                <a:latin typeface="+mj-lt"/>
                <a:ea typeface="Calibri" panose="020F0502020204030204" pitchFamily="34" charset="0"/>
              </a:rPr>
              <a:t>Dick </a:t>
            </a:r>
            <a:r>
              <a:rPr lang="en-US" b="1" dirty="0" err="1">
                <a:solidFill>
                  <a:srgbClr val="000000"/>
                </a:solidFill>
                <a:latin typeface="+mj-lt"/>
                <a:ea typeface="Calibri" panose="020F0502020204030204" pitchFamily="34" charset="0"/>
              </a:rPr>
              <a:t>Lambertz</a:t>
            </a:r>
            <a:r>
              <a:rPr lang="en-US" b="1" dirty="0">
                <a:solidFill>
                  <a:srgbClr val="000000"/>
                </a:solidFill>
                <a:latin typeface="+mj-lt"/>
                <a:ea typeface="Calibri" panose="020F0502020204030204" pitchFamily="34" charset="0"/>
              </a:rPr>
              <a:t> Lectureship</a:t>
            </a:r>
            <a:r>
              <a:rPr lang="en-US" dirty="0">
                <a:solidFill>
                  <a:srgbClr val="000000"/>
                </a:solidFill>
                <a:latin typeface="+mj-lt"/>
                <a:ea typeface="Calibri" panose="020F0502020204030204" pitchFamily="34" charset="0"/>
              </a:rPr>
              <a:t> </a:t>
            </a:r>
            <a:r>
              <a:rPr lang="en-US" b="1" dirty="0">
                <a:solidFill>
                  <a:srgbClr val="000000"/>
                </a:solidFill>
                <a:latin typeface="+mj-lt"/>
                <a:ea typeface="Calibri" panose="020F0502020204030204" pitchFamily="34" charset="0"/>
              </a:rPr>
              <a:t>Chair</a:t>
            </a:r>
            <a:r>
              <a:rPr lang="en-US" dirty="0">
                <a:solidFill>
                  <a:srgbClr val="000000"/>
                </a:solidFill>
                <a:latin typeface="+mj-lt"/>
                <a:ea typeface="Calibri" panose="020F0502020204030204" pitchFamily="34" charset="0"/>
              </a:rPr>
              <a:t> – Lectureship chair in the Business Division, Enid Campus</a:t>
            </a:r>
            <a:endParaRPr lang="en-US" sz="1600" dirty="0">
              <a:latin typeface="+mj-lt"/>
              <a:ea typeface="Calibri" panose="020F0502020204030204" pitchFamily="34" charset="0"/>
            </a:endParaRPr>
          </a:p>
          <a:p>
            <a:pPr indent="457200" algn="just"/>
            <a:r>
              <a:rPr lang="en-US" dirty="0">
                <a:solidFill>
                  <a:srgbClr val="000000"/>
                </a:solidFill>
                <a:latin typeface="+mj-lt"/>
                <a:ea typeface="Calibri" panose="020F0502020204030204" pitchFamily="34" charset="0"/>
              </a:rPr>
              <a:t>$25,000 private donation provided by the Enid Trade Promotion Association</a:t>
            </a:r>
            <a:endParaRPr lang="en-US" sz="1600" dirty="0">
              <a:latin typeface="+mj-lt"/>
              <a:ea typeface="Calibri" panose="020F0502020204030204" pitchFamily="34" charset="0"/>
            </a:endParaRPr>
          </a:p>
          <a:p>
            <a:pPr indent="457200" algn="just"/>
            <a:r>
              <a:rPr lang="en-US" u="sng" dirty="0">
                <a:solidFill>
                  <a:srgbClr val="000000"/>
                </a:solidFill>
                <a:latin typeface="+mj-lt"/>
                <a:ea typeface="Calibri" panose="020F0502020204030204" pitchFamily="34" charset="0"/>
              </a:rPr>
              <a:t>  25,000 public matching monies</a:t>
            </a:r>
            <a:endParaRPr lang="en-US" sz="1600" dirty="0">
              <a:latin typeface="+mj-lt"/>
              <a:ea typeface="Calibri" panose="020F0502020204030204" pitchFamily="34" charset="0"/>
            </a:endParaRPr>
          </a:p>
          <a:p>
            <a:pPr algn="just"/>
            <a:r>
              <a:rPr lang="en-US" dirty="0">
                <a:solidFill>
                  <a:srgbClr val="000000"/>
                </a:solidFill>
                <a:latin typeface="+mj-lt"/>
                <a:ea typeface="Calibri" panose="020F0502020204030204" pitchFamily="34" charset="0"/>
              </a:rPr>
              <a:t>         $50,000	Endowed Lectureship (Established 2003/matching monies approved 2006)</a:t>
            </a:r>
            <a:endParaRPr lang="en-US" sz="1600" dirty="0">
              <a:latin typeface="+mj-lt"/>
              <a:ea typeface="Calibri" panose="020F0502020204030204" pitchFamily="34" charset="0"/>
            </a:endParaRPr>
          </a:p>
          <a:p>
            <a:pPr algn="just"/>
            <a:r>
              <a:rPr lang="en-US" b="1" dirty="0">
                <a:solidFill>
                  <a:srgbClr val="000000"/>
                </a:solidFill>
                <a:latin typeface="+mj-lt"/>
                <a:ea typeface="Calibri" panose="020F0502020204030204" pitchFamily="34" charset="0"/>
              </a:rPr>
              <a:t> </a:t>
            </a:r>
            <a:endParaRPr lang="en-US" sz="1600" dirty="0">
              <a:latin typeface="+mj-lt"/>
              <a:ea typeface="Calibri" panose="020F0502020204030204" pitchFamily="34" charset="0"/>
            </a:endParaRPr>
          </a:p>
          <a:p>
            <a:pPr algn="just"/>
            <a:r>
              <a:rPr lang="en-US" b="1" dirty="0">
                <a:solidFill>
                  <a:srgbClr val="000000"/>
                </a:solidFill>
                <a:latin typeface="+mj-lt"/>
                <a:ea typeface="Calibri" panose="020F0502020204030204" pitchFamily="34" charset="0"/>
              </a:rPr>
              <a:t>Don Westfall Lectureship Chair –</a:t>
            </a:r>
            <a:r>
              <a:rPr lang="en-US" dirty="0">
                <a:solidFill>
                  <a:srgbClr val="000000"/>
                </a:solidFill>
                <a:latin typeface="+mj-lt"/>
                <a:ea typeface="Calibri" panose="020F0502020204030204" pitchFamily="34" charset="0"/>
              </a:rPr>
              <a:t> Lectureship chair in the Social Science Division, Enid Campus</a:t>
            </a:r>
            <a:endParaRPr lang="en-US" sz="1600" dirty="0">
              <a:latin typeface="+mj-lt"/>
              <a:ea typeface="Calibri" panose="020F0502020204030204" pitchFamily="34" charset="0"/>
            </a:endParaRPr>
          </a:p>
          <a:p>
            <a:pPr indent="457200" algn="just"/>
            <a:r>
              <a:rPr lang="en-US" dirty="0">
                <a:solidFill>
                  <a:srgbClr val="000000"/>
                </a:solidFill>
                <a:latin typeface="+mj-lt"/>
                <a:ea typeface="Calibri" panose="020F0502020204030204" pitchFamily="34" charset="0"/>
              </a:rPr>
              <a:t>$25,000 private donation provided by the Enid Trade Promotion Association</a:t>
            </a:r>
            <a:endParaRPr lang="en-US" sz="1600" dirty="0">
              <a:latin typeface="+mj-lt"/>
              <a:ea typeface="Calibri" panose="020F0502020204030204" pitchFamily="34" charset="0"/>
            </a:endParaRPr>
          </a:p>
          <a:p>
            <a:pPr indent="457200" algn="just"/>
            <a:r>
              <a:rPr lang="en-US" u="sng" dirty="0">
                <a:solidFill>
                  <a:srgbClr val="000000"/>
                </a:solidFill>
                <a:latin typeface="+mj-lt"/>
                <a:ea typeface="Calibri" panose="020F0502020204030204" pitchFamily="34" charset="0"/>
              </a:rPr>
              <a:t>  25,000 public matching monies</a:t>
            </a:r>
            <a:endParaRPr lang="en-US" sz="1600" dirty="0">
              <a:latin typeface="+mj-lt"/>
              <a:ea typeface="Calibri" panose="020F0502020204030204" pitchFamily="34" charset="0"/>
            </a:endParaRPr>
          </a:p>
          <a:p>
            <a:pPr algn="just"/>
            <a:r>
              <a:rPr lang="en-US" dirty="0">
                <a:solidFill>
                  <a:srgbClr val="000000"/>
                </a:solidFill>
                <a:latin typeface="+mj-lt"/>
                <a:ea typeface="Calibri" panose="020F0502020204030204" pitchFamily="34" charset="0"/>
              </a:rPr>
              <a:t>        $50,000	Endowed Lectureship (Established 2003/matching monies approved 2006)</a:t>
            </a:r>
            <a:endParaRPr lang="en-US" sz="1600" dirty="0">
              <a:effectLst/>
              <a:latin typeface="+mj-lt"/>
              <a:ea typeface="Calibri" panose="020F0502020204030204" pitchFamily="34" charset="0"/>
            </a:endParaRPr>
          </a:p>
        </p:txBody>
      </p:sp>
    </p:spTree>
    <p:extLst>
      <p:ext uri="{BB962C8B-B14F-4D97-AF65-F5344CB8AC3E}">
        <p14:creationId xmlns:p14="http://schemas.microsoft.com/office/powerpoint/2010/main" val="194127353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54242" y="538162"/>
            <a:ext cx="10491536" cy="1181625"/>
          </a:xfrm>
        </p:spPr>
        <p:txBody>
          <a:bodyPr/>
          <a:lstStyle/>
          <a:p>
            <a:pPr algn="ctr"/>
            <a:r>
              <a:rPr lang="en-US" dirty="0"/>
              <a:t>NOC Board of Regents</a:t>
            </a:r>
          </a:p>
        </p:txBody>
      </p:sp>
      <p:pic>
        <p:nvPicPr>
          <p:cNvPr id="5" name="Picture 4"/>
          <p:cNvPicPr preferRelativeResize="0">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3000" y="2444083"/>
            <a:ext cx="1385980" cy="1753112"/>
          </a:xfrm>
          <a:prstGeom prst="rect">
            <a:avLst/>
          </a:prstGeom>
        </p:spPr>
      </p:pic>
      <p:pic>
        <p:nvPicPr>
          <p:cNvPr id="6" name="Picture 5"/>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6613" y="2444077"/>
            <a:ext cx="1525810" cy="1753118"/>
          </a:xfrm>
          <a:prstGeom prst="rect">
            <a:avLst/>
          </a:prstGeom>
        </p:spPr>
      </p:pic>
      <p:pic>
        <p:nvPicPr>
          <p:cNvPr id="8" name="Picture 7"/>
          <p:cNvPicPr preferRelativeResize="0">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1417" y="2062936"/>
            <a:ext cx="1365276" cy="1753117"/>
          </a:xfrm>
          <a:prstGeom prst="rect">
            <a:avLst/>
          </a:prstGeom>
        </p:spPr>
      </p:pic>
      <p:pic>
        <p:nvPicPr>
          <p:cNvPr id="9" name="Picture 8"/>
          <p:cNvPicPr preferRelativeResize="0">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4266" y="2210542"/>
            <a:ext cx="1458278" cy="1753117"/>
          </a:xfrm>
          <a:prstGeom prst="rect">
            <a:avLst/>
          </a:prstGeom>
        </p:spPr>
      </p:pic>
      <p:sp>
        <p:nvSpPr>
          <p:cNvPr id="3" name="TextBox 2"/>
          <p:cNvSpPr txBox="1"/>
          <p:nvPr/>
        </p:nvSpPr>
        <p:spPr>
          <a:xfrm>
            <a:off x="854242" y="1431993"/>
            <a:ext cx="10491536" cy="369332"/>
          </a:xfrm>
          <a:prstGeom prst="rect">
            <a:avLst/>
          </a:prstGeom>
          <a:noFill/>
        </p:spPr>
        <p:txBody>
          <a:bodyPr wrap="square" rtlCol="0">
            <a:spAutoFit/>
          </a:bodyPr>
          <a:lstStyle/>
          <a:p>
            <a:pPr algn="ctr"/>
            <a:r>
              <a:rPr lang="en-US" b="1" dirty="0">
                <a:solidFill>
                  <a:schemeClr val="accent1"/>
                </a:solidFill>
              </a:rPr>
              <a:t>2019-2020</a:t>
            </a:r>
          </a:p>
        </p:txBody>
      </p:sp>
      <p:sp>
        <p:nvSpPr>
          <p:cNvPr id="4" name="TextBox 3"/>
          <p:cNvSpPr txBox="1"/>
          <p:nvPr/>
        </p:nvSpPr>
        <p:spPr>
          <a:xfrm>
            <a:off x="1258085" y="4214439"/>
            <a:ext cx="1736374" cy="523220"/>
          </a:xfrm>
          <a:prstGeom prst="rect">
            <a:avLst/>
          </a:prstGeom>
          <a:noFill/>
        </p:spPr>
        <p:txBody>
          <a:bodyPr wrap="none" rtlCol="0">
            <a:spAutoFit/>
          </a:bodyPr>
          <a:lstStyle/>
          <a:p>
            <a:pPr algn="ctr"/>
            <a:r>
              <a:rPr lang="en-US" sz="1400" b="1" dirty="0"/>
              <a:t>Dale DeWitt, Chair</a:t>
            </a:r>
          </a:p>
          <a:p>
            <a:pPr algn="ctr"/>
            <a:r>
              <a:rPr lang="en-US" sz="1400" b="1" dirty="0" err="1"/>
              <a:t>Braman</a:t>
            </a:r>
            <a:r>
              <a:rPr lang="en-US" sz="1400" b="1" dirty="0"/>
              <a:t>, OK</a:t>
            </a:r>
          </a:p>
        </p:txBody>
      </p:sp>
      <p:sp>
        <p:nvSpPr>
          <p:cNvPr id="11" name="TextBox 10"/>
          <p:cNvSpPr txBox="1"/>
          <p:nvPr/>
        </p:nvSpPr>
        <p:spPr>
          <a:xfrm>
            <a:off x="3127729" y="3935585"/>
            <a:ext cx="2012026" cy="523220"/>
          </a:xfrm>
          <a:prstGeom prst="rect">
            <a:avLst/>
          </a:prstGeom>
          <a:noFill/>
        </p:spPr>
        <p:txBody>
          <a:bodyPr wrap="none" rtlCol="0">
            <a:spAutoFit/>
          </a:bodyPr>
          <a:lstStyle/>
          <a:p>
            <a:pPr algn="ctr"/>
            <a:r>
              <a:rPr lang="en-US" sz="1400" b="1" dirty="0"/>
              <a:t>Jodi Cline, Vice Chair</a:t>
            </a:r>
          </a:p>
          <a:p>
            <a:pPr algn="ctr"/>
            <a:r>
              <a:rPr lang="en-US" sz="1400" b="1" dirty="0"/>
              <a:t>Ponca City, OK</a:t>
            </a:r>
          </a:p>
        </p:txBody>
      </p:sp>
      <p:sp>
        <p:nvSpPr>
          <p:cNvPr id="12" name="TextBox 11"/>
          <p:cNvSpPr txBox="1"/>
          <p:nvPr/>
        </p:nvSpPr>
        <p:spPr>
          <a:xfrm>
            <a:off x="4839726" y="4245216"/>
            <a:ext cx="2513830" cy="523220"/>
          </a:xfrm>
          <a:prstGeom prst="rect">
            <a:avLst/>
          </a:prstGeom>
          <a:noFill/>
        </p:spPr>
        <p:txBody>
          <a:bodyPr wrap="none" rtlCol="0">
            <a:spAutoFit/>
          </a:bodyPr>
          <a:lstStyle/>
          <a:p>
            <a:pPr algn="ctr"/>
            <a:r>
              <a:rPr lang="en-US" sz="1400" b="1" dirty="0"/>
              <a:t>Chad Dillingham, Secretary</a:t>
            </a:r>
          </a:p>
          <a:p>
            <a:pPr algn="ctr"/>
            <a:r>
              <a:rPr lang="en-US" sz="1400" b="1" dirty="0"/>
              <a:t>Enid, OK </a:t>
            </a:r>
          </a:p>
        </p:txBody>
      </p:sp>
      <p:sp>
        <p:nvSpPr>
          <p:cNvPr id="13" name="TextBox 12"/>
          <p:cNvSpPr txBox="1"/>
          <p:nvPr/>
        </p:nvSpPr>
        <p:spPr>
          <a:xfrm>
            <a:off x="6874287" y="3886681"/>
            <a:ext cx="2215671" cy="523220"/>
          </a:xfrm>
          <a:prstGeom prst="rect">
            <a:avLst/>
          </a:prstGeom>
          <a:noFill/>
        </p:spPr>
        <p:txBody>
          <a:bodyPr wrap="none" rtlCol="0">
            <a:spAutoFit/>
          </a:bodyPr>
          <a:lstStyle/>
          <a:p>
            <a:pPr algn="ctr"/>
            <a:r>
              <a:rPr lang="en-US" sz="1400" b="1" dirty="0"/>
              <a:t>Stan Brownlee, Member</a:t>
            </a:r>
          </a:p>
          <a:p>
            <a:pPr algn="ctr"/>
            <a:r>
              <a:rPr lang="en-US" sz="1400" b="1" dirty="0"/>
              <a:t>Enid, OK</a:t>
            </a:r>
          </a:p>
        </p:txBody>
      </p:sp>
      <p:sp>
        <p:nvSpPr>
          <p:cNvPr id="14" name="TextBox 13"/>
          <p:cNvSpPr txBox="1"/>
          <p:nvPr/>
        </p:nvSpPr>
        <p:spPr>
          <a:xfrm>
            <a:off x="8895997" y="4229828"/>
            <a:ext cx="2214068" cy="523220"/>
          </a:xfrm>
          <a:prstGeom prst="rect">
            <a:avLst/>
          </a:prstGeom>
          <a:noFill/>
        </p:spPr>
        <p:txBody>
          <a:bodyPr wrap="none" rtlCol="0">
            <a:spAutoFit/>
          </a:bodyPr>
          <a:lstStyle/>
          <a:p>
            <a:pPr algn="ctr"/>
            <a:r>
              <a:rPr lang="en-US" sz="1400" b="1" dirty="0"/>
              <a:t>Michael Martin, Member</a:t>
            </a:r>
          </a:p>
          <a:p>
            <a:pPr algn="ctr"/>
            <a:r>
              <a:rPr lang="en-US" sz="1400" b="1" dirty="0"/>
              <a:t>Stillwater, OK</a:t>
            </a:r>
          </a:p>
        </p:txBody>
      </p:sp>
      <p:pic>
        <p:nvPicPr>
          <p:cNvPr id="1026" name="Picture 2" descr="Michael Martin">
            <a:extLst>
              <a:ext uri="{FF2B5EF4-FFF2-40B4-BE49-F238E27FC236}">
                <a16:creationId xmlns:a16="http://schemas.microsoft.com/office/drawing/2014/main" id="{C0303551-A970-433F-8426-753853EB07B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264" y="2272231"/>
            <a:ext cx="1402493" cy="1753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645740"/>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D2BE9D-8AEF-4F3F-963B-94E762CD8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400" y="5563075"/>
            <a:ext cx="3581400" cy="7856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sp>
        <p:nvSpPr>
          <p:cNvPr id="4" name="TextBox 3">
            <a:extLst>
              <a:ext uri="{FF2B5EF4-FFF2-40B4-BE49-F238E27FC236}">
                <a16:creationId xmlns:a16="http://schemas.microsoft.com/office/drawing/2014/main" id="{E1ABEDB4-26FA-4738-88F0-0D2348586370}"/>
              </a:ext>
            </a:extLst>
          </p:cNvPr>
          <p:cNvSpPr txBox="1"/>
          <p:nvPr/>
        </p:nvSpPr>
        <p:spPr>
          <a:xfrm>
            <a:off x="832021" y="509247"/>
            <a:ext cx="10527957" cy="769441"/>
          </a:xfrm>
          <a:prstGeom prst="rect">
            <a:avLst/>
          </a:prstGeom>
          <a:noFill/>
        </p:spPr>
        <p:txBody>
          <a:bodyPr wrap="square" rtlCol="0">
            <a:spAutoFit/>
          </a:bodyPr>
          <a:lstStyle/>
          <a:p>
            <a:pPr algn="ctr"/>
            <a:r>
              <a:rPr lang="en-US" sz="4400" dirty="0">
                <a:latin typeface="+mj-lt"/>
              </a:rPr>
              <a:t>OSRHE Endowed Chair Program</a:t>
            </a:r>
          </a:p>
        </p:txBody>
      </p:sp>
      <p:sp>
        <p:nvSpPr>
          <p:cNvPr id="5" name="TextBox 4">
            <a:extLst>
              <a:ext uri="{FF2B5EF4-FFF2-40B4-BE49-F238E27FC236}">
                <a16:creationId xmlns:a16="http://schemas.microsoft.com/office/drawing/2014/main" id="{99C95833-DABE-4C51-8375-C951A1FFB2F7}"/>
              </a:ext>
            </a:extLst>
          </p:cNvPr>
          <p:cNvSpPr txBox="1"/>
          <p:nvPr/>
        </p:nvSpPr>
        <p:spPr>
          <a:xfrm>
            <a:off x="832021" y="1167477"/>
            <a:ext cx="10527956" cy="646331"/>
          </a:xfrm>
          <a:prstGeom prst="rect">
            <a:avLst/>
          </a:prstGeom>
          <a:noFill/>
        </p:spPr>
        <p:txBody>
          <a:bodyPr wrap="square" rtlCol="0">
            <a:spAutoFit/>
          </a:bodyPr>
          <a:lstStyle/>
          <a:p>
            <a:pPr algn="ctr"/>
            <a:r>
              <a:rPr lang="en-US" dirty="0">
                <a:latin typeface="+mj-lt"/>
              </a:rPr>
              <a:t>2019 Status Report on the Program</a:t>
            </a:r>
          </a:p>
          <a:p>
            <a:pPr algn="ctr"/>
            <a:r>
              <a:rPr lang="en-US" dirty="0">
                <a:latin typeface="+mj-lt"/>
              </a:rPr>
              <a:t>Approved NOC Accounts with the Oklahoma State Regents</a:t>
            </a:r>
          </a:p>
        </p:txBody>
      </p:sp>
      <p:sp>
        <p:nvSpPr>
          <p:cNvPr id="6" name="Rectangle 5">
            <a:extLst>
              <a:ext uri="{FF2B5EF4-FFF2-40B4-BE49-F238E27FC236}">
                <a16:creationId xmlns:a16="http://schemas.microsoft.com/office/drawing/2014/main" id="{89F879BC-6056-486D-821C-6470EA016994}"/>
              </a:ext>
            </a:extLst>
          </p:cNvPr>
          <p:cNvSpPr/>
          <p:nvPr/>
        </p:nvSpPr>
        <p:spPr>
          <a:xfrm>
            <a:off x="832021" y="2652747"/>
            <a:ext cx="10527956" cy="1754326"/>
          </a:xfrm>
          <a:prstGeom prst="rect">
            <a:avLst/>
          </a:prstGeom>
        </p:spPr>
        <p:txBody>
          <a:bodyPr wrap="square">
            <a:spAutoFit/>
          </a:bodyPr>
          <a:lstStyle/>
          <a:p>
            <a:pPr algn="just"/>
            <a:r>
              <a:rPr lang="en-US" b="1" dirty="0">
                <a:solidFill>
                  <a:srgbClr val="000000"/>
                </a:solidFill>
                <a:latin typeface="+mj-lt"/>
                <a:ea typeface="Calibri" panose="020F0502020204030204" pitchFamily="34" charset="0"/>
              </a:rPr>
              <a:t>Carl and Carolyn Renfro Lectureship Chair </a:t>
            </a:r>
            <a:r>
              <a:rPr lang="en-US" dirty="0">
                <a:solidFill>
                  <a:srgbClr val="000000"/>
                </a:solidFill>
                <a:latin typeface="+mj-lt"/>
                <a:ea typeface="Calibri" panose="020F0502020204030204" pitchFamily="34" charset="0"/>
              </a:rPr>
              <a:t>– Lectureship chair to provide support for cultural and community enrichment offerings in northern Oklahoma to include lecture and performance series on the campus of Northern Oklahoma College in Tonkawa and in the Ponca City area.</a:t>
            </a:r>
            <a:endParaRPr lang="en-US" sz="1600" dirty="0">
              <a:latin typeface="+mj-lt"/>
              <a:ea typeface="Calibri" panose="020F0502020204030204" pitchFamily="34" charset="0"/>
            </a:endParaRPr>
          </a:p>
          <a:p>
            <a:pPr algn="just"/>
            <a:r>
              <a:rPr lang="en-US" dirty="0">
                <a:solidFill>
                  <a:srgbClr val="000000"/>
                </a:solidFill>
                <a:latin typeface="+mj-lt"/>
                <a:ea typeface="Calibri" panose="020F0502020204030204" pitchFamily="34" charset="0"/>
              </a:rPr>
              <a:t>	$100,000 private donation provided by Carl and Carolyn Renfro</a:t>
            </a:r>
            <a:endParaRPr lang="en-US" sz="1600" dirty="0">
              <a:latin typeface="+mj-lt"/>
              <a:ea typeface="Calibri" panose="020F0502020204030204" pitchFamily="34" charset="0"/>
            </a:endParaRPr>
          </a:p>
          <a:p>
            <a:pPr algn="just"/>
            <a:r>
              <a:rPr lang="en-US" dirty="0">
                <a:solidFill>
                  <a:srgbClr val="000000"/>
                </a:solidFill>
                <a:latin typeface="+mj-lt"/>
                <a:ea typeface="Calibri" panose="020F0502020204030204" pitchFamily="34" charset="0"/>
              </a:rPr>
              <a:t>	</a:t>
            </a:r>
            <a:r>
              <a:rPr lang="en-US" u="sng" dirty="0">
                <a:solidFill>
                  <a:srgbClr val="000000"/>
                </a:solidFill>
                <a:latin typeface="+mj-lt"/>
                <a:ea typeface="Calibri" panose="020F0502020204030204" pitchFamily="34" charset="0"/>
              </a:rPr>
              <a:t>$100,000 public matching monies</a:t>
            </a:r>
            <a:endParaRPr lang="en-US" sz="1600" dirty="0">
              <a:latin typeface="+mj-lt"/>
              <a:ea typeface="Calibri" panose="020F0502020204030204" pitchFamily="34" charset="0"/>
            </a:endParaRPr>
          </a:p>
          <a:p>
            <a:pPr algn="just"/>
            <a:r>
              <a:rPr lang="en-US" dirty="0">
                <a:solidFill>
                  <a:srgbClr val="000000"/>
                </a:solidFill>
                <a:latin typeface="+mj-lt"/>
                <a:ea typeface="Calibri" panose="020F0502020204030204" pitchFamily="34" charset="0"/>
              </a:rPr>
              <a:t>	$200,000 Endowed Lectureship (Established and matching monies approved 2006)</a:t>
            </a:r>
            <a:endParaRPr lang="en-US" sz="1600" dirty="0">
              <a:effectLst/>
              <a:latin typeface="+mj-lt"/>
              <a:ea typeface="Calibri" panose="020F0502020204030204" pitchFamily="34" charset="0"/>
            </a:endParaRPr>
          </a:p>
        </p:txBody>
      </p:sp>
    </p:spTree>
    <p:extLst>
      <p:ext uri="{BB962C8B-B14F-4D97-AF65-F5344CB8AC3E}">
        <p14:creationId xmlns:p14="http://schemas.microsoft.com/office/powerpoint/2010/main" val="3346910910"/>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D2BE9D-8AEF-4F3F-963B-94E762CD8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400" y="5563075"/>
            <a:ext cx="3581400" cy="7856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sp>
        <p:nvSpPr>
          <p:cNvPr id="4" name="TextBox 3">
            <a:extLst>
              <a:ext uri="{FF2B5EF4-FFF2-40B4-BE49-F238E27FC236}">
                <a16:creationId xmlns:a16="http://schemas.microsoft.com/office/drawing/2014/main" id="{E1ABEDB4-26FA-4738-88F0-0D2348586370}"/>
              </a:ext>
            </a:extLst>
          </p:cNvPr>
          <p:cNvSpPr txBox="1"/>
          <p:nvPr/>
        </p:nvSpPr>
        <p:spPr>
          <a:xfrm>
            <a:off x="832021" y="509247"/>
            <a:ext cx="10527957" cy="769441"/>
          </a:xfrm>
          <a:prstGeom prst="rect">
            <a:avLst/>
          </a:prstGeom>
          <a:noFill/>
        </p:spPr>
        <p:txBody>
          <a:bodyPr wrap="square" rtlCol="0">
            <a:spAutoFit/>
          </a:bodyPr>
          <a:lstStyle/>
          <a:p>
            <a:pPr algn="ctr"/>
            <a:r>
              <a:rPr lang="en-US" sz="4400" dirty="0">
                <a:latin typeface="+mj-lt"/>
              </a:rPr>
              <a:t>OSRHE Endowed Chair Program</a:t>
            </a:r>
          </a:p>
        </p:txBody>
      </p:sp>
      <p:sp>
        <p:nvSpPr>
          <p:cNvPr id="5" name="TextBox 4">
            <a:extLst>
              <a:ext uri="{FF2B5EF4-FFF2-40B4-BE49-F238E27FC236}">
                <a16:creationId xmlns:a16="http://schemas.microsoft.com/office/drawing/2014/main" id="{99C95833-DABE-4C51-8375-C951A1FFB2F7}"/>
              </a:ext>
            </a:extLst>
          </p:cNvPr>
          <p:cNvSpPr txBox="1"/>
          <p:nvPr/>
        </p:nvSpPr>
        <p:spPr>
          <a:xfrm>
            <a:off x="832021" y="1167477"/>
            <a:ext cx="10527956" cy="646331"/>
          </a:xfrm>
          <a:prstGeom prst="rect">
            <a:avLst/>
          </a:prstGeom>
          <a:noFill/>
        </p:spPr>
        <p:txBody>
          <a:bodyPr wrap="square" rtlCol="0">
            <a:spAutoFit/>
          </a:bodyPr>
          <a:lstStyle/>
          <a:p>
            <a:pPr algn="ctr"/>
            <a:r>
              <a:rPr lang="en-US" dirty="0">
                <a:latin typeface="+mj-lt"/>
              </a:rPr>
              <a:t>2019 Status Report on the Program</a:t>
            </a:r>
          </a:p>
          <a:p>
            <a:pPr algn="ctr"/>
            <a:r>
              <a:rPr lang="en-US" dirty="0">
                <a:latin typeface="+mj-lt"/>
              </a:rPr>
              <a:t>Approved NOC Accounts with the Oklahoma State Regents</a:t>
            </a:r>
          </a:p>
        </p:txBody>
      </p:sp>
      <p:sp>
        <p:nvSpPr>
          <p:cNvPr id="2" name="Rectangle 1">
            <a:extLst>
              <a:ext uri="{FF2B5EF4-FFF2-40B4-BE49-F238E27FC236}">
                <a16:creationId xmlns:a16="http://schemas.microsoft.com/office/drawing/2014/main" id="{53CD1224-58D7-4788-BB7F-E789C5F4DF6D}"/>
              </a:ext>
            </a:extLst>
          </p:cNvPr>
          <p:cNvSpPr/>
          <p:nvPr/>
        </p:nvSpPr>
        <p:spPr>
          <a:xfrm>
            <a:off x="832021" y="2213795"/>
            <a:ext cx="10655642" cy="3354765"/>
          </a:xfrm>
          <a:prstGeom prst="rect">
            <a:avLst/>
          </a:prstGeom>
        </p:spPr>
        <p:txBody>
          <a:bodyPr wrap="square">
            <a:spAutoFit/>
          </a:bodyPr>
          <a:lstStyle/>
          <a:p>
            <a:pPr algn="ctr"/>
            <a:r>
              <a:rPr lang="en-US" b="1" dirty="0">
                <a:solidFill>
                  <a:srgbClr val="000000"/>
                </a:solidFill>
                <a:latin typeface="+mj-lt"/>
                <a:ea typeface="Calibri" panose="020F0502020204030204" pitchFamily="34" charset="0"/>
              </a:rPr>
              <a:t>PROPOSED ENDOWED CHAIRS SUBMITTED FOR APPROVAL DECEMBER 2011</a:t>
            </a:r>
          </a:p>
          <a:p>
            <a:endParaRPr lang="en-US" sz="1600" b="1" dirty="0">
              <a:latin typeface="+mj-lt"/>
            </a:endParaRPr>
          </a:p>
          <a:p>
            <a:endParaRPr lang="en-US" sz="1600" b="1" dirty="0">
              <a:latin typeface="+mj-lt"/>
            </a:endParaRPr>
          </a:p>
          <a:p>
            <a:r>
              <a:rPr lang="en-US" b="1" dirty="0">
                <a:latin typeface="+mj-lt"/>
              </a:rPr>
              <a:t>Ima Faythe Berglund Mathematics Chair* –</a:t>
            </a:r>
            <a:r>
              <a:rPr lang="en-US" dirty="0">
                <a:latin typeface="+mj-lt"/>
              </a:rPr>
              <a:t> If approved, the endowed chair would provide support for the Science and Mathematics Division to begin recruiting efforts to appoint a faculty member as holder of the chair on the Tonkawa Campus of Northern Oklahoma College.</a:t>
            </a:r>
          </a:p>
          <a:p>
            <a:r>
              <a:rPr lang="en-US" dirty="0">
                <a:latin typeface="+mj-lt"/>
              </a:rPr>
              <a:t>	$250,000 private donation provided by the Estate of Ima Faythe Berglund</a:t>
            </a:r>
          </a:p>
          <a:p>
            <a:r>
              <a:rPr lang="en-US" dirty="0">
                <a:latin typeface="+mj-lt"/>
              </a:rPr>
              <a:t>	</a:t>
            </a:r>
            <a:r>
              <a:rPr lang="en-US" u="sng" dirty="0">
                <a:latin typeface="+mj-lt"/>
              </a:rPr>
              <a:t>$250,000 requested public matching monies</a:t>
            </a:r>
            <a:endParaRPr lang="en-US" dirty="0">
              <a:latin typeface="+mj-lt"/>
            </a:endParaRPr>
          </a:p>
          <a:p>
            <a:r>
              <a:rPr lang="en-US" dirty="0">
                <a:latin typeface="+mj-lt"/>
              </a:rPr>
              <a:t>	$500,000 Endowed Chair in Mathematics</a:t>
            </a:r>
          </a:p>
          <a:p>
            <a:r>
              <a:rPr lang="en-US" b="1" dirty="0">
                <a:latin typeface="+mj-lt"/>
              </a:rPr>
              <a:t> </a:t>
            </a:r>
            <a:endParaRPr lang="en-US" dirty="0">
              <a:latin typeface="+mj-lt"/>
            </a:endParaRPr>
          </a:p>
          <a:p>
            <a:r>
              <a:rPr lang="en-US" b="1" dirty="0">
                <a:solidFill>
                  <a:srgbClr val="000000"/>
                </a:solidFill>
                <a:latin typeface="+mj-lt"/>
                <a:ea typeface="Calibri" panose="020F0502020204030204" pitchFamily="34" charset="0"/>
              </a:rPr>
              <a:t> </a:t>
            </a:r>
            <a:endParaRPr lang="en-US" sz="1600" dirty="0">
              <a:latin typeface="+mj-lt"/>
              <a:ea typeface="Calibri" panose="020F0502020204030204" pitchFamily="34" charset="0"/>
            </a:endParaRPr>
          </a:p>
          <a:p>
            <a:pPr algn="just"/>
            <a:r>
              <a:rPr lang="en-US" b="1" dirty="0">
                <a:solidFill>
                  <a:srgbClr val="000000"/>
                </a:solidFill>
                <a:latin typeface="+mj-lt"/>
                <a:ea typeface="Calibri" panose="020F0502020204030204" pitchFamily="34" charset="0"/>
              </a:rPr>
              <a:t> </a:t>
            </a:r>
            <a:endParaRPr lang="en-US" sz="1600" dirty="0">
              <a:latin typeface="+mj-lt"/>
              <a:ea typeface="Calibri" panose="020F0502020204030204" pitchFamily="34" charset="0"/>
            </a:endParaRPr>
          </a:p>
        </p:txBody>
      </p:sp>
    </p:spTree>
    <p:extLst>
      <p:ext uri="{BB962C8B-B14F-4D97-AF65-F5344CB8AC3E}">
        <p14:creationId xmlns:p14="http://schemas.microsoft.com/office/powerpoint/2010/main" val="12677581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D2BE9D-8AEF-4F3F-963B-94E762CD8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400" y="5563075"/>
            <a:ext cx="3581400" cy="7856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sp>
        <p:nvSpPr>
          <p:cNvPr id="4" name="TextBox 3">
            <a:extLst>
              <a:ext uri="{FF2B5EF4-FFF2-40B4-BE49-F238E27FC236}">
                <a16:creationId xmlns:a16="http://schemas.microsoft.com/office/drawing/2014/main" id="{E1ABEDB4-26FA-4738-88F0-0D2348586370}"/>
              </a:ext>
            </a:extLst>
          </p:cNvPr>
          <p:cNvSpPr txBox="1"/>
          <p:nvPr/>
        </p:nvSpPr>
        <p:spPr>
          <a:xfrm>
            <a:off x="832021" y="509247"/>
            <a:ext cx="10527957" cy="769441"/>
          </a:xfrm>
          <a:prstGeom prst="rect">
            <a:avLst/>
          </a:prstGeom>
          <a:noFill/>
        </p:spPr>
        <p:txBody>
          <a:bodyPr wrap="square" rtlCol="0">
            <a:spAutoFit/>
          </a:bodyPr>
          <a:lstStyle/>
          <a:p>
            <a:pPr algn="ctr"/>
            <a:r>
              <a:rPr lang="en-US" sz="4400" dirty="0">
                <a:latin typeface="+mj-lt"/>
              </a:rPr>
              <a:t>OSRHE Endowed Chair Program</a:t>
            </a:r>
          </a:p>
        </p:txBody>
      </p:sp>
      <p:sp>
        <p:nvSpPr>
          <p:cNvPr id="5" name="TextBox 4">
            <a:extLst>
              <a:ext uri="{FF2B5EF4-FFF2-40B4-BE49-F238E27FC236}">
                <a16:creationId xmlns:a16="http://schemas.microsoft.com/office/drawing/2014/main" id="{99C95833-DABE-4C51-8375-C951A1FFB2F7}"/>
              </a:ext>
            </a:extLst>
          </p:cNvPr>
          <p:cNvSpPr txBox="1"/>
          <p:nvPr/>
        </p:nvSpPr>
        <p:spPr>
          <a:xfrm>
            <a:off x="832021" y="1167477"/>
            <a:ext cx="10527956" cy="646331"/>
          </a:xfrm>
          <a:prstGeom prst="rect">
            <a:avLst/>
          </a:prstGeom>
          <a:noFill/>
        </p:spPr>
        <p:txBody>
          <a:bodyPr wrap="square" rtlCol="0">
            <a:spAutoFit/>
          </a:bodyPr>
          <a:lstStyle/>
          <a:p>
            <a:pPr algn="ctr"/>
            <a:r>
              <a:rPr lang="en-US" dirty="0">
                <a:latin typeface="+mj-lt"/>
              </a:rPr>
              <a:t>2019 Status Report on the Program</a:t>
            </a:r>
          </a:p>
          <a:p>
            <a:pPr algn="ctr"/>
            <a:r>
              <a:rPr lang="en-US" dirty="0">
                <a:latin typeface="+mj-lt"/>
              </a:rPr>
              <a:t>Approved NOC Accounts with the Oklahoma State Regents</a:t>
            </a:r>
          </a:p>
        </p:txBody>
      </p:sp>
      <p:sp>
        <p:nvSpPr>
          <p:cNvPr id="7" name="Rectangle 6">
            <a:extLst>
              <a:ext uri="{FF2B5EF4-FFF2-40B4-BE49-F238E27FC236}">
                <a16:creationId xmlns:a16="http://schemas.microsoft.com/office/drawing/2014/main" id="{F2E20D59-28BC-4145-BA07-755F511A9460}"/>
              </a:ext>
            </a:extLst>
          </p:cNvPr>
          <p:cNvSpPr/>
          <p:nvPr/>
        </p:nvSpPr>
        <p:spPr>
          <a:xfrm>
            <a:off x="832021" y="1936918"/>
            <a:ext cx="10527956" cy="3915431"/>
          </a:xfrm>
          <a:prstGeom prst="rect">
            <a:avLst/>
          </a:prstGeom>
        </p:spPr>
        <p:txBody>
          <a:bodyPr wrap="square">
            <a:spAutoFit/>
          </a:bodyPr>
          <a:lstStyle/>
          <a:p>
            <a:pPr algn="just"/>
            <a:r>
              <a:rPr lang="en-US" sz="1400" b="1" dirty="0">
                <a:solidFill>
                  <a:srgbClr val="000000"/>
                </a:solidFill>
                <a:latin typeface="Times New Roman" panose="02020603050405020304" pitchFamily="18" charset="0"/>
                <a:ea typeface="Calibri" panose="020F0502020204030204" pitchFamily="34" charset="0"/>
              </a:rPr>
              <a:t>*</a:t>
            </a:r>
            <a:r>
              <a:rPr lang="en-US" sz="1400" b="1" dirty="0">
                <a:solidFill>
                  <a:srgbClr val="000000"/>
                </a:solidFill>
                <a:latin typeface="+mj-lt"/>
                <a:ea typeface="Calibri" panose="020F0502020204030204" pitchFamily="34" charset="0"/>
              </a:rPr>
              <a:t>NOTIFIED OF APPROVAL – SEPTEMBER 2012 (Approved/Matching Funds began 2013)</a:t>
            </a:r>
            <a:endParaRPr lang="en-US" sz="1400" dirty="0">
              <a:latin typeface="+mj-lt"/>
              <a:ea typeface="Calibri" panose="020F0502020204030204" pitchFamily="34" charset="0"/>
            </a:endParaRPr>
          </a:p>
          <a:p>
            <a:pPr algn="just"/>
            <a:r>
              <a:rPr lang="en-US" sz="1400" b="1" dirty="0">
                <a:solidFill>
                  <a:srgbClr val="000000"/>
                </a:solidFill>
                <a:latin typeface="+mj-lt"/>
                <a:ea typeface="Calibri" panose="020F0502020204030204" pitchFamily="34" charset="0"/>
              </a:rPr>
              <a:t> </a:t>
            </a:r>
            <a:endParaRPr lang="en-US" sz="1400" dirty="0">
              <a:latin typeface="+mj-lt"/>
              <a:ea typeface="Calibri" panose="020F0502020204030204" pitchFamily="34" charset="0"/>
            </a:endParaRPr>
          </a:p>
          <a:p>
            <a:pPr algn="just"/>
            <a:r>
              <a:rPr lang="en-US" sz="1400" b="1" dirty="0">
                <a:solidFill>
                  <a:srgbClr val="000000"/>
                </a:solidFill>
                <a:latin typeface="+mj-lt"/>
                <a:ea typeface="Calibri" panose="020F0502020204030204" pitchFamily="34" charset="0"/>
              </a:rPr>
              <a:t>Ima Faythe Berglund Science Chair –</a:t>
            </a:r>
            <a:r>
              <a:rPr lang="en-US" sz="1400" dirty="0">
                <a:solidFill>
                  <a:srgbClr val="000000"/>
                </a:solidFill>
                <a:latin typeface="+mj-lt"/>
                <a:ea typeface="Calibri" panose="020F0502020204030204" pitchFamily="34" charset="0"/>
              </a:rPr>
              <a:t> If approved, the endowed chair would provide support for the Science and Mathematics Division along with the Agricultural and Life Science Division to begin recruiting efforts to appoint a faculty member as holder of the chair on the Tonkawa Campus of Northern Oklahoma College.</a:t>
            </a:r>
            <a:endParaRPr lang="en-US" sz="1400" dirty="0">
              <a:latin typeface="+mj-lt"/>
              <a:ea typeface="Calibri" panose="020F0502020204030204" pitchFamily="34" charset="0"/>
            </a:endParaRPr>
          </a:p>
          <a:p>
            <a:r>
              <a:rPr lang="en-US" sz="1400" dirty="0">
                <a:solidFill>
                  <a:srgbClr val="000000"/>
                </a:solidFill>
                <a:latin typeface="+mj-lt"/>
                <a:ea typeface="Calibri" panose="020F0502020204030204" pitchFamily="34" charset="0"/>
              </a:rPr>
              <a:t>	$250,000 private donation provided by the Estate of Ima Faythe Berglund</a:t>
            </a:r>
            <a:endParaRPr lang="en-US" sz="1400" dirty="0">
              <a:latin typeface="+mj-lt"/>
              <a:ea typeface="Calibri" panose="020F0502020204030204" pitchFamily="34" charset="0"/>
            </a:endParaRPr>
          </a:p>
          <a:p>
            <a:r>
              <a:rPr lang="en-US" sz="1400" dirty="0">
                <a:solidFill>
                  <a:srgbClr val="000000"/>
                </a:solidFill>
                <a:latin typeface="+mj-lt"/>
                <a:ea typeface="Calibri" panose="020F0502020204030204" pitchFamily="34" charset="0"/>
              </a:rPr>
              <a:t>	</a:t>
            </a:r>
            <a:r>
              <a:rPr lang="en-US" sz="1400" u="sng" dirty="0">
                <a:solidFill>
                  <a:srgbClr val="000000"/>
                </a:solidFill>
                <a:latin typeface="+mj-lt"/>
                <a:ea typeface="Calibri" panose="020F0502020204030204" pitchFamily="34" charset="0"/>
              </a:rPr>
              <a:t>$250,000 requested public matching monies</a:t>
            </a:r>
            <a:endParaRPr lang="en-US" sz="1400" dirty="0">
              <a:latin typeface="+mj-lt"/>
              <a:ea typeface="Calibri" panose="020F0502020204030204" pitchFamily="34" charset="0"/>
            </a:endParaRPr>
          </a:p>
          <a:p>
            <a:r>
              <a:rPr lang="en-US" sz="1400" dirty="0">
                <a:solidFill>
                  <a:srgbClr val="000000"/>
                </a:solidFill>
                <a:latin typeface="+mj-lt"/>
                <a:ea typeface="Calibri" panose="020F0502020204030204" pitchFamily="34" charset="0"/>
              </a:rPr>
              <a:t>	$500,000 Endowed Chair in Biological Science</a:t>
            </a:r>
            <a:endParaRPr lang="en-US" sz="1400" dirty="0">
              <a:latin typeface="+mj-lt"/>
              <a:ea typeface="Calibri" panose="020F0502020204030204" pitchFamily="34" charset="0"/>
            </a:endParaRPr>
          </a:p>
          <a:p>
            <a:pPr algn="just"/>
            <a:r>
              <a:rPr lang="en-US" sz="1400" b="1" dirty="0">
                <a:solidFill>
                  <a:srgbClr val="000000"/>
                </a:solidFill>
                <a:latin typeface="+mj-lt"/>
                <a:ea typeface="Calibri" panose="020F0502020204030204" pitchFamily="34" charset="0"/>
              </a:rPr>
              <a:t> </a:t>
            </a:r>
            <a:endParaRPr lang="en-US" sz="1400" dirty="0">
              <a:latin typeface="+mj-lt"/>
              <a:ea typeface="Calibri" panose="020F0502020204030204" pitchFamily="34" charset="0"/>
            </a:endParaRPr>
          </a:p>
          <a:p>
            <a:pPr algn="just"/>
            <a:r>
              <a:rPr lang="en-US" sz="1400" b="1" dirty="0">
                <a:solidFill>
                  <a:srgbClr val="000000"/>
                </a:solidFill>
                <a:latin typeface="+mj-lt"/>
                <a:ea typeface="Calibri" panose="020F0502020204030204" pitchFamily="34" charset="0"/>
              </a:rPr>
              <a:t>PROPOSED ENDOWED CHAIR SUBMITTED FOR APPROVAL JUNE 2012 (Approved/Pending in Que):</a:t>
            </a:r>
            <a:endParaRPr lang="en-US" sz="1400" dirty="0">
              <a:latin typeface="+mj-lt"/>
              <a:ea typeface="Calibri" panose="020F0502020204030204" pitchFamily="34" charset="0"/>
            </a:endParaRPr>
          </a:p>
          <a:p>
            <a:pPr marL="228600" marR="0" algn="just">
              <a:lnSpc>
                <a:spcPct val="115000"/>
              </a:lnSpc>
              <a:spcBef>
                <a:spcPts val="0"/>
              </a:spcBef>
              <a:spcAft>
                <a:spcPts val="1000"/>
              </a:spcAft>
            </a:pPr>
            <a:r>
              <a:rPr lang="en-US" sz="1400" dirty="0">
                <a:latin typeface="+mj-lt"/>
              </a:rPr>
              <a:t> </a:t>
            </a:r>
          </a:p>
          <a:p>
            <a:pPr algn="just"/>
            <a:r>
              <a:rPr lang="en-US" sz="1400" b="1" dirty="0">
                <a:solidFill>
                  <a:srgbClr val="000000"/>
                </a:solidFill>
                <a:latin typeface="+mj-lt"/>
              </a:rPr>
              <a:t>Leora E. Calkins Agriculture and Life Sciences Chair –</a:t>
            </a:r>
            <a:r>
              <a:rPr lang="en-US" sz="1400" dirty="0">
                <a:solidFill>
                  <a:srgbClr val="000000"/>
                </a:solidFill>
                <a:latin typeface="+mj-lt"/>
              </a:rPr>
              <a:t> If approved, the endowed chair would provide support for the Agriculture and Life Science Division to begin recruiting efforts to appoint a faculty member as holder of the chair on the Tonkawa Campus of Northern Oklahoma College.</a:t>
            </a:r>
            <a:endParaRPr lang="en-US" sz="1400" dirty="0">
              <a:latin typeface="+mj-lt"/>
            </a:endParaRPr>
          </a:p>
          <a:p>
            <a:r>
              <a:rPr lang="en-US" sz="1400" dirty="0">
                <a:solidFill>
                  <a:srgbClr val="000000"/>
                </a:solidFill>
                <a:latin typeface="+mj-lt"/>
                <a:ea typeface="Calibri" panose="020F0502020204030204" pitchFamily="34" charset="0"/>
              </a:rPr>
              <a:t>				$250,000 private donation provided by the Estate of Leora E. Calkins</a:t>
            </a:r>
            <a:endParaRPr lang="en-US" sz="1400" dirty="0">
              <a:latin typeface="+mj-lt"/>
              <a:ea typeface="Calibri" panose="020F0502020204030204" pitchFamily="34" charset="0"/>
            </a:endParaRPr>
          </a:p>
          <a:p>
            <a:r>
              <a:rPr lang="en-US" sz="1400" dirty="0">
                <a:solidFill>
                  <a:srgbClr val="000000"/>
                </a:solidFill>
                <a:latin typeface="+mj-lt"/>
                <a:ea typeface="Calibri" panose="020F0502020204030204" pitchFamily="34" charset="0"/>
              </a:rPr>
              <a:t>				</a:t>
            </a:r>
            <a:r>
              <a:rPr lang="en-US" sz="1400" u="sng" dirty="0">
                <a:solidFill>
                  <a:srgbClr val="000000"/>
                </a:solidFill>
                <a:latin typeface="+mj-lt"/>
                <a:ea typeface="Calibri" panose="020F0502020204030204" pitchFamily="34" charset="0"/>
              </a:rPr>
              <a:t>$250,000 requested public matching monies</a:t>
            </a:r>
            <a:endParaRPr lang="en-US" sz="1400" dirty="0">
              <a:latin typeface="+mj-lt"/>
              <a:ea typeface="Calibri" panose="020F0502020204030204" pitchFamily="34" charset="0"/>
            </a:endParaRPr>
          </a:p>
          <a:p>
            <a:r>
              <a:rPr lang="en-US" sz="1400" dirty="0">
                <a:solidFill>
                  <a:srgbClr val="000000"/>
                </a:solidFill>
                <a:latin typeface="+mj-lt"/>
                <a:ea typeface="Calibri" panose="020F0502020204030204" pitchFamily="34" charset="0"/>
              </a:rPr>
              <a:t>				$500,000 Endowed Chair in Agriculture</a:t>
            </a:r>
            <a:endParaRPr lang="en-US" sz="1400" dirty="0">
              <a:effectLst/>
              <a:latin typeface="+mj-lt"/>
              <a:ea typeface="Calibri" panose="020F0502020204030204" pitchFamily="34" charset="0"/>
            </a:endParaRPr>
          </a:p>
        </p:txBody>
      </p:sp>
    </p:spTree>
    <p:extLst>
      <p:ext uri="{BB962C8B-B14F-4D97-AF65-F5344CB8AC3E}">
        <p14:creationId xmlns:p14="http://schemas.microsoft.com/office/powerpoint/2010/main" val="1640023251"/>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D2BE9D-8AEF-4F3F-963B-94E762CD8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400" y="5563075"/>
            <a:ext cx="3581400" cy="7856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sp>
        <p:nvSpPr>
          <p:cNvPr id="4" name="TextBox 3">
            <a:extLst>
              <a:ext uri="{FF2B5EF4-FFF2-40B4-BE49-F238E27FC236}">
                <a16:creationId xmlns:a16="http://schemas.microsoft.com/office/drawing/2014/main" id="{E1ABEDB4-26FA-4738-88F0-0D2348586370}"/>
              </a:ext>
            </a:extLst>
          </p:cNvPr>
          <p:cNvSpPr txBox="1"/>
          <p:nvPr/>
        </p:nvSpPr>
        <p:spPr>
          <a:xfrm>
            <a:off x="832021" y="509247"/>
            <a:ext cx="10527957" cy="769441"/>
          </a:xfrm>
          <a:prstGeom prst="rect">
            <a:avLst/>
          </a:prstGeom>
          <a:noFill/>
        </p:spPr>
        <p:txBody>
          <a:bodyPr wrap="square" rtlCol="0">
            <a:spAutoFit/>
          </a:bodyPr>
          <a:lstStyle/>
          <a:p>
            <a:pPr algn="ctr"/>
            <a:r>
              <a:rPr lang="en-US" sz="4400" dirty="0">
                <a:latin typeface="+mj-lt"/>
              </a:rPr>
              <a:t>OSRHE Endowed Chair Program</a:t>
            </a:r>
          </a:p>
        </p:txBody>
      </p:sp>
      <p:sp>
        <p:nvSpPr>
          <p:cNvPr id="5" name="TextBox 4">
            <a:extLst>
              <a:ext uri="{FF2B5EF4-FFF2-40B4-BE49-F238E27FC236}">
                <a16:creationId xmlns:a16="http://schemas.microsoft.com/office/drawing/2014/main" id="{99C95833-DABE-4C51-8375-C951A1FFB2F7}"/>
              </a:ext>
            </a:extLst>
          </p:cNvPr>
          <p:cNvSpPr txBox="1"/>
          <p:nvPr/>
        </p:nvSpPr>
        <p:spPr>
          <a:xfrm>
            <a:off x="832021" y="1167477"/>
            <a:ext cx="10527956" cy="646331"/>
          </a:xfrm>
          <a:prstGeom prst="rect">
            <a:avLst/>
          </a:prstGeom>
          <a:noFill/>
        </p:spPr>
        <p:txBody>
          <a:bodyPr wrap="square" rtlCol="0">
            <a:spAutoFit/>
          </a:bodyPr>
          <a:lstStyle/>
          <a:p>
            <a:pPr algn="ctr"/>
            <a:r>
              <a:rPr lang="en-US" dirty="0">
                <a:latin typeface="+mj-lt"/>
              </a:rPr>
              <a:t>2019 Status Report on the Program</a:t>
            </a:r>
          </a:p>
          <a:p>
            <a:pPr algn="ctr"/>
            <a:r>
              <a:rPr lang="en-US" dirty="0">
                <a:latin typeface="+mj-lt"/>
              </a:rPr>
              <a:t>Approved NOC Accounts with the Oklahoma State Regents</a:t>
            </a:r>
          </a:p>
        </p:txBody>
      </p:sp>
      <p:sp>
        <p:nvSpPr>
          <p:cNvPr id="2" name="Rectangle 1">
            <a:extLst>
              <a:ext uri="{FF2B5EF4-FFF2-40B4-BE49-F238E27FC236}">
                <a16:creationId xmlns:a16="http://schemas.microsoft.com/office/drawing/2014/main" id="{05EE3339-611A-427B-9D44-46F34E24BB0D}"/>
              </a:ext>
            </a:extLst>
          </p:cNvPr>
          <p:cNvSpPr/>
          <p:nvPr/>
        </p:nvSpPr>
        <p:spPr>
          <a:xfrm>
            <a:off x="436604" y="1813808"/>
            <a:ext cx="11318789" cy="3600986"/>
          </a:xfrm>
          <a:prstGeom prst="rect">
            <a:avLst/>
          </a:prstGeom>
        </p:spPr>
        <p:txBody>
          <a:bodyPr wrap="square">
            <a:spAutoFit/>
          </a:bodyPr>
          <a:lstStyle/>
          <a:p>
            <a:pPr algn="just"/>
            <a:r>
              <a:rPr lang="en-US" sz="1600" b="1" dirty="0">
                <a:solidFill>
                  <a:srgbClr val="000000"/>
                </a:solidFill>
                <a:latin typeface="Times New Roman" panose="02020603050405020304" pitchFamily="18" charset="0"/>
                <a:ea typeface="Calibri" panose="020F0502020204030204" pitchFamily="34" charset="0"/>
              </a:rPr>
              <a:t>PROPOSED ENDOWED CHAIRS SUBMITED FOR APPROVAL MAY 2019 (Approved in July/Pending in Que):</a:t>
            </a:r>
            <a:endParaRPr lang="en-US" sz="1600" dirty="0">
              <a:latin typeface="Calibri" panose="020F0502020204030204" pitchFamily="34" charset="0"/>
              <a:ea typeface="Calibri" panose="020F0502020204030204" pitchFamily="34" charset="0"/>
            </a:endParaRPr>
          </a:p>
          <a:p>
            <a:pPr algn="just"/>
            <a:endParaRPr lang="en-US" sz="1600" b="1" dirty="0">
              <a:solidFill>
                <a:srgbClr val="000000"/>
              </a:solidFill>
              <a:latin typeface="Calibri" panose="020F0502020204030204" pitchFamily="34" charset="0"/>
              <a:ea typeface="Calibri" panose="020F0502020204030204" pitchFamily="34" charset="0"/>
            </a:endParaRPr>
          </a:p>
          <a:p>
            <a:pPr algn="just"/>
            <a:r>
              <a:rPr lang="en-US" sz="1400" b="1" dirty="0">
                <a:solidFill>
                  <a:srgbClr val="000000"/>
                </a:solidFill>
                <a:latin typeface="+mj-lt"/>
                <a:ea typeface="Calibri" panose="020F0502020204030204" pitchFamily="34" charset="0"/>
              </a:rPr>
              <a:t>Ima Faythe Berglund Engineering Chair –</a:t>
            </a:r>
            <a:r>
              <a:rPr lang="en-US" sz="1400" dirty="0">
                <a:solidFill>
                  <a:srgbClr val="000000"/>
                </a:solidFill>
                <a:latin typeface="+mj-lt"/>
                <a:ea typeface="Calibri" panose="020F0502020204030204" pitchFamily="34" charset="0"/>
              </a:rPr>
              <a:t> If approved, the endowed chair would provide support for the Engineering, Physical Science, and Process Technology Division to begin recruiting efforts to appoint a faculty member as holder of the chair on the Tonkawa Campus of Northern Oklahoma College.</a:t>
            </a:r>
            <a:endParaRPr lang="en-US" sz="1400" dirty="0">
              <a:latin typeface="+mj-lt"/>
              <a:ea typeface="Calibri" panose="020F0502020204030204" pitchFamily="34" charset="0"/>
            </a:endParaRPr>
          </a:p>
          <a:p>
            <a:pPr algn="just"/>
            <a:r>
              <a:rPr lang="en-US" sz="1400" dirty="0">
                <a:solidFill>
                  <a:srgbClr val="000000"/>
                </a:solidFill>
                <a:latin typeface="+mj-lt"/>
                <a:ea typeface="Calibri" panose="020F0502020204030204" pitchFamily="34" charset="0"/>
              </a:rPr>
              <a:t>					$250,000 private donation provided by the Estate of Ima Faythe Berglund</a:t>
            </a:r>
            <a:endParaRPr lang="en-US" sz="1400" dirty="0">
              <a:latin typeface="+mj-lt"/>
              <a:ea typeface="Calibri" panose="020F0502020204030204" pitchFamily="34" charset="0"/>
            </a:endParaRPr>
          </a:p>
          <a:p>
            <a:pPr algn="just"/>
            <a:r>
              <a:rPr lang="en-US" sz="1400" dirty="0">
                <a:solidFill>
                  <a:srgbClr val="000000"/>
                </a:solidFill>
                <a:latin typeface="+mj-lt"/>
                <a:ea typeface="Calibri" panose="020F0502020204030204" pitchFamily="34" charset="0"/>
              </a:rPr>
              <a:t>					</a:t>
            </a:r>
            <a:r>
              <a:rPr lang="en-US" sz="1400" u="sng" dirty="0">
                <a:solidFill>
                  <a:srgbClr val="000000"/>
                </a:solidFill>
                <a:latin typeface="+mj-lt"/>
                <a:ea typeface="Calibri" panose="020F0502020204030204" pitchFamily="34" charset="0"/>
              </a:rPr>
              <a:t>$250,000 requested public matching monies</a:t>
            </a:r>
            <a:endParaRPr lang="en-US" sz="1400" dirty="0">
              <a:latin typeface="+mj-lt"/>
              <a:ea typeface="Calibri" panose="020F0502020204030204" pitchFamily="34" charset="0"/>
            </a:endParaRPr>
          </a:p>
          <a:p>
            <a:pPr algn="just"/>
            <a:r>
              <a:rPr lang="en-US" sz="1400" dirty="0">
                <a:solidFill>
                  <a:srgbClr val="000000"/>
                </a:solidFill>
                <a:latin typeface="+mj-lt"/>
                <a:ea typeface="Calibri" panose="020F0502020204030204" pitchFamily="34" charset="0"/>
              </a:rPr>
              <a:t>					$500,000 Endowed Chair in Engineering</a:t>
            </a:r>
            <a:endParaRPr lang="en-US" sz="1400" dirty="0">
              <a:latin typeface="+mj-lt"/>
              <a:ea typeface="Calibri" panose="020F0502020204030204" pitchFamily="34" charset="0"/>
            </a:endParaRPr>
          </a:p>
          <a:p>
            <a:r>
              <a:rPr lang="en-US" sz="1400" dirty="0">
                <a:latin typeface="+mj-lt"/>
                <a:ea typeface="Calibri" panose="020F0502020204030204" pitchFamily="34" charset="0"/>
              </a:rPr>
              <a:t> </a:t>
            </a:r>
          </a:p>
          <a:p>
            <a:pPr algn="just"/>
            <a:r>
              <a:rPr lang="en-US" sz="1400" b="1" dirty="0">
                <a:solidFill>
                  <a:srgbClr val="000000"/>
                </a:solidFill>
                <a:latin typeface="+mj-lt"/>
                <a:ea typeface="Calibri" panose="020F0502020204030204" pitchFamily="34" charset="0"/>
              </a:rPr>
              <a:t>BF Trust Process Technology Chair –</a:t>
            </a:r>
            <a:r>
              <a:rPr lang="en-US" sz="1400" dirty="0">
                <a:solidFill>
                  <a:srgbClr val="000000"/>
                </a:solidFill>
                <a:latin typeface="+mj-lt"/>
                <a:ea typeface="Calibri" panose="020F0502020204030204" pitchFamily="34" charset="0"/>
              </a:rPr>
              <a:t> If approved, the endowed chair would provide support for the Engineering, Physical Science, and Process Technology Division to begin recruiting efforts to appoint a faculty member as holder of the chair on the Tonkawa Campus of Northern Oklahoma College.</a:t>
            </a:r>
            <a:endParaRPr lang="en-US" sz="1400" dirty="0">
              <a:latin typeface="+mj-lt"/>
              <a:ea typeface="Calibri" panose="020F0502020204030204" pitchFamily="34" charset="0"/>
            </a:endParaRPr>
          </a:p>
          <a:p>
            <a:pPr algn="just"/>
            <a:r>
              <a:rPr lang="en-US" sz="1400" dirty="0">
                <a:solidFill>
                  <a:srgbClr val="000000"/>
                </a:solidFill>
                <a:latin typeface="+mj-lt"/>
                <a:ea typeface="Calibri" panose="020F0502020204030204" pitchFamily="34" charset="0"/>
              </a:rPr>
              <a:t>					$250,000 private donation provided by an anonymous gift from </a:t>
            </a:r>
            <a:endParaRPr lang="en-US" sz="1400" dirty="0">
              <a:latin typeface="+mj-lt"/>
              <a:ea typeface="Calibri" panose="020F0502020204030204" pitchFamily="34" charset="0"/>
            </a:endParaRPr>
          </a:p>
          <a:p>
            <a:pPr marL="457200" marR="0" algn="just">
              <a:spcBef>
                <a:spcPts val="0"/>
              </a:spcBef>
              <a:spcAft>
                <a:spcPts val="0"/>
              </a:spcAft>
            </a:pPr>
            <a:r>
              <a:rPr lang="en-US" sz="1400" dirty="0">
                <a:solidFill>
                  <a:srgbClr val="000000"/>
                </a:solidFill>
                <a:latin typeface="+mj-lt"/>
                <a:ea typeface="Calibri" panose="020F0502020204030204" pitchFamily="34" charset="0"/>
              </a:rPr>
              <a:t>               				 	Charitable Remainder Annuity Trust No. 1</a:t>
            </a:r>
            <a:endParaRPr lang="en-US" sz="1400" dirty="0">
              <a:latin typeface="+mj-lt"/>
              <a:ea typeface="Calibri" panose="020F0502020204030204" pitchFamily="34" charset="0"/>
            </a:endParaRPr>
          </a:p>
          <a:p>
            <a:pPr algn="just"/>
            <a:r>
              <a:rPr lang="en-US" sz="1400" dirty="0">
                <a:solidFill>
                  <a:srgbClr val="000000"/>
                </a:solidFill>
                <a:latin typeface="+mj-lt"/>
                <a:ea typeface="Calibri" panose="020F0502020204030204" pitchFamily="34" charset="0"/>
              </a:rPr>
              <a:t>					</a:t>
            </a:r>
            <a:r>
              <a:rPr lang="en-US" sz="1400" u="sng" dirty="0">
                <a:solidFill>
                  <a:srgbClr val="000000"/>
                </a:solidFill>
                <a:latin typeface="+mj-lt"/>
                <a:ea typeface="Calibri" panose="020F0502020204030204" pitchFamily="34" charset="0"/>
              </a:rPr>
              <a:t>$250,000 requested public matching monies</a:t>
            </a:r>
            <a:endParaRPr lang="en-US" sz="1400" dirty="0">
              <a:latin typeface="+mj-lt"/>
              <a:ea typeface="Calibri" panose="020F0502020204030204" pitchFamily="34" charset="0"/>
            </a:endParaRPr>
          </a:p>
          <a:p>
            <a:pPr algn="just"/>
            <a:r>
              <a:rPr lang="en-US" sz="1400" dirty="0">
                <a:solidFill>
                  <a:srgbClr val="000000"/>
                </a:solidFill>
                <a:latin typeface="+mj-lt"/>
                <a:ea typeface="Calibri" panose="020F0502020204030204" pitchFamily="34" charset="0"/>
              </a:rPr>
              <a:t>					$500,000 Endowed Chair in Process Technology</a:t>
            </a:r>
            <a:endParaRPr lang="en-US" sz="1400" dirty="0">
              <a:effectLst/>
              <a:latin typeface="+mj-lt"/>
              <a:ea typeface="Calibri" panose="020F0502020204030204" pitchFamily="34" charset="0"/>
            </a:endParaRPr>
          </a:p>
        </p:txBody>
      </p:sp>
    </p:spTree>
    <p:extLst>
      <p:ext uri="{BB962C8B-B14F-4D97-AF65-F5344CB8AC3E}">
        <p14:creationId xmlns:p14="http://schemas.microsoft.com/office/powerpoint/2010/main" val="2716084779"/>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173DD4-4AAF-46A1-8BB9-CCE68AFD30F9}"/>
              </a:ext>
            </a:extLst>
          </p:cNvPr>
          <p:cNvSpPr txBox="1"/>
          <p:nvPr/>
        </p:nvSpPr>
        <p:spPr>
          <a:xfrm>
            <a:off x="914401" y="542069"/>
            <a:ext cx="10490960" cy="1323439"/>
          </a:xfrm>
          <a:prstGeom prst="rect">
            <a:avLst/>
          </a:prstGeom>
          <a:noFill/>
        </p:spPr>
        <p:txBody>
          <a:bodyPr wrap="square" rtlCol="0">
            <a:spAutoFit/>
          </a:bodyPr>
          <a:lstStyle/>
          <a:p>
            <a:pPr algn="ctr"/>
            <a:r>
              <a:rPr lang="en-US" sz="4000" dirty="0">
                <a:latin typeface="+mj-lt"/>
              </a:rPr>
              <a:t>Carl and Carolyn Renfro Spring 2019 Endowed Lectureship Program</a:t>
            </a:r>
          </a:p>
        </p:txBody>
      </p:sp>
      <p:pic>
        <p:nvPicPr>
          <p:cNvPr id="5" name="Picture 4" descr="Image may contain: 7 people, crowd and outdoor">
            <a:extLst>
              <a:ext uri="{FF2B5EF4-FFF2-40B4-BE49-F238E27FC236}">
                <a16:creationId xmlns:a16="http://schemas.microsoft.com/office/drawing/2014/main" id="{A4CA8BB3-FB30-4B77-A767-C389794863B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78059" y="2124474"/>
            <a:ext cx="4831627" cy="3152034"/>
          </a:xfrm>
          <a:prstGeom prst="rect">
            <a:avLst/>
          </a:prstGeom>
          <a:noFill/>
          <a:ln>
            <a:noFill/>
          </a:ln>
        </p:spPr>
      </p:pic>
      <p:pic>
        <p:nvPicPr>
          <p:cNvPr id="3074" name="Picture 2" descr="Image may contain: 3 people">
            <a:extLst>
              <a:ext uri="{FF2B5EF4-FFF2-40B4-BE49-F238E27FC236}">
                <a16:creationId xmlns:a16="http://schemas.microsoft.com/office/drawing/2014/main" id="{F0C78620-348A-4CB1-883D-EDDA42EE5E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9540" y="3607172"/>
            <a:ext cx="5246460" cy="31756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AFA22BB-92EA-4822-8061-A0C8B8980A4D}"/>
              </a:ext>
            </a:extLst>
          </p:cNvPr>
          <p:cNvSpPr/>
          <p:nvPr/>
        </p:nvSpPr>
        <p:spPr>
          <a:xfrm>
            <a:off x="1219884" y="2020442"/>
            <a:ext cx="4638847" cy="19547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a:p>
            <a:pPr algn="ctr"/>
            <a:r>
              <a:rPr lang="en-US" sz="2000" dirty="0"/>
              <a:t>Over 570 were in attendance for the Carl and Carolyn Renfro Spring Lectureship as the OAKRIDGE BOYS returned to campus on April 25</a:t>
            </a:r>
          </a:p>
          <a:p>
            <a:pPr algn="ctr"/>
            <a:endParaRPr lang="en-US" sz="2000" dirty="0"/>
          </a:p>
        </p:txBody>
      </p:sp>
    </p:spTree>
    <p:extLst>
      <p:ext uri="{BB962C8B-B14F-4D97-AF65-F5344CB8AC3E}">
        <p14:creationId xmlns:p14="http://schemas.microsoft.com/office/powerpoint/2010/main" val="1112915345"/>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F5CB50-3B1F-4978-92B4-439D0F54F699}"/>
              </a:ext>
            </a:extLst>
          </p:cNvPr>
          <p:cNvSpPr txBox="1"/>
          <p:nvPr/>
        </p:nvSpPr>
        <p:spPr>
          <a:xfrm>
            <a:off x="838200" y="358346"/>
            <a:ext cx="10515600" cy="1569660"/>
          </a:xfrm>
          <a:prstGeom prst="rect">
            <a:avLst/>
          </a:prstGeom>
          <a:noFill/>
        </p:spPr>
        <p:txBody>
          <a:bodyPr wrap="square" rtlCol="0">
            <a:spAutoFit/>
          </a:bodyPr>
          <a:lstStyle/>
          <a:p>
            <a:pPr algn="ctr"/>
            <a:r>
              <a:rPr lang="en-US" sz="4800" dirty="0">
                <a:latin typeface="+mj-lt"/>
              </a:rPr>
              <a:t>Community Event</a:t>
            </a:r>
          </a:p>
          <a:p>
            <a:pPr algn="ctr"/>
            <a:r>
              <a:rPr lang="en-US" sz="4800" dirty="0">
                <a:latin typeface="+mj-lt"/>
              </a:rPr>
              <a:t>GALA XXIV Concert</a:t>
            </a:r>
          </a:p>
        </p:txBody>
      </p:sp>
      <p:pic>
        <p:nvPicPr>
          <p:cNvPr id="9218" name="Picture 2" descr="Image may contain: 8 people, people smiling">
            <a:extLst>
              <a:ext uri="{FF2B5EF4-FFF2-40B4-BE49-F238E27FC236}">
                <a16:creationId xmlns:a16="http://schemas.microsoft.com/office/drawing/2014/main" id="{0BD9D39C-5454-436F-B3AD-5ECF3CD6A4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924" y="3232812"/>
            <a:ext cx="5247503" cy="349833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may contain: 15 people, people smiling">
            <a:extLst>
              <a:ext uri="{FF2B5EF4-FFF2-40B4-BE49-F238E27FC236}">
                <a16:creationId xmlns:a16="http://schemas.microsoft.com/office/drawing/2014/main" id="{300BF2C3-D9DA-4D7E-807E-A6347F057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4391" y="1951347"/>
            <a:ext cx="5007576" cy="33383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A7AD64C-890E-48A9-871D-4F7776A2919C}"/>
              </a:ext>
            </a:extLst>
          </p:cNvPr>
          <p:cNvSpPr/>
          <p:nvPr/>
        </p:nvSpPr>
        <p:spPr>
          <a:xfrm>
            <a:off x="747580" y="1819395"/>
            <a:ext cx="5756192" cy="1330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0469A53-450F-48BB-98B6-4285E31A6E16}"/>
              </a:ext>
            </a:extLst>
          </p:cNvPr>
          <p:cNvSpPr txBox="1"/>
          <p:nvPr/>
        </p:nvSpPr>
        <p:spPr>
          <a:xfrm>
            <a:off x="838200" y="1902272"/>
            <a:ext cx="5574957" cy="1169551"/>
          </a:xfrm>
          <a:prstGeom prst="rect">
            <a:avLst/>
          </a:prstGeom>
          <a:noFill/>
        </p:spPr>
        <p:txBody>
          <a:bodyPr wrap="square" rtlCol="0">
            <a:spAutoFit/>
          </a:bodyPr>
          <a:lstStyle/>
          <a:p>
            <a:r>
              <a:rPr lang="en-US" sz="1400" dirty="0">
                <a:solidFill>
                  <a:schemeClr val="bg1"/>
                </a:solidFill>
                <a:latin typeface="+mj-lt"/>
              </a:rPr>
              <a:t>Over 300 guests attended the annual Gala concert on April 28 in the Kinzer Performing Arts Center.  Maestro Gerald Steichen conducted the Gala, featuring </a:t>
            </a:r>
            <a:r>
              <a:rPr lang="en-US" sz="1400" dirty="0" err="1">
                <a:solidFill>
                  <a:schemeClr val="bg1"/>
                </a:solidFill>
                <a:latin typeface="+mj-lt"/>
              </a:rPr>
              <a:t>Saprano</a:t>
            </a:r>
            <a:r>
              <a:rPr lang="en-US" sz="1400" dirty="0">
                <a:solidFill>
                  <a:schemeClr val="bg1"/>
                </a:solidFill>
                <a:latin typeface="+mj-lt"/>
              </a:rPr>
              <a:t> Jasmine Habersham and Cellist Nancy Ives along with NOC Faculty Edward Dixon, Dineo Heilmann, Shannon Bradford and Gala Orchestra </a:t>
            </a:r>
          </a:p>
        </p:txBody>
      </p:sp>
    </p:spTree>
    <p:extLst>
      <p:ext uri="{BB962C8B-B14F-4D97-AF65-F5344CB8AC3E}">
        <p14:creationId xmlns:p14="http://schemas.microsoft.com/office/powerpoint/2010/main" val="2491594964"/>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may contain: 5 people, people smiling, people standing and suit">
            <a:extLst>
              <a:ext uri="{FF2B5EF4-FFF2-40B4-BE49-F238E27FC236}">
                <a16:creationId xmlns:a16="http://schemas.microsoft.com/office/drawing/2014/main" id="{F06D5477-E0A1-4A2C-ADD9-523B0A0C822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70471" y="3304398"/>
            <a:ext cx="4969476" cy="3387819"/>
          </a:xfrm>
          <a:prstGeom prst="rect">
            <a:avLst/>
          </a:prstGeom>
          <a:noFill/>
          <a:ln>
            <a:noFill/>
          </a:ln>
        </p:spPr>
      </p:pic>
      <p:pic>
        <p:nvPicPr>
          <p:cNvPr id="4" name="Picture 3" descr="Image may contain: 10 people, people smiling, people standing, suit and shoes">
            <a:extLst>
              <a:ext uri="{FF2B5EF4-FFF2-40B4-BE49-F238E27FC236}">
                <a16:creationId xmlns:a16="http://schemas.microsoft.com/office/drawing/2014/main" id="{63ACAB91-6718-402E-89A6-EFBD46E507A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899189" y="2346749"/>
            <a:ext cx="3987114" cy="2954299"/>
          </a:xfrm>
          <a:prstGeom prst="rect">
            <a:avLst/>
          </a:prstGeom>
          <a:noFill/>
          <a:ln>
            <a:noFill/>
          </a:ln>
        </p:spPr>
      </p:pic>
      <p:sp>
        <p:nvSpPr>
          <p:cNvPr id="5" name="TextBox 4">
            <a:extLst>
              <a:ext uri="{FF2B5EF4-FFF2-40B4-BE49-F238E27FC236}">
                <a16:creationId xmlns:a16="http://schemas.microsoft.com/office/drawing/2014/main" id="{D27C21C9-61A4-468D-BFFC-B805FEB23083}"/>
              </a:ext>
            </a:extLst>
          </p:cNvPr>
          <p:cNvSpPr txBox="1"/>
          <p:nvPr/>
        </p:nvSpPr>
        <p:spPr>
          <a:xfrm>
            <a:off x="840260" y="840259"/>
            <a:ext cx="10540314" cy="769441"/>
          </a:xfrm>
          <a:prstGeom prst="rect">
            <a:avLst/>
          </a:prstGeom>
          <a:noFill/>
        </p:spPr>
        <p:txBody>
          <a:bodyPr wrap="square" rtlCol="0">
            <a:spAutoFit/>
          </a:bodyPr>
          <a:lstStyle/>
          <a:p>
            <a:pPr algn="ctr"/>
            <a:r>
              <a:rPr lang="en-US" sz="4400" dirty="0">
                <a:latin typeface="+mj-lt"/>
              </a:rPr>
              <a:t>NOC Enid 20-Year Anniversary </a:t>
            </a:r>
          </a:p>
        </p:txBody>
      </p:sp>
      <p:sp>
        <p:nvSpPr>
          <p:cNvPr id="6" name="Rectangle 5">
            <a:extLst>
              <a:ext uri="{FF2B5EF4-FFF2-40B4-BE49-F238E27FC236}">
                <a16:creationId xmlns:a16="http://schemas.microsoft.com/office/drawing/2014/main" id="{F0A6F905-B726-45A5-98A3-7D355FA6C3A5}"/>
              </a:ext>
            </a:extLst>
          </p:cNvPr>
          <p:cNvSpPr/>
          <p:nvPr/>
        </p:nvSpPr>
        <p:spPr>
          <a:xfrm>
            <a:off x="1639329" y="1710894"/>
            <a:ext cx="4885038" cy="21444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j-lt"/>
              </a:rPr>
              <a:t>September 2019, Dr. Evans moderated a panel discussion with Harold Hamm, Dan Dillingham, Past NOC President Joe Kinzer and Bert Mackie; the four influential men were instrumental in helping NOC secure the Phillips University location for the expansion of NOC in Enid in 1999.</a:t>
            </a:r>
          </a:p>
        </p:txBody>
      </p:sp>
      <p:sp>
        <p:nvSpPr>
          <p:cNvPr id="7" name="Rectangle 6">
            <a:extLst>
              <a:ext uri="{FF2B5EF4-FFF2-40B4-BE49-F238E27FC236}">
                <a16:creationId xmlns:a16="http://schemas.microsoft.com/office/drawing/2014/main" id="{A794293E-FE49-4EF7-A541-43D6E7E23D68}"/>
              </a:ext>
            </a:extLst>
          </p:cNvPr>
          <p:cNvSpPr/>
          <p:nvPr/>
        </p:nvSpPr>
        <p:spPr>
          <a:xfrm>
            <a:off x="6264875" y="4843848"/>
            <a:ext cx="307683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Current NOC employees who helped prepare the Enid campus for classes in August 1999</a:t>
            </a:r>
          </a:p>
        </p:txBody>
      </p:sp>
    </p:spTree>
    <p:extLst>
      <p:ext uri="{BB962C8B-B14F-4D97-AF65-F5344CB8AC3E}">
        <p14:creationId xmlns:p14="http://schemas.microsoft.com/office/powerpoint/2010/main" val="3242229861"/>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may contain: 5 people, people smiling, people standing and suit">
            <a:extLst>
              <a:ext uri="{FF2B5EF4-FFF2-40B4-BE49-F238E27FC236}">
                <a16:creationId xmlns:a16="http://schemas.microsoft.com/office/drawing/2014/main" id="{B8A52B5E-2900-46C9-96A9-B3D8E16E9FA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77640" y="3367401"/>
            <a:ext cx="4926719" cy="3002905"/>
          </a:xfrm>
          <a:prstGeom prst="rect">
            <a:avLst/>
          </a:prstGeom>
          <a:noFill/>
          <a:ln>
            <a:noFill/>
          </a:ln>
        </p:spPr>
      </p:pic>
      <p:pic>
        <p:nvPicPr>
          <p:cNvPr id="5122" name="Picture 2" descr="Image may contain: 5 people, people smiling">
            <a:extLst>
              <a:ext uri="{FF2B5EF4-FFF2-40B4-BE49-F238E27FC236}">
                <a16:creationId xmlns:a16="http://schemas.microsoft.com/office/drawing/2014/main" id="{E5B32E8C-6BA4-4452-A532-E1A20124AB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8328" y="1949260"/>
            <a:ext cx="2993290" cy="38738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EE035FB-E418-4036-94CF-E2E585244C1C}"/>
              </a:ext>
            </a:extLst>
          </p:cNvPr>
          <p:cNvSpPr/>
          <p:nvPr/>
        </p:nvSpPr>
        <p:spPr>
          <a:xfrm>
            <a:off x="832268" y="406211"/>
            <a:ext cx="10518337" cy="1323439"/>
          </a:xfrm>
          <a:prstGeom prst="rect">
            <a:avLst/>
          </a:prstGeom>
        </p:spPr>
        <p:txBody>
          <a:bodyPr wrap="square">
            <a:spAutoFit/>
          </a:bodyPr>
          <a:lstStyle/>
          <a:p>
            <a:pPr lvl="0" algn="ctr"/>
            <a:r>
              <a:rPr lang="en-US" sz="4000" dirty="0">
                <a:solidFill>
                  <a:srgbClr val="000000"/>
                </a:solidFill>
                <a:latin typeface="Palatino Linotype"/>
              </a:rPr>
              <a:t>Carl and Carolyn Renfro Fall 2019 Endowed Lectureship Program</a:t>
            </a:r>
          </a:p>
        </p:txBody>
      </p:sp>
      <p:sp>
        <p:nvSpPr>
          <p:cNvPr id="7" name="Rectangle 6">
            <a:extLst>
              <a:ext uri="{FF2B5EF4-FFF2-40B4-BE49-F238E27FC236}">
                <a16:creationId xmlns:a16="http://schemas.microsoft.com/office/drawing/2014/main" id="{491A9190-A716-4E56-B98F-2F3BF2664212}"/>
              </a:ext>
            </a:extLst>
          </p:cNvPr>
          <p:cNvSpPr/>
          <p:nvPr/>
        </p:nvSpPr>
        <p:spPr>
          <a:xfrm>
            <a:off x="1144369" y="1949260"/>
            <a:ext cx="4632230" cy="15769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a:p>
            <a:pPr algn="ctr"/>
            <a:r>
              <a:rPr lang="en-US" sz="2000" dirty="0"/>
              <a:t>Over 500 were in attendance for the Carl and Carolyn Renfro Fall Lectureship with </a:t>
            </a:r>
            <a:r>
              <a:rPr lang="en-US" sz="2000" b="1" dirty="0"/>
              <a:t>Michael Korenblit, </a:t>
            </a:r>
            <a:r>
              <a:rPr lang="en-US" sz="2000" b="1" i="1" dirty="0"/>
              <a:t>Until We Meet Again </a:t>
            </a:r>
            <a:r>
              <a:rPr lang="en-US" sz="2000" dirty="0"/>
              <a:t>on November 14</a:t>
            </a:r>
          </a:p>
          <a:p>
            <a:pPr algn="ctr"/>
            <a:endParaRPr lang="en-US" sz="2000" b="1" dirty="0"/>
          </a:p>
        </p:txBody>
      </p:sp>
    </p:spTree>
    <p:extLst>
      <p:ext uri="{BB962C8B-B14F-4D97-AF65-F5344CB8AC3E}">
        <p14:creationId xmlns:p14="http://schemas.microsoft.com/office/powerpoint/2010/main" val="4155628257"/>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F2F2C9-F681-4E1F-A3E2-8A980CF181C0}"/>
              </a:ext>
            </a:extLst>
          </p:cNvPr>
          <p:cNvSpPr/>
          <p:nvPr/>
        </p:nvSpPr>
        <p:spPr>
          <a:xfrm>
            <a:off x="855995" y="550413"/>
            <a:ext cx="10480009" cy="646331"/>
          </a:xfrm>
          <a:prstGeom prst="rect">
            <a:avLst/>
          </a:prstGeom>
        </p:spPr>
        <p:txBody>
          <a:bodyPr wrap="square">
            <a:spAutoFit/>
          </a:bodyPr>
          <a:lstStyle/>
          <a:p>
            <a:pPr algn="ctr"/>
            <a:r>
              <a:rPr lang="en-US" sz="3600" dirty="0">
                <a:latin typeface="+mj-lt"/>
              </a:rPr>
              <a:t>OSRHE Business Partnership Excellence Award</a:t>
            </a:r>
          </a:p>
        </p:txBody>
      </p:sp>
      <p:pic>
        <p:nvPicPr>
          <p:cNvPr id="4" name="Picture 2">
            <a:extLst>
              <a:ext uri="{FF2B5EF4-FFF2-40B4-BE49-F238E27FC236}">
                <a16:creationId xmlns:a16="http://schemas.microsoft.com/office/drawing/2014/main" id="{51CB5EA8-3CA6-4536-8637-CA4D4F447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888" y="5652626"/>
            <a:ext cx="3581400" cy="7856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pic>
        <p:nvPicPr>
          <p:cNvPr id="5" name="Picture 4" descr="Image may contain: 7 people, people smiling, people standing and suit">
            <a:extLst>
              <a:ext uri="{FF2B5EF4-FFF2-40B4-BE49-F238E27FC236}">
                <a16:creationId xmlns:a16="http://schemas.microsoft.com/office/drawing/2014/main" id="{7B000B70-A6F3-4B8B-8F1F-203C35948E6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55995" y="2099834"/>
            <a:ext cx="4453822" cy="3140397"/>
          </a:xfrm>
          <a:prstGeom prst="rect">
            <a:avLst/>
          </a:prstGeom>
          <a:noFill/>
          <a:ln>
            <a:noFill/>
          </a:ln>
        </p:spPr>
      </p:pic>
      <p:pic>
        <p:nvPicPr>
          <p:cNvPr id="6" name="Picture 5" descr="Image may contain: 7 people, people smiling, people standing and suit">
            <a:extLst>
              <a:ext uri="{FF2B5EF4-FFF2-40B4-BE49-F238E27FC236}">
                <a16:creationId xmlns:a16="http://schemas.microsoft.com/office/drawing/2014/main" id="{090FE08F-18C0-45F8-8FB1-F15B249D77F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990736" y="3148385"/>
            <a:ext cx="4155271" cy="2608276"/>
          </a:xfrm>
          <a:prstGeom prst="rect">
            <a:avLst/>
          </a:prstGeom>
          <a:noFill/>
          <a:ln>
            <a:noFill/>
          </a:ln>
        </p:spPr>
      </p:pic>
      <p:sp>
        <p:nvSpPr>
          <p:cNvPr id="7" name="Rectangle 6">
            <a:extLst>
              <a:ext uri="{FF2B5EF4-FFF2-40B4-BE49-F238E27FC236}">
                <a16:creationId xmlns:a16="http://schemas.microsoft.com/office/drawing/2014/main" id="{3AFE4172-082F-42EF-9784-946B0FFA95FD}"/>
              </a:ext>
            </a:extLst>
          </p:cNvPr>
          <p:cNvSpPr/>
          <p:nvPr/>
        </p:nvSpPr>
        <p:spPr>
          <a:xfrm>
            <a:off x="5656138" y="1260902"/>
            <a:ext cx="5869681" cy="1823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NOC had the honor of recognizing the Renfro Family Foundation as the 2019 Business Partner during an awards luncheon at the University of Central Oklahoma.  This award is designed to highlight partnerships and to further cultivate the higher learning environment through the State Regents’ Economic Development Grants</a:t>
            </a:r>
          </a:p>
        </p:txBody>
      </p:sp>
    </p:spTree>
    <p:extLst>
      <p:ext uri="{BB962C8B-B14F-4D97-AF65-F5344CB8AC3E}">
        <p14:creationId xmlns:p14="http://schemas.microsoft.com/office/powerpoint/2010/main" val="641284832"/>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ACE1A0-CF6A-483E-B9FF-CFB9B483ED9F}"/>
              </a:ext>
            </a:extLst>
          </p:cNvPr>
          <p:cNvSpPr/>
          <p:nvPr/>
        </p:nvSpPr>
        <p:spPr>
          <a:xfrm>
            <a:off x="848695" y="638019"/>
            <a:ext cx="10463583" cy="707886"/>
          </a:xfrm>
          <a:prstGeom prst="rect">
            <a:avLst/>
          </a:prstGeom>
        </p:spPr>
        <p:txBody>
          <a:bodyPr wrap="square">
            <a:spAutoFit/>
          </a:bodyPr>
          <a:lstStyle/>
          <a:p>
            <a:pPr algn="ctr"/>
            <a:r>
              <a:rPr lang="en-US" sz="4000" dirty="0">
                <a:latin typeface="+mj-lt"/>
              </a:rPr>
              <a:t>NOC Students Visit Oklahoma State Capitol</a:t>
            </a:r>
          </a:p>
        </p:txBody>
      </p:sp>
      <p:pic>
        <p:nvPicPr>
          <p:cNvPr id="6" name="Picture 5" descr="Image may contain: 20 people, people standing">
            <a:extLst>
              <a:ext uri="{FF2B5EF4-FFF2-40B4-BE49-F238E27FC236}">
                <a16:creationId xmlns:a16="http://schemas.microsoft.com/office/drawing/2014/main" id="{E9CE4459-3FF6-4799-8F7A-597C1861E74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389849" y="1345905"/>
            <a:ext cx="4665083" cy="3679501"/>
          </a:xfrm>
          <a:prstGeom prst="rect">
            <a:avLst/>
          </a:prstGeom>
          <a:noFill/>
          <a:ln>
            <a:noFill/>
          </a:ln>
        </p:spPr>
      </p:pic>
      <p:pic>
        <p:nvPicPr>
          <p:cNvPr id="7" name="Picture 6" descr="Image may contain: one or more people and people sitting">
            <a:extLst>
              <a:ext uri="{FF2B5EF4-FFF2-40B4-BE49-F238E27FC236}">
                <a16:creationId xmlns:a16="http://schemas.microsoft.com/office/drawing/2014/main" id="{1FB11DBC-6CC0-408C-A07F-7AF38947AF0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52436" y="1345905"/>
            <a:ext cx="3048912" cy="4430531"/>
          </a:xfrm>
          <a:prstGeom prst="rect">
            <a:avLst/>
          </a:prstGeom>
          <a:noFill/>
          <a:ln>
            <a:noFill/>
          </a:ln>
        </p:spPr>
      </p:pic>
      <p:sp>
        <p:nvSpPr>
          <p:cNvPr id="8" name="Rectangle 7">
            <a:extLst>
              <a:ext uri="{FF2B5EF4-FFF2-40B4-BE49-F238E27FC236}">
                <a16:creationId xmlns:a16="http://schemas.microsoft.com/office/drawing/2014/main" id="{160A5015-5AFF-4A87-9A98-07E5637D3289}"/>
              </a:ext>
            </a:extLst>
          </p:cNvPr>
          <p:cNvSpPr/>
          <p:nvPr/>
        </p:nvSpPr>
        <p:spPr>
          <a:xfrm>
            <a:off x="4126206" y="4325605"/>
            <a:ext cx="3939588" cy="1938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mj-lt"/>
              </a:rPr>
              <a:t> </a:t>
            </a:r>
            <a:r>
              <a:rPr lang="en-US" dirty="0">
                <a:solidFill>
                  <a:schemeClr val="bg1"/>
                </a:solidFill>
                <a:latin typeface="+mj-lt"/>
              </a:rPr>
              <a:t>A contingency group of 12 students attended Higher Education Day at the Capitol on Feb. </a:t>
            </a:r>
          </a:p>
        </p:txBody>
      </p:sp>
    </p:spTree>
    <p:extLst>
      <p:ext uri="{BB962C8B-B14F-4D97-AF65-F5344CB8AC3E}">
        <p14:creationId xmlns:p14="http://schemas.microsoft.com/office/powerpoint/2010/main" val="178673562"/>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BBBF98-9AC1-4EA5-A1A0-6BF0061FE1E4}"/>
              </a:ext>
            </a:extLst>
          </p:cNvPr>
          <p:cNvSpPr txBox="1"/>
          <p:nvPr/>
        </p:nvSpPr>
        <p:spPr>
          <a:xfrm>
            <a:off x="838200" y="877057"/>
            <a:ext cx="10515600" cy="1015663"/>
          </a:xfrm>
          <a:prstGeom prst="rect">
            <a:avLst/>
          </a:prstGeom>
          <a:noFill/>
        </p:spPr>
        <p:txBody>
          <a:bodyPr wrap="square" rtlCol="0">
            <a:spAutoFit/>
          </a:bodyPr>
          <a:lstStyle/>
          <a:p>
            <a:pPr algn="ctr"/>
            <a:r>
              <a:rPr lang="en-US" sz="6000" dirty="0">
                <a:latin typeface="+mj-lt"/>
              </a:rPr>
              <a:t>Purpose of the Foundation</a:t>
            </a:r>
          </a:p>
        </p:txBody>
      </p:sp>
      <p:sp>
        <p:nvSpPr>
          <p:cNvPr id="4" name="TextBox 3">
            <a:extLst>
              <a:ext uri="{FF2B5EF4-FFF2-40B4-BE49-F238E27FC236}">
                <a16:creationId xmlns:a16="http://schemas.microsoft.com/office/drawing/2014/main" id="{5EAD5687-C5C9-4183-8524-78A23E46F738}"/>
              </a:ext>
            </a:extLst>
          </p:cNvPr>
          <p:cNvSpPr txBox="1"/>
          <p:nvPr/>
        </p:nvSpPr>
        <p:spPr>
          <a:xfrm>
            <a:off x="838200" y="2053141"/>
            <a:ext cx="10515600" cy="3693319"/>
          </a:xfrm>
          <a:prstGeom prst="rect">
            <a:avLst/>
          </a:prstGeom>
          <a:noFill/>
        </p:spPr>
        <p:txBody>
          <a:bodyPr wrap="square" rtlCol="0">
            <a:spAutoFit/>
          </a:bodyPr>
          <a:lstStyle/>
          <a:p>
            <a:r>
              <a:rPr lang="en-US" sz="2600" dirty="0"/>
              <a:t>The purpose of the Northern Oklahoma College Foundation shall be to enhance the educational opportunities and the environment of Northern Oklahoma College.  The Foundation is organized exclusively for the benefit of the educational, literacy and scientific activities of the college, chartered under the constitution and laws of the State of Oklahoma.  The principal function of Northern Oklahoma College Foundation, Inc. is to promote Northern Oklahoma College and the welfare of its programs and students by providing scholarships, loans and other awards as deemed appropriate.</a:t>
            </a:r>
          </a:p>
        </p:txBody>
      </p:sp>
    </p:spTree>
    <p:extLst>
      <p:ext uri="{BB962C8B-B14F-4D97-AF65-F5344CB8AC3E}">
        <p14:creationId xmlns:p14="http://schemas.microsoft.com/office/powerpoint/2010/main" val="3499298549"/>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ACE1A0-CF6A-483E-B9FF-CFB9B483ED9F}"/>
              </a:ext>
            </a:extLst>
          </p:cNvPr>
          <p:cNvSpPr/>
          <p:nvPr/>
        </p:nvSpPr>
        <p:spPr>
          <a:xfrm>
            <a:off x="848695" y="638019"/>
            <a:ext cx="10463583" cy="707886"/>
          </a:xfrm>
          <a:prstGeom prst="rect">
            <a:avLst/>
          </a:prstGeom>
        </p:spPr>
        <p:txBody>
          <a:bodyPr wrap="square">
            <a:spAutoFit/>
          </a:bodyPr>
          <a:lstStyle/>
          <a:p>
            <a:pPr algn="ctr"/>
            <a:r>
              <a:rPr lang="en-US" sz="4000" dirty="0">
                <a:latin typeface="+mj-lt"/>
              </a:rPr>
              <a:t>NOC Students Visit Oklahoma State Capitol</a:t>
            </a:r>
          </a:p>
        </p:txBody>
      </p:sp>
      <p:sp>
        <p:nvSpPr>
          <p:cNvPr id="8" name="Rectangle 7">
            <a:extLst>
              <a:ext uri="{FF2B5EF4-FFF2-40B4-BE49-F238E27FC236}">
                <a16:creationId xmlns:a16="http://schemas.microsoft.com/office/drawing/2014/main" id="{160A5015-5AFF-4A87-9A98-07E5637D3289}"/>
              </a:ext>
            </a:extLst>
          </p:cNvPr>
          <p:cNvSpPr/>
          <p:nvPr/>
        </p:nvSpPr>
        <p:spPr>
          <a:xfrm>
            <a:off x="6080486" y="2459910"/>
            <a:ext cx="3939588" cy="1938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mj-lt"/>
              </a:rPr>
              <a:t>Oklahoma’s Promise Day at the Capitol</a:t>
            </a:r>
            <a:endParaRPr lang="en-US" dirty="0">
              <a:solidFill>
                <a:schemeClr val="bg1"/>
              </a:solidFill>
              <a:latin typeface="+mj-lt"/>
            </a:endParaRPr>
          </a:p>
        </p:txBody>
      </p:sp>
      <p:pic>
        <p:nvPicPr>
          <p:cNvPr id="2050" name="Picture 2" descr="Image may contain: 5 people, people smiling, people standing and indoor">
            <a:extLst>
              <a:ext uri="{FF2B5EF4-FFF2-40B4-BE49-F238E27FC236}">
                <a16:creationId xmlns:a16="http://schemas.microsoft.com/office/drawing/2014/main" id="{61033524-6BDF-4C1F-B73F-CE5947E271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2253" y="1297680"/>
            <a:ext cx="3633397" cy="4843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949289"/>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may contain: 12 people, people smiling, people standing, suit and indoor">
            <a:extLst>
              <a:ext uri="{FF2B5EF4-FFF2-40B4-BE49-F238E27FC236}">
                <a16:creationId xmlns:a16="http://schemas.microsoft.com/office/drawing/2014/main" id="{1B838BC0-ECF9-4D3F-9683-D3BCBB47DC3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790198" y="2113524"/>
            <a:ext cx="6698756" cy="3009987"/>
          </a:xfrm>
          <a:prstGeom prst="rect">
            <a:avLst/>
          </a:prstGeom>
          <a:noFill/>
          <a:ln>
            <a:noFill/>
          </a:ln>
        </p:spPr>
      </p:pic>
      <p:sp>
        <p:nvSpPr>
          <p:cNvPr id="4" name="Rectangle 3">
            <a:extLst>
              <a:ext uri="{FF2B5EF4-FFF2-40B4-BE49-F238E27FC236}">
                <a16:creationId xmlns:a16="http://schemas.microsoft.com/office/drawing/2014/main" id="{EB98BD72-F6CE-44AC-A6B0-EC8D452C1D64}"/>
              </a:ext>
            </a:extLst>
          </p:cNvPr>
          <p:cNvSpPr/>
          <p:nvPr/>
        </p:nvSpPr>
        <p:spPr>
          <a:xfrm>
            <a:off x="651579" y="5256432"/>
            <a:ext cx="5502826" cy="1429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The Enid Rotary Club and Rotary District 5750 donated a NSG Kelly Mannequin to NOC Nursing.  The computerized Kelly Mannequin will ensure that students experience everything they will see in the real world.</a:t>
            </a:r>
          </a:p>
        </p:txBody>
      </p:sp>
      <p:sp>
        <p:nvSpPr>
          <p:cNvPr id="2" name="TextBox 1">
            <a:extLst>
              <a:ext uri="{FF2B5EF4-FFF2-40B4-BE49-F238E27FC236}">
                <a16:creationId xmlns:a16="http://schemas.microsoft.com/office/drawing/2014/main" id="{E42E2A54-1D58-4B5B-94C1-4249AC58EA51}"/>
              </a:ext>
            </a:extLst>
          </p:cNvPr>
          <p:cNvSpPr txBox="1"/>
          <p:nvPr/>
        </p:nvSpPr>
        <p:spPr>
          <a:xfrm>
            <a:off x="815546" y="988541"/>
            <a:ext cx="10527957" cy="646331"/>
          </a:xfrm>
          <a:prstGeom prst="rect">
            <a:avLst/>
          </a:prstGeom>
          <a:noFill/>
        </p:spPr>
        <p:txBody>
          <a:bodyPr wrap="square" rtlCol="0">
            <a:spAutoFit/>
          </a:bodyPr>
          <a:lstStyle/>
          <a:p>
            <a:pPr algn="ctr"/>
            <a:r>
              <a:rPr lang="en-US" sz="3600" dirty="0">
                <a:latin typeface="+mj-lt"/>
              </a:rPr>
              <a:t>Enid Rotary Donation to NOC Nursing Program</a:t>
            </a:r>
          </a:p>
        </p:txBody>
      </p:sp>
    </p:spTree>
    <p:extLst>
      <p:ext uri="{BB962C8B-B14F-4D97-AF65-F5344CB8AC3E}">
        <p14:creationId xmlns:p14="http://schemas.microsoft.com/office/powerpoint/2010/main" val="756073510"/>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AA07CF-17A1-48F2-A6C9-4023746D0773}"/>
              </a:ext>
            </a:extLst>
          </p:cNvPr>
          <p:cNvSpPr txBox="1"/>
          <p:nvPr/>
        </p:nvSpPr>
        <p:spPr>
          <a:xfrm>
            <a:off x="840259" y="1000897"/>
            <a:ext cx="10490887" cy="707886"/>
          </a:xfrm>
          <a:prstGeom prst="rect">
            <a:avLst/>
          </a:prstGeom>
          <a:noFill/>
        </p:spPr>
        <p:txBody>
          <a:bodyPr wrap="square" rtlCol="0">
            <a:spAutoFit/>
          </a:bodyPr>
          <a:lstStyle/>
          <a:p>
            <a:r>
              <a:rPr lang="en-US" sz="4000" dirty="0">
                <a:latin typeface="+mj-lt"/>
              </a:rPr>
              <a:t>NOC ALUMNI &amp; FRIENDS ASSOCIATION</a:t>
            </a:r>
          </a:p>
        </p:txBody>
      </p:sp>
      <p:sp>
        <p:nvSpPr>
          <p:cNvPr id="4" name="Rectangle 3">
            <a:extLst>
              <a:ext uri="{FF2B5EF4-FFF2-40B4-BE49-F238E27FC236}">
                <a16:creationId xmlns:a16="http://schemas.microsoft.com/office/drawing/2014/main" id="{825410BC-A84D-4371-AAEE-7C9D71B07F5F}"/>
              </a:ext>
            </a:extLst>
          </p:cNvPr>
          <p:cNvSpPr/>
          <p:nvPr/>
        </p:nvSpPr>
        <p:spPr>
          <a:xfrm>
            <a:off x="840259" y="2001795"/>
            <a:ext cx="10490887" cy="923330"/>
          </a:xfrm>
          <a:prstGeom prst="rect">
            <a:avLst/>
          </a:prstGeom>
        </p:spPr>
        <p:txBody>
          <a:bodyPr wrap="square">
            <a:spAutoFit/>
          </a:bodyPr>
          <a:lstStyle/>
          <a:p>
            <a:pPr algn="ctr">
              <a:defRPr/>
            </a:pPr>
            <a:r>
              <a:rPr lang="en-US" b="1" dirty="0">
                <a:latin typeface="+mj-lt"/>
              </a:rPr>
              <a:t>Developed in January 2006, the NOC Alumni and Friends Association is a great way for members to stay connected with NOC and former classmates. Membership is open to all graduates of Northern, former students, and friends of NOC. </a:t>
            </a:r>
            <a:endParaRPr lang="en-US" sz="1050" b="1" dirty="0">
              <a:latin typeface="+mj-lt"/>
            </a:endParaRPr>
          </a:p>
        </p:txBody>
      </p:sp>
      <p:sp>
        <p:nvSpPr>
          <p:cNvPr id="5" name="Rectangle 4">
            <a:extLst>
              <a:ext uri="{FF2B5EF4-FFF2-40B4-BE49-F238E27FC236}">
                <a16:creationId xmlns:a16="http://schemas.microsoft.com/office/drawing/2014/main" id="{F0C8101C-56B9-44BD-9964-D0C88469E78A}"/>
              </a:ext>
            </a:extLst>
          </p:cNvPr>
          <p:cNvSpPr/>
          <p:nvPr/>
        </p:nvSpPr>
        <p:spPr>
          <a:xfrm>
            <a:off x="593124" y="3225219"/>
            <a:ext cx="10738022" cy="2677656"/>
          </a:xfrm>
          <a:prstGeom prst="rect">
            <a:avLst/>
          </a:prstGeom>
        </p:spPr>
        <p:txBody>
          <a:bodyPr wrap="square">
            <a:spAutoFit/>
          </a:bodyPr>
          <a:lstStyle/>
          <a:p>
            <a:pPr algn="ctr">
              <a:defRPr/>
            </a:pPr>
            <a:r>
              <a:rPr lang="en-US" b="1" dirty="0">
                <a:latin typeface="+mj-lt"/>
              </a:rPr>
              <a:t>As a member of the Association you have the right to the following benefits:</a:t>
            </a:r>
          </a:p>
          <a:p>
            <a:pPr>
              <a:defRPr/>
            </a:pPr>
            <a:endParaRPr lang="en-US" dirty="0">
              <a:effectLst>
                <a:outerShdw blurRad="38100" dist="38100" dir="2700000" algn="tl">
                  <a:srgbClr val="000000">
                    <a:alpha val="43137"/>
                  </a:srgbClr>
                </a:outerShdw>
              </a:effectLst>
              <a:latin typeface="+mj-lt"/>
            </a:endParaRPr>
          </a:p>
          <a:p>
            <a:pPr algn="ctr">
              <a:defRPr/>
            </a:pPr>
            <a:r>
              <a:rPr lang="en-US" sz="1600" dirty="0">
                <a:latin typeface="+mj-lt"/>
              </a:rPr>
              <a:t>Official Membership Card</a:t>
            </a:r>
          </a:p>
          <a:p>
            <a:pPr algn="ctr">
              <a:defRPr/>
            </a:pPr>
            <a:r>
              <a:rPr lang="en-US" sz="1600" dirty="0">
                <a:latin typeface="+mj-lt"/>
              </a:rPr>
              <a:t>NOC Alumni Automobile Decal</a:t>
            </a:r>
          </a:p>
          <a:p>
            <a:pPr algn="ctr">
              <a:defRPr/>
            </a:pPr>
            <a:r>
              <a:rPr lang="en-US" sz="1600" dirty="0">
                <a:latin typeface="+mj-lt"/>
              </a:rPr>
              <a:t>Dependents are eligible for a Non-Residential Legacy Scholarship </a:t>
            </a:r>
          </a:p>
          <a:p>
            <a:pPr algn="ctr">
              <a:defRPr/>
            </a:pPr>
            <a:r>
              <a:rPr lang="en-US" sz="1600" dirty="0">
                <a:latin typeface="+mj-lt"/>
              </a:rPr>
              <a:t>$5 Fall, Spring &amp; Summer Discounts at the Wellness Center (Tonkawa)</a:t>
            </a:r>
          </a:p>
          <a:p>
            <a:pPr algn="ctr">
              <a:defRPr/>
            </a:pPr>
            <a:r>
              <a:rPr lang="en-US" sz="1600" dirty="0">
                <a:latin typeface="+mj-lt"/>
              </a:rPr>
              <a:t>10% Discount on NOC Logo Merchandise at the Bookstores </a:t>
            </a:r>
          </a:p>
          <a:p>
            <a:pPr algn="ctr">
              <a:defRPr/>
            </a:pPr>
            <a:r>
              <a:rPr lang="en-US" sz="1600" dirty="0">
                <a:latin typeface="+mj-lt"/>
              </a:rPr>
              <a:t>Special Notice/Invitation Alumni &amp; Campus Events</a:t>
            </a:r>
          </a:p>
          <a:p>
            <a:pPr algn="ctr">
              <a:defRPr/>
            </a:pPr>
            <a:endParaRPr lang="en-US" b="1" dirty="0">
              <a:latin typeface="+mj-lt"/>
            </a:endParaRPr>
          </a:p>
          <a:p>
            <a:pPr algn="ctr">
              <a:defRPr/>
            </a:pPr>
            <a:r>
              <a:rPr lang="en-US" b="1" dirty="0">
                <a:latin typeface="+mj-lt"/>
              </a:rPr>
              <a:t>LOOK FOR NEW BENEFITS IN THE COMING MONTHS!!</a:t>
            </a:r>
          </a:p>
        </p:txBody>
      </p:sp>
    </p:spTree>
    <p:extLst>
      <p:ext uri="{BB962C8B-B14F-4D97-AF65-F5344CB8AC3E}">
        <p14:creationId xmlns:p14="http://schemas.microsoft.com/office/powerpoint/2010/main" val="1284384545"/>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51DDA2-E658-4D3C-8A1A-B2B36A00B3B2}"/>
              </a:ext>
            </a:extLst>
          </p:cNvPr>
          <p:cNvSpPr txBox="1"/>
          <p:nvPr/>
        </p:nvSpPr>
        <p:spPr>
          <a:xfrm>
            <a:off x="850557" y="549014"/>
            <a:ext cx="10490886" cy="646331"/>
          </a:xfrm>
          <a:prstGeom prst="rect">
            <a:avLst/>
          </a:prstGeom>
          <a:noFill/>
        </p:spPr>
        <p:txBody>
          <a:bodyPr wrap="square" rtlCol="0">
            <a:spAutoFit/>
          </a:bodyPr>
          <a:lstStyle/>
          <a:p>
            <a:pPr algn="ctr"/>
            <a:r>
              <a:rPr lang="en-US" sz="3600" dirty="0">
                <a:latin typeface="+mj-lt"/>
              </a:rPr>
              <a:t>2019 Distinguished Alumni Hall of Fame Inductee</a:t>
            </a:r>
          </a:p>
        </p:txBody>
      </p:sp>
      <p:pic>
        <p:nvPicPr>
          <p:cNvPr id="6146" name="Picture 2" descr="http://www.noc.edu/Websites/northok/images/NOC_7952.jpg">
            <a:extLst>
              <a:ext uri="{FF2B5EF4-FFF2-40B4-BE49-F238E27FC236}">
                <a16:creationId xmlns:a16="http://schemas.microsoft.com/office/drawing/2014/main" id="{094361F1-9FD5-436D-96E6-AFBA9C221A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9658" y="1195345"/>
            <a:ext cx="5192684" cy="37102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F7A9AB7-A3A8-475D-B834-9FFBECF4B8B7}"/>
              </a:ext>
            </a:extLst>
          </p:cNvPr>
          <p:cNvSpPr txBox="1"/>
          <p:nvPr/>
        </p:nvSpPr>
        <p:spPr>
          <a:xfrm>
            <a:off x="2335425" y="5023530"/>
            <a:ext cx="8118389" cy="923330"/>
          </a:xfrm>
          <a:prstGeom prst="rect">
            <a:avLst/>
          </a:prstGeom>
          <a:noFill/>
        </p:spPr>
        <p:txBody>
          <a:bodyPr wrap="square" rtlCol="0">
            <a:spAutoFit/>
          </a:bodyPr>
          <a:lstStyle/>
          <a:p>
            <a:r>
              <a:rPr lang="en-US" dirty="0">
                <a:latin typeface="+mj-lt"/>
              </a:rPr>
              <a:t>Mr. Todd Miller, Class of 1990 was inducted into the Northern Oklahoma College Distinguished Alumni Hall of Fame at the Alumni and Friends Reunion held Saturday, March 30, 2019</a:t>
            </a:r>
          </a:p>
        </p:txBody>
      </p:sp>
    </p:spTree>
    <p:extLst>
      <p:ext uri="{BB962C8B-B14F-4D97-AF65-F5344CB8AC3E}">
        <p14:creationId xmlns:p14="http://schemas.microsoft.com/office/powerpoint/2010/main" val="3267031993"/>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B41F28-D418-4F44-9106-58E6D64E64A3}"/>
              </a:ext>
            </a:extLst>
          </p:cNvPr>
          <p:cNvSpPr txBox="1"/>
          <p:nvPr/>
        </p:nvSpPr>
        <p:spPr>
          <a:xfrm>
            <a:off x="827904" y="963827"/>
            <a:ext cx="10527956" cy="861774"/>
          </a:xfrm>
          <a:prstGeom prst="rect">
            <a:avLst/>
          </a:prstGeom>
          <a:noFill/>
        </p:spPr>
        <p:txBody>
          <a:bodyPr wrap="square" rtlCol="0">
            <a:spAutoFit/>
          </a:bodyPr>
          <a:lstStyle/>
          <a:p>
            <a:pPr algn="ctr"/>
            <a:r>
              <a:rPr lang="en-US" sz="5000" dirty="0">
                <a:latin typeface="+mj-lt"/>
              </a:rPr>
              <a:t>NOC ALUMNI ADVISORY BOARD</a:t>
            </a:r>
          </a:p>
        </p:txBody>
      </p:sp>
      <p:pic>
        <p:nvPicPr>
          <p:cNvPr id="1026" name="Picture 2" descr="Image may contain: 10 people, people smiling, people standing and night">
            <a:extLst>
              <a:ext uri="{FF2B5EF4-FFF2-40B4-BE49-F238E27FC236}">
                <a16:creationId xmlns:a16="http://schemas.microsoft.com/office/drawing/2014/main" id="{009C4054-F5AF-4784-AF8D-90C2CABC76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904" y="2026508"/>
            <a:ext cx="4618338" cy="36946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4B60ECB-CD3F-4D15-8E71-80F51E4CE13F}"/>
              </a:ext>
            </a:extLst>
          </p:cNvPr>
          <p:cNvSpPr txBox="1"/>
          <p:nvPr/>
        </p:nvSpPr>
        <p:spPr>
          <a:xfrm>
            <a:off x="5618204" y="1940011"/>
            <a:ext cx="5745892" cy="3970318"/>
          </a:xfrm>
          <a:prstGeom prst="rect">
            <a:avLst/>
          </a:prstGeom>
          <a:noFill/>
        </p:spPr>
        <p:txBody>
          <a:bodyPr wrap="square" rtlCol="0">
            <a:spAutoFit/>
          </a:bodyPr>
          <a:lstStyle/>
          <a:p>
            <a:r>
              <a:rPr lang="en-US" dirty="0">
                <a:latin typeface="+mj-lt"/>
              </a:rPr>
              <a:t>Fall 2019, the NOC Alumni Board came to fruition.  Members will be appointed to a rotating two year term and the board will meet quarterly.  Members of the Alumni Advisory Board are:</a:t>
            </a:r>
          </a:p>
          <a:p>
            <a:endParaRPr lang="en-US" dirty="0">
              <a:latin typeface="+mj-lt"/>
            </a:endParaRPr>
          </a:p>
          <a:p>
            <a:pPr marL="285750" indent="-285750">
              <a:buFont typeface="Arial" panose="020B0604020202020204" pitchFamily="34" charset="0"/>
              <a:buChar char="•"/>
            </a:pPr>
            <a:r>
              <a:rPr lang="en-US" sz="1600" dirty="0">
                <a:latin typeface="+mj-lt"/>
              </a:rPr>
              <a:t>Wendy Terrazas</a:t>
            </a:r>
          </a:p>
          <a:p>
            <a:pPr marL="285750" indent="-285750">
              <a:buFont typeface="Arial" panose="020B0604020202020204" pitchFamily="34" charset="0"/>
              <a:buChar char="•"/>
            </a:pPr>
            <a:r>
              <a:rPr lang="en-US" sz="1600" dirty="0">
                <a:latin typeface="+mj-lt"/>
              </a:rPr>
              <a:t>Kirby Hill</a:t>
            </a:r>
          </a:p>
          <a:p>
            <a:pPr marL="285750" indent="-285750">
              <a:buFont typeface="Arial" panose="020B0604020202020204" pitchFamily="34" charset="0"/>
              <a:buChar char="•"/>
            </a:pPr>
            <a:r>
              <a:rPr lang="en-US" sz="1600" dirty="0">
                <a:latin typeface="+mj-lt"/>
              </a:rPr>
              <a:t>Cale Minx</a:t>
            </a:r>
          </a:p>
          <a:p>
            <a:pPr marL="285750" indent="-285750">
              <a:buFont typeface="Arial" panose="020B0604020202020204" pitchFamily="34" charset="0"/>
              <a:buChar char="•"/>
            </a:pPr>
            <a:r>
              <a:rPr lang="en-US" sz="1600" dirty="0">
                <a:latin typeface="+mj-lt"/>
              </a:rPr>
              <a:t>Reece Simpson</a:t>
            </a:r>
          </a:p>
          <a:p>
            <a:pPr marL="285750" indent="-285750">
              <a:buFont typeface="Arial" panose="020B0604020202020204" pitchFamily="34" charset="0"/>
              <a:buChar char="•"/>
            </a:pPr>
            <a:r>
              <a:rPr lang="en-US" sz="1600" dirty="0">
                <a:latin typeface="+mj-lt"/>
              </a:rPr>
              <a:t>Garrett Johns</a:t>
            </a:r>
          </a:p>
          <a:p>
            <a:pPr marL="285750" indent="-285750">
              <a:buFont typeface="Arial" panose="020B0604020202020204" pitchFamily="34" charset="0"/>
              <a:buChar char="•"/>
            </a:pPr>
            <a:r>
              <a:rPr lang="en-US" sz="1600" dirty="0">
                <a:latin typeface="+mj-lt"/>
              </a:rPr>
              <a:t>Ryan Paul</a:t>
            </a:r>
          </a:p>
          <a:p>
            <a:pPr marL="285750" indent="-285750">
              <a:buFont typeface="Arial" panose="020B0604020202020204" pitchFamily="34" charset="0"/>
              <a:buChar char="•"/>
            </a:pPr>
            <a:r>
              <a:rPr lang="en-US" sz="1600" dirty="0" err="1">
                <a:latin typeface="+mj-lt"/>
              </a:rPr>
              <a:t>Clayeton</a:t>
            </a:r>
            <a:r>
              <a:rPr lang="en-US" sz="1600" dirty="0">
                <a:latin typeface="+mj-lt"/>
              </a:rPr>
              <a:t> Hammock</a:t>
            </a:r>
          </a:p>
          <a:p>
            <a:pPr marL="285750" indent="-285750">
              <a:buFont typeface="Arial" panose="020B0604020202020204" pitchFamily="34" charset="0"/>
              <a:buChar char="•"/>
            </a:pPr>
            <a:r>
              <a:rPr lang="en-US" sz="1600" dirty="0">
                <a:latin typeface="+mj-lt"/>
              </a:rPr>
              <a:t>Brad Matson</a:t>
            </a:r>
          </a:p>
          <a:p>
            <a:pPr marL="285750" indent="-285750">
              <a:buFont typeface="Arial" panose="020B0604020202020204" pitchFamily="34" charset="0"/>
              <a:buChar char="•"/>
            </a:pPr>
            <a:r>
              <a:rPr lang="en-US" sz="1600" dirty="0">
                <a:latin typeface="+mj-lt"/>
              </a:rPr>
              <a:t>Natalie </a:t>
            </a:r>
            <a:r>
              <a:rPr lang="en-US" sz="1600" dirty="0" err="1">
                <a:latin typeface="+mj-lt"/>
              </a:rPr>
              <a:t>Beurlet</a:t>
            </a:r>
            <a:endParaRPr lang="en-US" sz="1600" dirty="0">
              <a:latin typeface="+mj-lt"/>
            </a:endParaRPr>
          </a:p>
          <a:p>
            <a:pPr marL="285750" indent="-285750">
              <a:buFont typeface="Arial" panose="020B0604020202020204" pitchFamily="34" charset="0"/>
              <a:buChar char="•"/>
            </a:pPr>
            <a:endParaRPr lang="en-US" dirty="0">
              <a:latin typeface="+mj-lt"/>
            </a:endParaRPr>
          </a:p>
        </p:txBody>
      </p:sp>
    </p:spTree>
    <p:extLst>
      <p:ext uri="{BB962C8B-B14F-4D97-AF65-F5344CB8AC3E}">
        <p14:creationId xmlns:p14="http://schemas.microsoft.com/office/powerpoint/2010/main" val="3658123939"/>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68E165-85E9-46D1-AA21-B1517CA0B53A}"/>
              </a:ext>
            </a:extLst>
          </p:cNvPr>
          <p:cNvSpPr txBox="1"/>
          <p:nvPr/>
        </p:nvSpPr>
        <p:spPr>
          <a:xfrm>
            <a:off x="852616" y="642551"/>
            <a:ext cx="10478530" cy="707886"/>
          </a:xfrm>
          <a:prstGeom prst="rect">
            <a:avLst/>
          </a:prstGeom>
          <a:noFill/>
        </p:spPr>
        <p:txBody>
          <a:bodyPr wrap="square" rtlCol="0">
            <a:spAutoFit/>
          </a:bodyPr>
          <a:lstStyle/>
          <a:p>
            <a:pPr algn="ctr"/>
            <a:r>
              <a:rPr lang="en-US" sz="4000" dirty="0">
                <a:latin typeface="+mj-lt"/>
              </a:rPr>
              <a:t>Alumni and Community Relations Events</a:t>
            </a:r>
          </a:p>
        </p:txBody>
      </p:sp>
      <p:sp>
        <p:nvSpPr>
          <p:cNvPr id="7" name="Rectangle 6">
            <a:extLst>
              <a:ext uri="{FF2B5EF4-FFF2-40B4-BE49-F238E27FC236}">
                <a16:creationId xmlns:a16="http://schemas.microsoft.com/office/drawing/2014/main" id="{3282A9E9-1845-46F1-9B88-E0D0290FFD42}"/>
              </a:ext>
            </a:extLst>
          </p:cNvPr>
          <p:cNvSpPr/>
          <p:nvPr/>
        </p:nvSpPr>
        <p:spPr>
          <a:xfrm>
            <a:off x="1015703" y="1686927"/>
            <a:ext cx="3806397" cy="3361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37742BC-8C1C-4C94-B81D-C847457DA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6578" y="2239431"/>
            <a:ext cx="2477730" cy="4404853"/>
          </a:xfrm>
          <a:prstGeom prst="rect">
            <a:avLst/>
          </a:prstGeom>
        </p:spPr>
      </p:pic>
      <p:sp>
        <p:nvSpPr>
          <p:cNvPr id="4" name="TextBox 3">
            <a:extLst>
              <a:ext uri="{FF2B5EF4-FFF2-40B4-BE49-F238E27FC236}">
                <a16:creationId xmlns:a16="http://schemas.microsoft.com/office/drawing/2014/main" id="{DFF7A39B-A2DC-4522-B6B6-124E0633FE6A}"/>
              </a:ext>
            </a:extLst>
          </p:cNvPr>
          <p:cNvSpPr txBox="1"/>
          <p:nvPr/>
        </p:nvSpPr>
        <p:spPr>
          <a:xfrm>
            <a:off x="1266160" y="1791728"/>
            <a:ext cx="3305482" cy="2062103"/>
          </a:xfrm>
          <a:prstGeom prst="rect">
            <a:avLst/>
          </a:prstGeom>
          <a:noFill/>
        </p:spPr>
        <p:txBody>
          <a:bodyPr wrap="square" rtlCol="0">
            <a:spAutoFit/>
          </a:bodyPr>
          <a:lstStyle/>
          <a:p>
            <a:pPr algn="ctr"/>
            <a:r>
              <a:rPr lang="en-US" sz="2400" b="1" dirty="0">
                <a:solidFill>
                  <a:schemeClr val="bg1"/>
                </a:solidFill>
                <a:latin typeface="+mj-lt"/>
              </a:rPr>
              <a:t>OSU Tailgating Football Event</a:t>
            </a:r>
          </a:p>
          <a:p>
            <a:r>
              <a:rPr lang="en-US" sz="1600" dirty="0">
                <a:solidFill>
                  <a:schemeClr val="bg1"/>
                </a:solidFill>
                <a:latin typeface="+mj-lt"/>
              </a:rPr>
              <a:t>46 guest attended the NOC’s OSU tailgating event on September 28</a:t>
            </a:r>
            <a:r>
              <a:rPr lang="en-US" sz="1600" baseline="30000" dirty="0">
                <a:solidFill>
                  <a:schemeClr val="bg1"/>
                </a:solidFill>
                <a:latin typeface="+mj-lt"/>
              </a:rPr>
              <a:t>th</a:t>
            </a:r>
            <a:r>
              <a:rPr lang="en-US" sz="1600" dirty="0">
                <a:solidFill>
                  <a:schemeClr val="bg1"/>
                </a:solidFill>
                <a:latin typeface="+mj-lt"/>
              </a:rPr>
              <a:t> to cheer on the Cowboys as they battled against Big 12 opponent Kansas State.</a:t>
            </a:r>
          </a:p>
        </p:txBody>
      </p:sp>
      <p:pic>
        <p:nvPicPr>
          <p:cNvPr id="9" name="Picture 8">
            <a:extLst>
              <a:ext uri="{FF2B5EF4-FFF2-40B4-BE49-F238E27FC236}">
                <a16:creationId xmlns:a16="http://schemas.microsoft.com/office/drawing/2014/main" id="{5D3C1F47-9A21-4A77-A682-1D86A2611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44156" y="2035775"/>
            <a:ext cx="4028303" cy="3021227"/>
          </a:xfrm>
          <a:prstGeom prst="rect">
            <a:avLst/>
          </a:prstGeom>
        </p:spPr>
      </p:pic>
    </p:spTree>
    <p:extLst>
      <p:ext uri="{BB962C8B-B14F-4D97-AF65-F5344CB8AC3E}">
        <p14:creationId xmlns:p14="http://schemas.microsoft.com/office/powerpoint/2010/main" val="2489854720"/>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7643A1-AE70-47BD-AFD3-3EBC3A9EC17B}"/>
              </a:ext>
            </a:extLst>
          </p:cNvPr>
          <p:cNvSpPr/>
          <p:nvPr/>
        </p:nvSpPr>
        <p:spPr>
          <a:xfrm>
            <a:off x="840259" y="493638"/>
            <a:ext cx="10490887" cy="707886"/>
          </a:xfrm>
          <a:prstGeom prst="rect">
            <a:avLst/>
          </a:prstGeom>
        </p:spPr>
        <p:txBody>
          <a:bodyPr wrap="square">
            <a:spAutoFit/>
          </a:bodyPr>
          <a:lstStyle/>
          <a:p>
            <a:pPr lvl="0" algn="ctr"/>
            <a:r>
              <a:rPr lang="en-US" sz="4000" dirty="0">
                <a:solidFill>
                  <a:srgbClr val="000000"/>
                </a:solidFill>
                <a:latin typeface="Palatino Linotype"/>
              </a:rPr>
              <a:t>Alumni and Community Relations Events</a:t>
            </a:r>
          </a:p>
        </p:txBody>
      </p:sp>
      <p:sp>
        <p:nvSpPr>
          <p:cNvPr id="4" name="TextBox 3">
            <a:extLst>
              <a:ext uri="{FF2B5EF4-FFF2-40B4-BE49-F238E27FC236}">
                <a16:creationId xmlns:a16="http://schemas.microsoft.com/office/drawing/2014/main" id="{64D987CF-8E55-45BC-844A-C8B1A23B3B19}"/>
              </a:ext>
            </a:extLst>
          </p:cNvPr>
          <p:cNvSpPr txBox="1"/>
          <p:nvPr/>
        </p:nvSpPr>
        <p:spPr>
          <a:xfrm>
            <a:off x="4302079" y="1115064"/>
            <a:ext cx="3587842" cy="369332"/>
          </a:xfrm>
          <a:prstGeom prst="rect">
            <a:avLst/>
          </a:prstGeom>
          <a:noFill/>
        </p:spPr>
        <p:txBody>
          <a:bodyPr wrap="none" rtlCol="0">
            <a:spAutoFit/>
          </a:bodyPr>
          <a:lstStyle/>
          <a:p>
            <a:r>
              <a:rPr lang="en-US" b="1" dirty="0">
                <a:latin typeface="+mj-lt"/>
              </a:rPr>
              <a:t>NOJC Maverick Sports Reunion</a:t>
            </a:r>
          </a:p>
        </p:txBody>
      </p:sp>
      <p:sp>
        <p:nvSpPr>
          <p:cNvPr id="6" name="Rectangle 5">
            <a:extLst>
              <a:ext uri="{FF2B5EF4-FFF2-40B4-BE49-F238E27FC236}">
                <a16:creationId xmlns:a16="http://schemas.microsoft.com/office/drawing/2014/main" id="{17F0E6AD-B678-4C35-A5FD-C9F3D6CAD2BD}"/>
              </a:ext>
            </a:extLst>
          </p:cNvPr>
          <p:cNvSpPr/>
          <p:nvPr/>
        </p:nvSpPr>
        <p:spPr>
          <a:xfrm>
            <a:off x="2198611" y="4381449"/>
            <a:ext cx="3480224" cy="2199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C33BF90B-1AED-40FD-AE97-F33576AC676D}"/>
              </a:ext>
            </a:extLst>
          </p:cNvPr>
          <p:cNvPicPr>
            <a:picLocks noChangeAspect="1"/>
          </p:cNvPicPr>
          <p:nvPr/>
        </p:nvPicPr>
        <p:blipFill rotWithShape="1">
          <a:blip r:embed="rId2">
            <a:extLst>
              <a:ext uri="{28A0092B-C50C-407E-A947-70E740481C1C}">
                <a14:useLocalDpi xmlns:a14="http://schemas.microsoft.com/office/drawing/2010/main" val="0"/>
              </a:ext>
            </a:extLst>
          </a:blip>
          <a:srcRect t="26928" r="1153" b="26210"/>
          <a:stretch/>
        </p:blipFill>
        <p:spPr>
          <a:xfrm>
            <a:off x="8051712" y="2224216"/>
            <a:ext cx="2877497" cy="3163330"/>
          </a:xfrm>
          <a:prstGeom prst="rect">
            <a:avLst/>
          </a:prstGeom>
        </p:spPr>
      </p:pic>
      <p:pic>
        <p:nvPicPr>
          <p:cNvPr id="12" name="Picture 11">
            <a:extLst>
              <a:ext uri="{FF2B5EF4-FFF2-40B4-BE49-F238E27FC236}">
                <a16:creationId xmlns:a16="http://schemas.microsoft.com/office/drawing/2014/main" id="{CE551A2B-8241-4077-9842-D5B435A33C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975777" y="1635842"/>
            <a:ext cx="3081719" cy="2311289"/>
          </a:xfrm>
          <a:prstGeom prst="rect">
            <a:avLst/>
          </a:prstGeom>
        </p:spPr>
      </p:pic>
      <p:pic>
        <p:nvPicPr>
          <p:cNvPr id="14" name="Picture 13">
            <a:extLst>
              <a:ext uri="{FF2B5EF4-FFF2-40B4-BE49-F238E27FC236}">
                <a16:creationId xmlns:a16="http://schemas.microsoft.com/office/drawing/2014/main" id="{43036903-90D1-453C-B276-8E7EA42573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052500" y="2011062"/>
            <a:ext cx="3781168" cy="2835876"/>
          </a:xfrm>
          <a:prstGeom prst="rect">
            <a:avLst/>
          </a:prstGeom>
        </p:spPr>
      </p:pic>
      <p:sp>
        <p:nvSpPr>
          <p:cNvPr id="5" name="TextBox 4">
            <a:extLst>
              <a:ext uri="{FF2B5EF4-FFF2-40B4-BE49-F238E27FC236}">
                <a16:creationId xmlns:a16="http://schemas.microsoft.com/office/drawing/2014/main" id="{3B168F04-3F97-48AF-A40F-39792F1294E1}"/>
              </a:ext>
            </a:extLst>
          </p:cNvPr>
          <p:cNvSpPr txBox="1"/>
          <p:nvPr/>
        </p:nvSpPr>
        <p:spPr>
          <a:xfrm>
            <a:off x="2354868" y="4794702"/>
            <a:ext cx="3323967" cy="1569660"/>
          </a:xfrm>
          <a:prstGeom prst="rect">
            <a:avLst/>
          </a:prstGeom>
          <a:noFill/>
        </p:spPr>
        <p:txBody>
          <a:bodyPr wrap="square" rtlCol="0">
            <a:spAutoFit/>
          </a:bodyPr>
          <a:lstStyle/>
          <a:p>
            <a:r>
              <a:rPr lang="en-US" sz="1600" dirty="0">
                <a:solidFill>
                  <a:schemeClr val="bg1"/>
                </a:solidFill>
                <a:latin typeface="+mj-lt"/>
              </a:rPr>
              <a:t>NOC Foundation hosted the annual NOJC Maverick Sports Reunion at Tonkawa on October 25.  Many of the attendees had not been back to campus since the 1960’s.  </a:t>
            </a:r>
          </a:p>
        </p:txBody>
      </p:sp>
    </p:spTree>
    <p:extLst>
      <p:ext uri="{BB962C8B-B14F-4D97-AF65-F5344CB8AC3E}">
        <p14:creationId xmlns:p14="http://schemas.microsoft.com/office/powerpoint/2010/main" val="267471469"/>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D61197-2D86-4DDA-8C9A-80F80C891FB7}"/>
              </a:ext>
            </a:extLst>
          </p:cNvPr>
          <p:cNvSpPr/>
          <p:nvPr/>
        </p:nvSpPr>
        <p:spPr>
          <a:xfrm>
            <a:off x="840259" y="728416"/>
            <a:ext cx="10503243" cy="707886"/>
          </a:xfrm>
          <a:prstGeom prst="rect">
            <a:avLst/>
          </a:prstGeom>
        </p:spPr>
        <p:txBody>
          <a:bodyPr wrap="square">
            <a:spAutoFit/>
          </a:bodyPr>
          <a:lstStyle/>
          <a:p>
            <a:pPr lvl="0" algn="ctr"/>
            <a:r>
              <a:rPr lang="en-US" sz="4000" dirty="0">
                <a:solidFill>
                  <a:srgbClr val="000000"/>
                </a:solidFill>
                <a:latin typeface="Palatino Linotype"/>
              </a:rPr>
              <a:t>Alumni and Community Relations Events</a:t>
            </a:r>
          </a:p>
        </p:txBody>
      </p:sp>
      <p:pic>
        <p:nvPicPr>
          <p:cNvPr id="6" name="Picture 5">
            <a:extLst>
              <a:ext uri="{FF2B5EF4-FFF2-40B4-BE49-F238E27FC236}">
                <a16:creationId xmlns:a16="http://schemas.microsoft.com/office/drawing/2014/main" id="{BA9A2F6A-C4FD-4011-9C56-3E47341684BA}"/>
              </a:ext>
            </a:extLst>
          </p:cNvPr>
          <p:cNvPicPr>
            <a:picLocks noChangeAspect="1"/>
          </p:cNvPicPr>
          <p:nvPr/>
        </p:nvPicPr>
        <p:blipFill rotWithShape="1">
          <a:blip r:embed="rId2">
            <a:extLst>
              <a:ext uri="{28A0092B-C50C-407E-A947-70E740481C1C}">
                <a14:useLocalDpi xmlns:a14="http://schemas.microsoft.com/office/drawing/2010/main" val="0"/>
              </a:ext>
            </a:extLst>
          </a:blip>
          <a:srcRect t="29831" b="22534"/>
          <a:stretch/>
        </p:blipFill>
        <p:spPr>
          <a:xfrm>
            <a:off x="266700" y="1436302"/>
            <a:ext cx="3429000" cy="2903839"/>
          </a:xfrm>
          <a:prstGeom prst="rect">
            <a:avLst/>
          </a:prstGeom>
        </p:spPr>
      </p:pic>
      <p:pic>
        <p:nvPicPr>
          <p:cNvPr id="8" name="Picture 7">
            <a:extLst>
              <a:ext uri="{FF2B5EF4-FFF2-40B4-BE49-F238E27FC236}">
                <a16:creationId xmlns:a16="http://schemas.microsoft.com/office/drawing/2014/main" id="{26748470-E8F9-44FE-94FB-49D31BE7F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9723" y="2242579"/>
            <a:ext cx="4444314" cy="3333236"/>
          </a:xfrm>
          <a:prstGeom prst="rect">
            <a:avLst/>
          </a:prstGeom>
        </p:spPr>
      </p:pic>
      <p:pic>
        <p:nvPicPr>
          <p:cNvPr id="3074" name="Picture 2" descr="Image may contain: one or more people, people standing, people walking, shoes and outdoor">
            <a:extLst>
              <a:ext uri="{FF2B5EF4-FFF2-40B4-BE49-F238E27FC236}">
                <a16:creationId xmlns:a16="http://schemas.microsoft.com/office/drawing/2014/main" id="{1161C7B7-FEDD-4D3C-A606-30B3BB3EDB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41634" y="1577288"/>
            <a:ext cx="2083175" cy="370342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B150BA1-5007-4ABC-B105-8A11881AF111}"/>
              </a:ext>
            </a:extLst>
          </p:cNvPr>
          <p:cNvSpPr/>
          <p:nvPr/>
        </p:nvSpPr>
        <p:spPr>
          <a:xfrm>
            <a:off x="840259" y="4574918"/>
            <a:ext cx="3212757" cy="20017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During the Christmas Season, NOC Faculty, Staff, and Alumni participated in Christmas parades in Blackwell, Tonkawa and Perry</a:t>
            </a:r>
          </a:p>
        </p:txBody>
      </p:sp>
    </p:spTree>
    <p:extLst>
      <p:ext uri="{BB962C8B-B14F-4D97-AF65-F5344CB8AC3E}">
        <p14:creationId xmlns:p14="http://schemas.microsoft.com/office/powerpoint/2010/main" val="1232052928"/>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07AA6E-A596-4414-9F9B-EC78A180FEE5}"/>
              </a:ext>
            </a:extLst>
          </p:cNvPr>
          <p:cNvSpPr/>
          <p:nvPr/>
        </p:nvSpPr>
        <p:spPr>
          <a:xfrm>
            <a:off x="852617" y="555422"/>
            <a:ext cx="10466172" cy="707886"/>
          </a:xfrm>
          <a:prstGeom prst="rect">
            <a:avLst/>
          </a:prstGeom>
        </p:spPr>
        <p:txBody>
          <a:bodyPr wrap="square">
            <a:spAutoFit/>
          </a:bodyPr>
          <a:lstStyle/>
          <a:p>
            <a:pPr lvl="0" algn="ctr"/>
            <a:r>
              <a:rPr lang="en-US" sz="4000" dirty="0">
                <a:solidFill>
                  <a:srgbClr val="000000"/>
                </a:solidFill>
                <a:latin typeface="Palatino Linotype"/>
              </a:rPr>
              <a:t>Alumni and Community Relations Events</a:t>
            </a:r>
          </a:p>
        </p:txBody>
      </p:sp>
      <p:pic>
        <p:nvPicPr>
          <p:cNvPr id="5122" name="Picture 2" descr="Image may contain: 3 people, people standing and indoor">
            <a:extLst>
              <a:ext uri="{FF2B5EF4-FFF2-40B4-BE49-F238E27FC236}">
                <a16:creationId xmlns:a16="http://schemas.microsoft.com/office/drawing/2014/main" id="{AC42BA1F-1F24-4FCE-B7D6-1DCF4E97A4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171" r="457" b="30811"/>
          <a:stretch/>
        </p:blipFill>
        <p:spPr bwMode="auto">
          <a:xfrm>
            <a:off x="386021" y="1541965"/>
            <a:ext cx="4535423" cy="30794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60EAE8F-545E-4E45-92C7-E5BF0D6E5A6A}"/>
              </a:ext>
            </a:extLst>
          </p:cNvPr>
          <p:cNvSpPr/>
          <p:nvPr/>
        </p:nvSpPr>
        <p:spPr>
          <a:xfrm>
            <a:off x="1112107" y="4470853"/>
            <a:ext cx="410595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634B372-D353-427B-A71C-1192C894EE23}"/>
              </a:ext>
            </a:extLst>
          </p:cNvPr>
          <p:cNvSpPr/>
          <p:nvPr/>
        </p:nvSpPr>
        <p:spPr>
          <a:xfrm>
            <a:off x="1112107" y="4732918"/>
            <a:ext cx="4105951" cy="400110"/>
          </a:xfrm>
          <a:prstGeom prst="rect">
            <a:avLst/>
          </a:prstGeom>
        </p:spPr>
        <p:txBody>
          <a:bodyPr wrap="square">
            <a:spAutoFit/>
          </a:bodyPr>
          <a:lstStyle/>
          <a:p>
            <a:pPr algn="ctr"/>
            <a:r>
              <a:rPr lang="en-US" sz="2000" dirty="0">
                <a:solidFill>
                  <a:schemeClr val="bg1"/>
                </a:solidFill>
                <a:latin typeface="+mj-lt"/>
              </a:rPr>
              <a:t>NOC Tonkawa Cheer Reunion</a:t>
            </a:r>
          </a:p>
        </p:txBody>
      </p:sp>
      <p:pic>
        <p:nvPicPr>
          <p:cNvPr id="5126" name="Picture 6" descr="Image may contain: 21 people, people standing and indoor">
            <a:extLst>
              <a:ext uri="{FF2B5EF4-FFF2-40B4-BE49-F238E27FC236}">
                <a16:creationId xmlns:a16="http://schemas.microsoft.com/office/drawing/2014/main" id="{A82B450B-CE74-48C5-8EC3-6645DFF98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0648" y="2688376"/>
            <a:ext cx="4105951" cy="30794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A432FE7-BC67-4870-8D14-57ED35C6CE55}"/>
              </a:ext>
            </a:extLst>
          </p:cNvPr>
          <p:cNvSpPr/>
          <p:nvPr/>
        </p:nvSpPr>
        <p:spPr>
          <a:xfrm>
            <a:off x="5375191" y="1952680"/>
            <a:ext cx="422601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AD0D076-CA99-4534-8E98-75D0210F081C}"/>
              </a:ext>
            </a:extLst>
          </p:cNvPr>
          <p:cNvSpPr/>
          <p:nvPr/>
        </p:nvSpPr>
        <p:spPr>
          <a:xfrm>
            <a:off x="5375191" y="2115483"/>
            <a:ext cx="4226010" cy="400110"/>
          </a:xfrm>
          <a:prstGeom prst="rect">
            <a:avLst/>
          </a:prstGeom>
        </p:spPr>
        <p:txBody>
          <a:bodyPr wrap="square">
            <a:spAutoFit/>
          </a:bodyPr>
          <a:lstStyle/>
          <a:p>
            <a:pPr algn="ctr"/>
            <a:r>
              <a:rPr lang="en-US" sz="2000" dirty="0">
                <a:solidFill>
                  <a:schemeClr val="bg1"/>
                </a:solidFill>
                <a:latin typeface="+mj-lt"/>
              </a:rPr>
              <a:t>NOC Enid Cheer Reunion</a:t>
            </a:r>
          </a:p>
        </p:txBody>
      </p:sp>
    </p:spTree>
    <p:extLst>
      <p:ext uri="{BB962C8B-B14F-4D97-AF65-F5344CB8AC3E}">
        <p14:creationId xmlns:p14="http://schemas.microsoft.com/office/powerpoint/2010/main" val="392526489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content.ftul1-1.fna.fbcdn.net/v/t1.0-9/83662049_180899176650705_2128347309543522304_n.png?_nc_cat=108&amp;_nc_sid=8024bb&amp;_nc_ohc=TFcRAtO91o8AX9YD2FY&amp;_nc_ht=scontent.ftul1-1.fna&amp;oh=afd36d1ec0263c89ee7c0c4ea4c3948b&amp;oe=5E83350A">
            <a:extLst>
              <a:ext uri="{FF2B5EF4-FFF2-40B4-BE49-F238E27FC236}">
                <a16:creationId xmlns:a16="http://schemas.microsoft.com/office/drawing/2014/main" id="{A22F5AF3-CA51-47D6-B7BF-20A8C755C6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4974" y="383254"/>
            <a:ext cx="6680757" cy="24729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may contain: 2 people, people standing, tree, sky, plant, child, grass, outdoor and nature">
            <a:extLst>
              <a:ext uri="{FF2B5EF4-FFF2-40B4-BE49-F238E27FC236}">
                <a16:creationId xmlns:a16="http://schemas.microsoft.com/office/drawing/2014/main" id="{F8946AA1-F0FF-4036-92D4-756442C04F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684" y="465691"/>
            <a:ext cx="1638684" cy="284416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may contain: 4 people, people standing, shoes, tree and outdoor">
            <a:extLst>
              <a:ext uri="{FF2B5EF4-FFF2-40B4-BE49-F238E27FC236}">
                <a16:creationId xmlns:a16="http://schemas.microsoft.com/office/drawing/2014/main" id="{4C6948CD-0714-41C6-B6C2-AB2E30826B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50835" y="3233624"/>
            <a:ext cx="1454931" cy="206007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may contain: 2 people, people standing">
            <a:extLst>
              <a:ext uri="{FF2B5EF4-FFF2-40B4-BE49-F238E27FC236}">
                <a16:creationId xmlns:a16="http://schemas.microsoft.com/office/drawing/2014/main" id="{23AD0DB7-52B4-4326-9AC9-8857D3C80A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34" y="3041388"/>
            <a:ext cx="1626962" cy="206081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may contain: 3 people, outdoor">
            <a:extLst>
              <a:ext uri="{FF2B5EF4-FFF2-40B4-BE49-F238E27FC236}">
                <a16:creationId xmlns:a16="http://schemas.microsoft.com/office/drawing/2014/main" id="{99704374-A914-4A84-8E34-AE931DADD1E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8266" y="1181611"/>
            <a:ext cx="1854676" cy="247290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mage may contain: 2 people, people smiling, night and indoor">
            <a:extLst>
              <a:ext uri="{FF2B5EF4-FFF2-40B4-BE49-F238E27FC236}">
                <a16:creationId xmlns:a16="http://schemas.microsoft.com/office/drawing/2014/main" id="{5944F8D3-1D67-4A42-830D-4B08116FFB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33050" y="301394"/>
            <a:ext cx="1945611" cy="2005976"/>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Image may contain: 2 people, people standing, tree, wedding, plant, outdoor and nature">
            <a:extLst>
              <a:ext uri="{FF2B5EF4-FFF2-40B4-BE49-F238E27FC236}">
                <a16:creationId xmlns:a16="http://schemas.microsoft.com/office/drawing/2014/main" id="{1109F5FD-5709-489B-BD65-3B276516B35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64082" y="2101314"/>
            <a:ext cx="1636280" cy="2449317"/>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Image may contain: 2 people, people smiling, closeup">
            <a:extLst>
              <a:ext uri="{FF2B5EF4-FFF2-40B4-BE49-F238E27FC236}">
                <a16:creationId xmlns:a16="http://schemas.microsoft.com/office/drawing/2014/main" id="{D5D3D964-3D0C-42AD-8A02-B10AB22A4D3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1677" y="4788260"/>
            <a:ext cx="2035047" cy="1515686"/>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Image may contain: 2 people">
            <a:extLst>
              <a:ext uri="{FF2B5EF4-FFF2-40B4-BE49-F238E27FC236}">
                <a16:creationId xmlns:a16="http://schemas.microsoft.com/office/drawing/2014/main" id="{86612434-0D1F-4EDC-8D11-355B5BC2FA2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06807" y="4325578"/>
            <a:ext cx="1536219" cy="2048292"/>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Image may contain: 2 people, outdoor">
            <a:extLst>
              <a:ext uri="{FF2B5EF4-FFF2-40B4-BE49-F238E27FC236}">
                <a16:creationId xmlns:a16="http://schemas.microsoft.com/office/drawing/2014/main" id="{E45814C5-1FA2-4298-9FD1-0328FEC7706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33422" y="5251985"/>
            <a:ext cx="2277957" cy="1492536"/>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https://scontent.ftul1-1.fna.fbcdn.net/v/t1.0-9/p960x960/85144035_183956403011649_6309268376132780032_o.jpg?_nc_cat=100&amp;_nc_sid=8024bb&amp;_nc_ohc=vKqG6eMh6esAX9mNTwF&amp;_nc_ht=scontent.ftul1-1.fna&amp;_nc_tp=6&amp;oh=dde664ac543811ce4bd89f5cf39ce0cd&amp;oe=5E95425E">
            <a:extLst>
              <a:ext uri="{FF2B5EF4-FFF2-40B4-BE49-F238E27FC236}">
                <a16:creationId xmlns:a16="http://schemas.microsoft.com/office/drawing/2014/main" id="{33B5ABB1-448D-4A84-A0F1-57B30E4245B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63594" y="3494101"/>
            <a:ext cx="2063689" cy="2063689"/>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Image may contain: 3 people, people standing and outdoor">
            <a:extLst>
              <a:ext uri="{FF2B5EF4-FFF2-40B4-BE49-F238E27FC236}">
                <a16:creationId xmlns:a16="http://schemas.microsoft.com/office/drawing/2014/main" id="{6FC59B08-703A-4956-AA80-09D1A014459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85030" y="4456390"/>
            <a:ext cx="2506707" cy="1674627"/>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Image may contain: 5 people, people sitting, shoes, beard and outdoor">
            <a:extLst>
              <a:ext uri="{FF2B5EF4-FFF2-40B4-BE49-F238E27FC236}">
                <a16:creationId xmlns:a16="http://schemas.microsoft.com/office/drawing/2014/main" id="{3850FFFD-4BE6-4F80-817C-5D09630536D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58952" y="2378901"/>
            <a:ext cx="1698687" cy="2142578"/>
          </a:xfrm>
          <a:prstGeom prst="rect">
            <a:avLst/>
          </a:prstGeom>
          <a:noFill/>
          <a:extLst>
            <a:ext uri="{909E8E84-426E-40DD-AFC4-6F175D3DCCD1}">
              <a14:hiddenFill xmlns:a14="http://schemas.microsoft.com/office/drawing/2010/main">
                <a:solidFill>
                  <a:srgbClr val="FFFFFF"/>
                </a:solidFill>
              </a14:hiddenFill>
            </a:ext>
          </a:extLst>
        </p:spPr>
      </p:pic>
      <p:pic>
        <p:nvPicPr>
          <p:cNvPr id="4124" name="Picture 28" descr="Image may contain: 1 person, standing and indoor">
            <a:extLst>
              <a:ext uri="{FF2B5EF4-FFF2-40B4-BE49-F238E27FC236}">
                <a16:creationId xmlns:a16="http://schemas.microsoft.com/office/drawing/2014/main" id="{979AE029-3CCD-40C2-B1BC-FBA68FE3E26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62239" y="1827995"/>
            <a:ext cx="1232121" cy="1826517"/>
          </a:xfrm>
          <a:prstGeom prst="rect">
            <a:avLst/>
          </a:prstGeom>
          <a:noFill/>
          <a:extLst>
            <a:ext uri="{909E8E84-426E-40DD-AFC4-6F175D3DCCD1}">
              <a14:hiddenFill xmlns:a14="http://schemas.microsoft.com/office/drawing/2010/main">
                <a:solidFill>
                  <a:srgbClr val="FFFFFF"/>
                </a:solidFill>
              </a14:hiddenFill>
            </a:ext>
          </a:extLst>
        </p:spPr>
      </p:pic>
      <p:pic>
        <p:nvPicPr>
          <p:cNvPr id="4126" name="Picture 30" descr="Image may contain: 2 people, people standing, shoes and outdoor">
            <a:extLst>
              <a:ext uri="{FF2B5EF4-FFF2-40B4-BE49-F238E27FC236}">
                <a16:creationId xmlns:a16="http://schemas.microsoft.com/office/drawing/2014/main" id="{783738C4-3300-4F49-9A0A-A1E35DE705D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79429" y="2234069"/>
            <a:ext cx="1287555" cy="2288987"/>
          </a:xfrm>
          <a:prstGeom prst="rect">
            <a:avLst/>
          </a:prstGeom>
          <a:noFill/>
          <a:extLst>
            <a:ext uri="{909E8E84-426E-40DD-AFC4-6F175D3DCCD1}">
              <a14:hiddenFill xmlns:a14="http://schemas.microsoft.com/office/drawing/2010/main">
                <a:solidFill>
                  <a:srgbClr val="FFFFFF"/>
                </a:solidFill>
              </a14:hiddenFill>
            </a:ext>
          </a:extLst>
        </p:spPr>
      </p:pic>
      <p:pic>
        <p:nvPicPr>
          <p:cNvPr id="4130" name="Picture 34" descr="Image may contain: one or more people">
            <a:extLst>
              <a:ext uri="{FF2B5EF4-FFF2-40B4-BE49-F238E27FC236}">
                <a16:creationId xmlns:a16="http://schemas.microsoft.com/office/drawing/2014/main" id="{BBFAA8AB-02B6-4D26-A99A-F9FDDE42875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914356" y="2500666"/>
            <a:ext cx="1755792" cy="1755792"/>
          </a:xfrm>
          <a:prstGeom prst="rect">
            <a:avLst/>
          </a:prstGeom>
          <a:noFill/>
          <a:extLst>
            <a:ext uri="{909E8E84-426E-40DD-AFC4-6F175D3DCCD1}">
              <a14:hiddenFill xmlns:a14="http://schemas.microsoft.com/office/drawing/2010/main">
                <a:solidFill>
                  <a:srgbClr val="FFFFFF"/>
                </a:solidFill>
              </a14:hiddenFill>
            </a:ext>
          </a:extLst>
        </p:spPr>
      </p:pic>
      <p:pic>
        <p:nvPicPr>
          <p:cNvPr id="4132" name="Picture 36" descr="Image may contain: 1 person, standing, hat, sky and outdoor">
            <a:extLst>
              <a:ext uri="{FF2B5EF4-FFF2-40B4-BE49-F238E27FC236}">
                <a16:creationId xmlns:a16="http://schemas.microsoft.com/office/drawing/2014/main" id="{C69BD1E5-90F2-4FDB-89AF-9F7B556B3ED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171697" y="4180430"/>
            <a:ext cx="1194477" cy="2123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812498"/>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72D78F-38B1-4ED4-B68C-B079F52A05B0}"/>
              </a:ext>
            </a:extLst>
          </p:cNvPr>
          <p:cNvSpPr txBox="1"/>
          <p:nvPr/>
        </p:nvSpPr>
        <p:spPr>
          <a:xfrm>
            <a:off x="850232" y="834189"/>
            <a:ext cx="10491536" cy="1015663"/>
          </a:xfrm>
          <a:prstGeom prst="rect">
            <a:avLst/>
          </a:prstGeom>
          <a:noFill/>
        </p:spPr>
        <p:txBody>
          <a:bodyPr wrap="square" rtlCol="0">
            <a:spAutoFit/>
          </a:bodyPr>
          <a:lstStyle/>
          <a:p>
            <a:pPr algn="ctr"/>
            <a:r>
              <a:rPr lang="en-US" sz="6000" dirty="0">
                <a:latin typeface="+mj-lt"/>
              </a:rPr>
              <a:t>Mission of the Foundation</a:t>
            </a:r>
          </a:p>
        </p:txBody>
      </p:sp>
      <p:sp>
        <p:nvSpPr>
          <p:cNvPr id="4" name="TextBox 3">
            <a:extLst>
              <a:ext uri="{FF2B5EF4-FFF2-40B4-BE49-F238E27FC236}">
                <a16:creationId xmlns:a16="http://schemas.microsoft.com/office/drawing/2014/main" id="{29FD2738-D337-4B10-A0F4-6F24D55082F1}"/>
              </a:ext>
            </a:extLst>
          </p:cNvPr>
          <p:cNvSpPr txBox="1"/>
          <p:nvPr/>
        </p:nvSpPr>
        <p:spPr>
          <a:xfrm>
            <a:off x="850233" y="1849852"/>
            <a:ext cx="10491535" cy="3969292"/>
          </a:xfrm>
          <a:prstGeom prst="rect">
            <a:avLst/>
          </a:prstGeom>
          <a:noFill/>
        </p:spPr>
        <p:txBody>
          <a:bodyPr wrap="square" rtlCol="0">
            <a:spAutoFit/>
          </a:bodyPr>
          <a:lstStyle/>
          <a:p>
            <a:pPr>
              <a:lnSpc>
                <a:spcPct val="200000"/>
              </a:lnSpc>
            </a:pPr>
            <a:r>
              <a:rPr lang="en-US" sz="2600" dirty="0"/>
              <a:t>The Northern Oklahoma College Foundation seeks private support by establishing lifelong relationships with its donors, alumni and friends while supporting the mission of Northern Oklahoma College and providing financial assistance and quality educational experiences to our students, programs and employees.</a:t>
            </a:r>
          </a:p>
        </p:txBody>
      </p:sp>
    </p:spTree>
    <p:extLst>
      <p:ext uri="{BB962C8B-B14F-4D97-AF65-F5344CB8AC3E}">
        <p14:creationId xmlns:p14="http://schemas.microsoft.com/office/powerpoint/2010/main" val="2361060153"/>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E745BD-B42C-4EDB-A8AB-ED9043A227A6}"/>
              </a:ext>
            </a:extLst>
          </p:cNvPr>
          <p:cNvSpPr txBox="1"/>
          <p:nvPr/>
        </p:nvSpPr>
        <p:spPr>
          <a:xfrm>
            <a:off x="958203" y="591349"/>
            <a:ext cx="10365025" cy="769441"/>
          </a:xfrm>
          <a:prstGeom prst="rect">
            <a:avLst/>
          </a:prstGeom>
          <a:noFill/>
        </p:spPr>
        <p:txBody>
          <a:bodyPr wrap="square" rtlCol="0">
            <a:spAutoFit/>
          </a:bodyPr>
          <a:lstStyle/>
          <a:p>
            <a:pPr algn="ctr"/>
            <a:r>
              <a:rPr lang="en-US" sz="4400" dirty="0">
                <a:latin typeface="+mj-lt"/>
              </a:rPr>
              <a:t>2019 Donor Recognition Dinner</a:t>
            </a:r>
          </a:p>
        </p:txBody>
      </p:sp>
      <p:pic>
        <p:nvPicPr>
          <p:cNvPr id="7170" name="Picture 2" descr="Image may contain: 1 person">
            <a:extLst>
              <a:ext uri="{FF2B5EF4-FFF2-40B4-BE49-F238E27FC236}">
                <a16:creationId xmlns:a16="http://schemas.microsoft.com/office/drawing/2014/main" id="{698EE705-D62F-4FDC-B5A9-0E42AB800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5319" y="2038466"/>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7172" name="Picture 4" descr="Image may contain: 1 person, smiling">
            <a:extLst>
              <a:ext uri="{FF2B5EF4-FFF2-40B4-BE49-F238E27FC236}">
                <a16:creationId xmlns:a16="http://schemas.microsoft.com/office/drawing/2014/main" id="{524869C9-F2B9-47D7-B9D2-BE157714C2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866" y="3237587"/>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7174" name="Picture 6" descr="Image may contain: 1 person">
            <a:extLst>
              <a:ext uri="{FF2B5EF4-FFF2-40B4-BE49-F238E27FC236}">
                <a16:creationId xmlns:a16="http://schemas.microsoft.com/office/drawing/2014/main" id="{13BA194B-AA7E-40BC-B225-D4F2751C87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0414" y="2038466"/>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7176" name="Picture 8" descr="Image may contain: 1 person">
            <a:extLst>
              <a:ext uri="{FF2B5EF4-FFF2-40B4-BE49-F238E27FC236}">
                <a16:creationId xmlns:a16="http://schemas.microsoft.com/office/drawing/2014/main" id="{FD1CA919-AE17-4650-A0B5-55B3958E15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6377" y="3237587"/>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049258"/>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E745BD-B42C-4EDB-A8AB-ED9043A227A6}"/>
              </a:ext>
            </a:extLst>
          </p:cNvPr>
          <p:cNvSpPr txBox="1"/>
          <p:nvPr/>
        </p:nvSpPr>
        <p:spPr>
          <a:xfrm>
            <a:off x="958203" y="591349"/>
            <a:ext cx="10365025" cy="769441"/>
          </a:xfrm>
          <a:prstGeom prst="rect">
            <a:avLst/>
          </a:prstGeom>
          <a:noFill/>
        </p:spPr>
        <p:txBody>
          <a:bodyPr wrap="square" rtlCol="0">
            <a:spAutoFit/>
          </a:bodyPr>
          <a:lstStyle/>
          <a:p>
            <a:pPr algn="ctr"/>
            <a:r>
              <a:rPr lang="en-US" sz="4400" dirty="0">
                <a:latin typeface="+mj-lt"/>
              </a:rPr>
              <a:t>2019 Donor Recognition Dinner</a:t>
            </a:r>
          </a:p>
        </p:txBody>
      </p:sp>
      <p:pic>
        <p:nvPicPr>
          <p:cNvPr id="8194" name="Picture 2" descr="Image may contain: 2 people, people smiling">
            <a:extLst>
              <a:ext uri="{FF2B5EF4-FFF2-40B4-BE49-F238E27FC236}">
                <a16:creationId xmlns:a16="http://schemas.microsoft.com/office/drawing/2014/main" id="{ABF4EF17-6D79-44D0-A3B5-7A35823103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926" y="2147972"/>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8196" name="Picture 4" descr="Image may contain: 1 person, smiling">
            <a:extLst>
              <a:ext uri="{FF2B5EF4-FFF2-40B4-BE49-F238E27FC236}">
                <a16:creationId xmlns:a16="http://schemas.microsoft.com/office/drawing/2014/main" id="{A2C7CF16-A365-41CA-AC09-7D744F61C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6925" y="3429000"/>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8198" name="Picture 6" descr="Image may contain: 1 person, smiling">
            <a:extLst>
              <a:ext uri="{FF2B5EF4-FFF2-40B4-BE49-F238E27FC236}">
                <a16:creationId xmlns:a16="http://schemas.microsoft.com/office/drawing/2014/main" id="{18E74141-CBDD-445C-B0A1-CB193F793B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3761" y="2147972"/>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8200" name="Picture 8" descr="Image may contain: 1 person, smiling">
            <a:extLst>
              <a:ext uri="{FF2B5EF4-FFF2-40B4-BE49-F238E27FC236}">
                <a16:creationId xmlns:a16="http://schemas.microsoft.com/office/drawing/2014/main" id="{8999C175-E7F8-4169-B6A2-37387F686D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3338" y="3488545"/>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8202" name="Picture 10" descr="Image may contain: 3 people, people smiling">
            <a:extLst>
              <a:ext uri="{FF2B5EF4-FFF2-40B4-BE49-F238E27FC236}">
                <a16:creationId xmlns:a16="http://schemas.microsoft.com/office/drawing/2014/main" id="{22D75844-32AF-4B28-BE39-BFA1566CF2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99074" y="2147972"/>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903982"/>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E745BD-B42C-4EDB-A8AB-ED9043A227A6}"/>
              </a:ext>
            </a:extLst>
          </p:cNvPr>
          <p:cNvSpPr txBox="1"/>
          <p:nvPr/>
        </p:nvSpPr>
        <p:spPr>
          <a:xfrm>
            <a:off x="958203" y="591349"/>
            <a:ext cx="10365025" cy="769441"/>
          </a:xfrm>
          <a:prstGeom prst="rect">
            <a:avLst/>
          </a:prstGeom>
          <a:noFill/>
        </p:spPr>
        <p:txBody>
          <a:bodyPr wrap="square" rtlCol="0">
            <a:spAutoFit/>
          </a:bodyPr>
          <a:lstStyle/>
          <a:p>
            <a:pPr algn="ctr"/>
            <a:r>
              <a:rPr lang="en-US" sz="4400" dirty="0">
                <a:latin typeface="+mj-lt"/>
              </a:rPr>
              <a:t>2019 Donor Recognition Dinner</a:t>
            </a:r>
          </a:p>
        </p:txBody>
      </p:sp>
      <p:pic>
        <p:nvPicPr>
          <p:cNvPr id="9218" name="Picture 2" descr="Image may contain: 2 people, people smiling">
            <a:extLst>
              <a:ext uri="{FF2B5EF4-FFF2-40B4-BE49-F238E27FC236}">
                <a16:creationId xmlns:a16="http://schemas.microsoft.com/office/drawing/2014/main" id="{FA9557D5-EC4F-478D-9C39-3293AC267E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941" y="2022038"/>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9220" name="Picture 4" descr="Image may contain: 2 people, people smiling">
            <a:extLst>
              <a:ext uri="{FF2B5EF4-FFF2-40B4-BE49-F238E27FC236}">
                <a16:creationId xmlns:a16="http://schemas.microsoft.com/office/drawing/2014/main" id="{323DDA4F-4938-4E4A-8790-6086F4CDA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514" y="3429000"/>
            <a:ext cx="1905000" cy="1905000"/>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9222" name="Picture 6" descr="Image may contain: 2 people, people smiling">
            <a:extLst>
              <a:ext uri="{FF2B5EF4-FFF2-40B4-BE49-F238E27FC236}">
                <a16:creationId xmlns:a16="http://schemas.microsoft.com/office/drawing/2014/main" id="{F577243D-5797-42D1-9A56-464173A5BF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9268" y="2126072"/>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9224" name="Picture 8" descr="Image may contain: 2 people, people smiling">
            <a:extLst>
              <a:ext uri="{FF2B5EF4-FFF2-40B4-BE49-F238E27FC236}">
                <a16:creationId xmlns:a16="http://schemas.microsoft.com/office/drawing/2014/main" id="{FE8D9384-EF0A-45E6-8324-0BE12DD2B3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1698" y="2126072"/>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9226" name="Picture 10" descr="Image may contain: 4 people, people smiling">
            <a:extLst>
              <a:ext uri="{FF2B5EF4-FFF2-40B4-BE49-F238E27FC236}">
                <a16:creationId xmlns:a16="http://schemas.microsoft.com/office/drawing/2014/main" id="{FA247409-E370-4A75-BCB4-C0CB96361C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0483" y="3499952"/>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58088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E745BD-B42C-4EDB-A8AB-ED9043A227A6}"/>
              </a:ext>
            </a:extLst>
          </p:cNvPr>
          <p:cNvSpPr txBox="1"/>
          <p:nvPr/>
        </p:nvSpPr>
        <p:spPr>
          <a:xfrm>
            <a:off x="958203" y="591349"/>
            <a:ext cx="10365025" cy="769441"/>
          </a:xfrm>
          <a:prstGeom prst="rect">
            <a:avLst/>
          </a:prstGeom>
          <a:noFill/>
        </p:spPr>
        <p:txBody>
          <a:bodyPr wrap="square" rtlCol="0">
            <a:spAutoFit/>
          </a:bodyPr>
          <a:lstStyle/>
          <a:p>
            <a:pPr algn="ctr"/>
            <a:r>
              <a:rPr lang="en-US" sz="4400" dirty="0">
                <a:latin typeface="+mj-lt"/>
              </a:rPr>
              <a:t>2019 Donor Recognition Dinner</a:t>
            </a:r>
          </a:p>
        </p:txBody>
      </p:sp>
      <p:pic>
        <p:nvPicPr>
          <p:cNvPr id="10242" name="Picture 2" descr="Image may contain: 2 people, people smiling">
            <a:extLst>
              <a:ext uri="{FF2B5EF4-FFF2-40B4-BE49-F238E27FC236}">
                <a16:creationId xmlns:a16="http://schemas.microsoft.com/office/drawing/2014/main" id="{758D7F0C-5CBC-4295-8534-619AC5174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6195" y="3101113"/>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10244" name="Picture 4" descr="Image may contain: 6 people, people smiling">
            <a:extLst>
              <a:ext uri="{FF2B5EF4-FFF2-40B4-BE49-F238E27FC236}">
                <a16:creationId xmlns:a16="http://schemas.microsoft.com/office/drawing/2014/main" id="{17C28D7E-9F6E-447B-90BA-733BAAE227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7753" y="2148613"/>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10246" name="Picture 6" descr="Image may contain: 4 people, people smiling">
            <a:extLst>
              <a:ext uri="{FF2B5EF4-FFF2-40B4-BE49-F238E27FC236}">
                <a16:creationId xmlns:a16="http://schemas.microsoft.com/office/drawing/2014/main" id="{F0D1BB5F-DD57-4362-B783-0EDFA6FCD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1475" y="2148613"/>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10248" name="Picture 8" descr="Image may contain: 2 people, people smiling">
            <a:extLst>
              <a:ext uri="{FF2B5EF4-FFF2-40B4-BE49-F238E27FC236}">
                <a16:creationId xmlns:a16="http://schemas.microsoft.com/office/drawing/2014/main" id="{A3B48608-76A4-4CDD-98E6-CDC4C4A36A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3033" y="3101113"/>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10250" name="Picture 10" descr="Image may contain: 3 people, people smiling">
            <a:extLst>
              <a:ext uri="{FF2B5EF4-FFF2-40B4-BE49-F238E27FC236}">
                <a16:creationId xmlns:a16="http://schemas.microsoft.com/office/drawing/2014/main" id="{A2807993-5DBA-481D-ABE9-966CFA6E1E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2351" y="4255564"/>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352969"/>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E745BD-B42C-4EDB-A8AB-ED9043A227A6}"/>
              </a:ext>
            </a:extLst>
          </p:cNvPr>
          <p:cNvSpPr txBox="1"/>
          <p:nvPr/>
        </p:nvSpPr>
        <p:spPr>
          <a:xfrm>
            <a:off x="958203" y="591349"/>
            <a:ext cx="10365025" cy="769441"/>
          </a:xfrm>
          <a:prstGeom prst="rect">
            <a:avLst/>
          </a:prstGeom>
          <a:noFill/>
        </p:spPr>
        <p:txBody>
          <a:bodyPr wrap="square" rtlCol="0">
            <a:spAutoFit/>
          </a:bodyPr>
          <a:lstStyle/>
          <a:p>
            <a:pPr algn="ctr"/>
            <a:r>
              <a:rPr lang="en-US" sz="4400" dirty="0">
                <a:latin typeface="+mj-lt"/>
              </a:rPr>
              <a:t>2019 Donor Recognition Dinner</a:t>
            </a:r>
          </a:p>
        </p:txBody>
      </p:sp>
      <p:pic>
        <p:nvPicPr>
          <p:cNvPr id="11266" name="Picture 2" descr="Image may contain: 4 people, people smiling">
            <a:extLst>
              <a:ext uri="{FF2B5EF4-FFF2-40B4-BE49-F238E27FC236}">
                <a16:creationId xmlns:a16="http://schemas.microsoft.com/office/drawing/2014/main" id="{CAF26515-9F0A-4817-A0A6-833B1C1E51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271" y="2230104"/>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11268" name="Picture 4" descr="Image may contain: 2 people, people smiling">
            <a:extLst>
              <a:ext uri="{FF2B5EF4-FFF2-40B4-BE49-F238E27FC236}">
                <a16:creationId xmlns:a16="http://schemas.microsoft.com/office/drawing/2014/main" id="{4F4060A2-CD38-477A-AFE1-8795CFEC6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5223" y="3796083"/>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11270" name="Picture 6" descr="Image may contain: 2 people, people smiling">
            <a:extLst>
              <a:ext uri="{FF2B5EF4-FFF2-40B4-BE49-F238E27FC236}">
                <a16:creationId xmlns:a16="http://schemas.microsoft.com/office/drawing/2014/main" id="{E9A39936-47E3-4483-AFF7-294BA39C2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0" y="2230104"/>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11272" name="Picture 8" descr="Image may contain: 2 people, people smiling">
            <a:extLst>
              <a:ext uri="{FF2B5EF4-FFF2-40B4-BE49-F238E27FC236}">
                <a16:creationId xmlns:a16="http://schemas.microsoft.com/office/drawing/2014/main" id="{52CD415F-DC4F-45C0-A717-645E8801FF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3452" y="3796083"/>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11274" name="Picture 10" descr="Image may contain: 3 people, people smiling">
            <a:extLst>
              <a:ext uri="{FF2B5EF4-FFF2-40B4-BE49-F238E27FC236}">
                <a16:creationId xmlns:a16="http://schemas.microsoft.com/office/drawing/2014/main" id="{F9530903-7393-4071-8FB7-866E60E9E5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95040" y="2306761"/>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942910"/>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E745BD-B42C-4EDB-A8AB-ED9043A227A6}"/>
              </a:ext>
            </a:extLst>
          </p:cNvPr>
          <p:cNvSpPr txBox="1"/>
          <p:nvPr/>
        </p:nvSpPr>
        <p:spPr>
          <a:xfrm>
            <a:off x="958203" y="591349"/>
            <a:ext cx="10365025" cy="769441"/>
          </a:xfrm>
          <a:prstGeom prst="rect">
            <a:avLst/>
          </a:prstGeom>
          <a:noFill/>
        </p:spPr>
        <p:txBody>
          <a:bodyPr wrap="square" rtlCol="0">
            <a:spAutoFit/>
          </a:bodyPr>
          <a:lstStyle/>
          <a:p>
            <a:pPr algn="ctr"/>
            <a:r>
              <a:rPr lang="en-US" sz="4400" dirty="0">
                <a:latin typeface="+mj-lt"/>
              </a:rPr>
              <a:t>2019 Donor Recognition Dinner</a:t>
            </a:r>
          </a:p>
        </p:txBody>
      </p:sp>
      <p:pic>
        <p:nvPicPr>
          <p:cNvPr id="12290" name="Picture 2" descr="Image may contain: 3 people, people smiling">
            <a:extLst>
              <a:ext uri="{FF2B5EF4-FFF2-40B4-BE49-F238E27FC236}">
                <a16:creationId xmlns:a16="http://schemas.microsoft.com/office/drawing/2014/main" id="{E7A630A9-59B5-4FAB-B5CB-4F9967AAE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2476500"/>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12292" name="Picture 4" descr="Image may contain: 3 people, people smiling">
            <a:extLst>
              <a:ext uri="{FF2B5EF4-FFF2-40B4-BE49-F238E27FC236}">
                <a16:creationId xmlns:a16="http://schemas.microsoft.com/office/drawing/2014/main" id="{2E772F46-0834-4DB9-A686-470500CC4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203" y="2267520"/>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12294" name="Picture 6" descr="Image may contain: 4 people, people smiling">
            <a:extLst>
              <a:ext uri="{FF2B5EF4-FFF2-40B4-BE49-F238E27FC236}">
                <a16:creationId xmlns:a16="http://schemas.microsoft.com/office/drawing/2014/main" id="{EC16984A-D7DC-46DB-B2F5-2AE113244C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0851" y="1599516"/>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12296" name="Picture 8" descr="Image may contain: 2 people, people smiling">
            <a:extLst>
              <a:ext uri="{FF2B5EF4-FFF2-40B4-BE49-F238E27FC236}">
                <a16:creationId xmlns:a16="http://schemas.microsoft.com/office/drawing/2014/main" id="{9AC00193-A268-4198-B900-1110A0EF97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0851" y="3819898"/>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12300" name="Picture 12" descr="Image may contain: 2 people, people smiling">
            <a:extLst>
              <a:ext uri="{FF2B5EF4-FFF2-40B4-BE49-F238E27FC236}">
                <a16:creationId xmlns:a16="http://schemas.microsoft.com/office/drawing/2014/main" id="{FBD1E6CE-E0E7-4999-A0E9-698C8E7E9B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1064" y="3819898"/>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12302" name="Picture 14" descr="Image may contain: 5 people, people smiling">
            <a:extLst>
              <a:ext uri="{FF2B5EF4-FFF2-40B4-BE49-F238E27FC236}">
                <a16:creationId xmlns:a16="http://schemas.microsoft.com/office/drawing/2014/main" id="{2BA45481-A3E6-42A1-8992-B81248D4AF6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6148" y="1430735"/>
            <a:ext cx="2614413" cy="209153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12304" name="Picture 16" descr="Image may contain: 2 people, people smiling">
            <a:extLst>
              <a:ext uri="{FF2B5EF4-FFF2-40B4-BE49-F238E27FC236}">
                <a16:creationId xmlns:a16="http://schemas.microsoft.com/office/drawing/2014/main" id="{6C3218A5-0444-4DA1-85F4-23A6760D3F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66458" y="3066935"/>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392077"/>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E745BD-B42C-4EDB-A8AB-ED9043A227A6}"/>
              </a:ext>
            </a:extLst>
          </p:cNvPr>
          <p:cNvSpPr txBox="1"/>
          <p:nvPr/>
        </p:nvSpPr>
        <p:spPr>
          <a:xfrm>
            <a:off x="958203" y="591349"/>
            <a:ext cx="10365025" cy="769441"/>
          </a:xfrm>
          <a:prstGeom prst="rect">
            <a:avLst/>
          </a:prstGeom>
          <a:noFill/>
        </p:spPr>
        <p:txBody>
          <a:bodyPr wrap="square" rtlCol="0">
            <a:spAutoFit/>
          </a:bodyPr>
          <a:lstStyle/>
          <a:p>
            <a:pPr algn="ctr"/>
            <a:r>
              <a:rPr lang="en-US" sz="4400" dirty="0">
                <a:latin typeface="+mj-lt"/>
              </a:rPr>
              <a:t>2019 Donor Recognition Dinner</a:t>
            </a:r>
          </a:p>
        </p:txBody>
      </p:sp>
      <p:pic>
        <p:nvPicPr>
          <p:cNvPr id="6146" name="Picture 2" descr="Image may contain: 1 person">
            <a:extLst>
              <a:ext uri="{FF2B5EF4-FFF2-40B4-BE49-F238E27FC236}">
                <a16:creationId xmlns:a16="http://schemas.microsoft.com/office/drawing/2014/main" id="{D9AC047B-2674-4536-8F3C-33A2ABD900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204" y="2517679"/>
            <a:ext cx="1768023" cy="2210028"/>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6148" name="Picture 4" descr="Image may contain: 1 person">
            <a:extLst>
              <a:ext uri="{FF2B5EF4-FFF2-40B4-BE49-F238E27FC236}">
                <a16:creationId xmlns:a16="http://schemas.microsoft.com/office/drawing/2014/main" id="{F840AE30-19C1-45C5-B0F5-46FFBDF9BC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1507" y="1622103"/>
            <a:ext cx="1898155" cy="2372694"/>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6150" name="Picture 6" descr="Image may contain: 1 person">
            <a:extLst>
              <a:ext uri="{FF2B5EF4-FFF2-40B4-BE49-F238E27FC236}">
                <a16:creationId xmlns:a16="http://schemas.microsoft.com/office/drawing/2014/main" id="{887ADDD0-9AFD-419A-85DD-676E062E78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0925" y="2635470"/>
            <a:ext cx="2034677" cy="2034677"/>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6152" name="Picture 8" descr="Image may contain: 1 person">
            <a:extLst>
              <a:ext uri="{FF2B5EF4-FFF2-40B4-BE49-F238E27FC236}">
                <a16:creationId xmlns:a16="http://schemas.microsoft.com/office/drawing/2014/main" id="{485B4EE2-66AF-4C4B-8E43-80664DF97D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6971" y="4130883"/>
            <a:ext cx="2210028" cy="2210028"/>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6154" name="Picture 10" descr="Image may contain: 1 person">
            <a:extLst>
              <a:ext uri="{FF2B5EF4-FFF2-40B4-BE49-F238E27FC236}">
                <a16:creationId xmlns:a16="http://schemas.microsoft.com/office/drawing/2014/main" id="{87E56B26-30F8-46FE-89F8-A37DF6FBF7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6856" y="1622103"/>
            <a:ext cx="2270259" cy="2270259"/>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6156" name="Picture 12" descr="Image may contain: 1 person, smiling">
            <a:extLst>
              <a:ext uri="{FF2B5EF4-FFF2-40B4-BE49-F238E27FC236}">
                <a16:creationId xmlns:a16="http://schemas.microsoft.com/office/drawing/2014/main" id="{799B57B4-6E47-4659-93C2-BD4AC7B1CD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40493" y="2635470"/>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779625"/>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E745BD-B42C-4EDB-A8AB-ED9043A227A6}"/>
              </a:ext>
            </a:extLst>
          </p:cNvPr>
          <p:cNvSpPr txBox="1"/>
          <p:nvPr/>
        </p:nvSpPr>
        <p:spPr>
          <a:xfrm>
            <a:off x="958203" y="591349"/>
            <a:ext cx="10365025" cy="769441"/>
          </a:xfrm>
          <a:prstGeom prst="rect">
            <a:avLst/>
          </a:prstGeom>
          <a:noFill/>
        </p:spPr>
        <p:txBody>
          <a:bodyPr wrap="square" rtlCol="0">
            <a:spAutoFit/>
          </a:bodyPr>
          <a:lstStyle/>
          <a:p>
            <a:pPr algn="ctr"/>
            <a:r>
              <a:rPr lang="en-US" sz="4400" dirty="0">
                <a:latin typeface="+mj-lt"/>
              </a:rPr>
              <a:t>2019 Donor Recognition Dinner</a:t>
            </a:r>
          </a:p>
        </p:txBody>
      </p:sp>
      <p:pic>
        <p:nvPicPr>
          <p:cNvPr id="14338" name="Picture 2" descr="Image may contain: 3 people, people smiling">
            <a:extLst>
              <a:ext uri="{FF2B5EF4-FFF2-40B4-BE49-F238E27FC236}">
                <a16:creationId xmlns:a16="http://schemas.microsoft.com/office/drawing/2014/main" id="{9A9C43D6-427F-4F5A-A00F-71C7C150EF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579" y="2272311"/>
            <a:ext cx="2892257" cy="2313377"/>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14340" name="Picture 4" descr="Image may contain: 4 people, people smiling">
            <a:extLst>
              <a:ext uri="{FF2B5EF4-FFF2-40B4-BE49-F238E27FC236}">
                <a16:creationId xmlns:a16="http://schemas.microsoft.com/office/drawing/2014/main" id="{8ADD645E-A0CD-4B80-90F2-E90FF3EA84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0277" y="3177127"/>
            <a:ext cx="2892258" cy="2313378"/>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14342" name="Picture 6" descr="Image may contain: 2 people, people smiling">
            <a:extLst>
              <a:ext uri="{FF2B5EF4-FFF2-40B4-BE49-F238E27FC236}">
                <a16:creationId xmlns:a16="http://schemas.microsoft.com/office/drawing/2014/main" id="{74A23F9E-AB46-4DD7-AEEA-32D9FBF329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2933" y="1555025"/>
            <a:ext cx="2892258" cy="2313378"/>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14344" name="Picture 8" descr="Image may contain: 2 people, people smiling">
            <a:extLst>
              <a:ext uri="{FF2B5EF4-FFF2-40B4-BE49-F238E27FC236}">
                <a16:creationId xmlns:a16="http://schemas.microsoft.com/office/drawing/2014/main" id="{1CAB3DFB-0D23-4494-8825-3EED4129BF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6562" y="3967257"/>
            <a:ext cx="1905000" cy="19050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003467"/>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may contain: possible text that says 'ASPEN PRIZE FOR COMMUNITY COLLEGE EXCELLENCE THE ASPEN INSTITUTE TOP 150 2021'">
            <a:extLst>
              <a:ext uri="{FF2B5EF4-FFF2-40B4-BE49-F238E27FC236}">
                <a16:creationId xmlns:a16="http://schemas.microsoft.com/office/drawing/2014/main" id="{F4ACC25B-B6FC-4181-827F-C269256676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330" y="761023"/>
            <a:ext cx="4422816" cy="58004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1260D92-B23D-4F8F-B6B8-A01F5FEDE9FA}"/>
              </a:ext>
            </a:extLst>
          </p:cNvPr>
          <p:cNvSpPr/>
          <p:nvPr/>
        </p:nvSpPr>
        <p:spPr>
          <a:xfrm>
            <a:off x="5395784" y="2769108"/>
            <a:ext cx="6096000" cy="2639953"/>
          </a:xfrm>
          <a:prstGeom prst="rect">
            <a:avLst/>
          </a:prstGeom>
        </p:spPr>
        <p:txBody>
          <a:bodyPr>
            <a:spAutoFit/>
          </a:bodyPr>
          <a:lstStyle/>
          <a:p>
            <a:pPr>
              <a:lnSpc>
                <a:spcPct val="150000"/>
              </a:lnSpc>
            </a:pPr>
            <a:r>
              <a:rPr lang="en-US" sz="1600" dirty="0">
                <a:solidFill>
                  <a:srgbClr val="1C1E21"/>
                </a:solidFill>
                <a:latin typeface="+mj-lt"/>
              </a:rPr>
              <a:t>The Aspen Institute is a community-serving organization with global reach whose vision is a free, just, and equitable society. For 70 years, the Institute has driven change through dialogue, leadership, and action to help solve the world’s greatest challenges. Headquartered in Washington, D.C., the Institute has offices in Aspen, Colorado, and New York City, and an international network of partners. For more information</a:t>
            </a:r>
            <a:endParaRPr lang="en-US" sz="1600" dirty="0">
              <a:latin typeface="+mj-lt"/>
            </a:endParaRPr>
          </a:p>
        </p:txBody>
      </p:sp>
      <p:sp>
        <p:nvSpPr>
          <p:cNvPr id="4" name="Rectangle 3">
            <a:extLst>
              <a:ext uri="{FF2B5EF4-FFF2-40B4-BE49-F238E27FC236}">
                <a16:creationId xmlns:a16="http://schemas.microsoft.com/office/drawing/2014/main" id="{F255DF81-C504-4E4D-BCEC-3D7371FADE32}"/>
              </a:ext>
            </a:extLst>
          </p:cNvPr>
          <p:cNvSpPr/>
          <p:nvPr/>
        </p:nvSpPr>
        <p:spPr>
          <a:xfrm>
            <a:off x="5395784" y="665374"/>
            <a:ext cx="6096000" cy="1754326"/>
          </a:xfrm>
          <a:prstGeom prst="rect">
            <a:avLst/>
          </a:prstGeom>
        </p:spPr>
        <p:txBody>
          <a:bodyPr>
            <a:spAutoFit/>
          </a:bodyPr>
          <a:lstStyle/>
          <a:p>
            <a:r>
              <a:rPr lang="en-US" sz="3600" dirty="0">
                <a:solidFill>
                  <a:srgbClr val="1C1E21"/>
                </a:solidFill>
                <a:latin typeface="+mj-lt"/>
              </a:rPr>
              <a:t>Aspen names Northern Oklahoma College as a Top 150 U.S. Community College</a:t>
            </a:r>
            <a:endParaRPr lang="en-US" sz="3600" dirty="0">
              <a:latin typeface="+mj-lt"/>
            </a:endParaRPr>
          </a:p>
        </p:txBody>
      </p:sp>
    </p:spTree>
    <p:extLst>
      <p:ext uri="{BB962C8B-B14F-4D97-AF65-F5344CB8AC3E}">
        <p14:creationId xmlns:p14="http://schemas.microsoft.com/office/powerpoint/2010/main" val="3900619525"/>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35F04E-38E3-4778-B958-D52F7D6FB083}"/>
              </a:ext>
            </a:extLst>
          </p:cNvPr>
          <p:cNvSpPr/>
          <p:nvPr/>
        </p:nvSpPr>
        <p:spPr>
          <a:xfrm>
            <a:off x="7216346" y="1532239"/>
            <a:ext cx="3844707" cy="3447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Edwardian Script ITC" panose="030303020407070D0804" pitchFamily="66" charset="0"/>
              </a:rPr>
              <a:t>Thank You For Your Continued Support!</a:t>
            </a:r>
          </a:p>
        </p:txBody>
      </p:sp>
      <p:pic>
        <p:nvPicPr>
          <p:cNvPr id="4" name="Picture 3">
            <a:extLst>
              <a:ext uri="{FF2B5EF4-FFF2-40B4-BE49-F238E27FC236}">
                <a16:creationId xmlns:a16="http://schemas.microsoft.com/office/drawing/2014/main" id="{56A6ED15-B318-44B1-BE78-6E8891E4D1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309" y="228498"/>
            <a:ext cx="4837366" cy="6401003"/>
          </a:xfrm>
          <a:prstGeom prst="rect">
            <a:avLst/>
          </a:prstGeom>
        </p:spPr>
      </p:pic>
    </p:spTree>
    <p:extLst>
      <p:ext uri="{BB962C8B-B14F-4D97-AF65-F5344CB8AC3E}">
        <p14:creationId xmlns:p14="http://schemas.microsoft.com/office/powerpoint/2010/main" val="145256857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E104B8-A289-4E88-BE41-1529CBDB3CD7}"/>
              </a:ext>
            </a:extLst>
          </p:cNvPr>
          <p:cNvSpPr txBox="1"/>
          <p:nvPr/>
        </p:nvSpPr>
        <p:spPr>
          <a:xfrm>
            <a:off x="842210" y="497306"/>
            <a:ext cx="10507579" cy="1323439"/>
          </a:xfrm>
          <a:prstGeom prst="rect">
            <a:avLst/>
          </a:prstGeom>
          <a:noFill/>
        </p:spPr>
        <p:txBody>
          <a:bodyPr wrap="square" rtlCol="0">
            <a:spAutoFit/>
          </a:bodyPr>
          <a:lstStyle/>
          <a:p>
            <a:pPr algn="ctr"/>
            <a:r>
              <a:rPr lang="en-US" sz="4000" dirty="0">
                <a:latin typeface="+mj-lt"/>
              </a:rPr>
              <a:t>Northern Oklahoma College Foundation, Inc.</a:t>
            </a:r>
          </a:p>
          <a:p>
            <a:pPr algn="ctr"/>
            <a:r>
              <a:rPr lang="en-US" sz="4000" dirty="0">
                <a:latin typeface="+mj-lt"/>
              </a:rPr>
              <a:t>Board of Trustees 2019-2020</a:t>
            </a:r>
          </a:p>
        </p:txBody>
      </p:sp>
      <p:sp>
        <p:nvSpPr>
          <p:cNvPr id="4" name="TextBox 3">
            <a:extLst>
              <a:ext uri="{FF2B5EF4-FFF2-40B4-BE49-F238E27FC236}">
                <a16:creationId xmlns:a16="http://schemas.microsoft.com/office/drawing/2014/main" id="{E56133EA-BD09-46F0-A0D2-32B5CFE0EF59}"/>
              </a:ext>
            </a:extLst>
          </p:cNvPr>
          <p:cNvSpPr txBox="1"/>
          <p:nvPr/>
        </p:nvSpPr>
        <p:spPr>
          <a:xfrm>
            <a:off x="653520" y="2349614"/>
            <a:ext cx="10507579" cy="584775"/>
          </a:xfrm>
          <a:prstGeom prst="rect">
            <a:avLst/>
          </a:prstGeom>
          <a:noFill/>
        </p:spPr>
        <p:txBody>
          <a:bodyPr wrap="square" rtlCol="0">
            <a:spAutoFit/>
          </a:bodyPr>
          <a:lstStyle/>
          <a:p>
            <a:pPr algn="ctr"/>
            <a:r>
              <a:rPr lang="en-US" sz="3200" dirty="0">
                <a:latin typeface="+mj-lt"/>
              </a:rPr>
              <a:t>Community Leaders</a:t>
            </a:r>
          </a:p>
        </p:txBody>
      </p:sp>
      <p:pic>
        <p:nvPicPr>
          <p:cNvPr id="2050" name="Picture 2" descr="Mrs. LynnDe Funk, Chair - Term:  6.30.22">
            <a:extLst>
              <a:ext uri="{FF2B5EF4-FFF2-40B4-BE49-F238E27FC236}">
                <a16:creationId xmlns:a16="http://schemas.microsoft.com/office/drawing/2014/main" id="{176EB009-8EBF-4E58-A388-DA92E0E38C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314" y="3377810"/>
            <a:ext cx="1219370" cy="15544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r. Mike Loftis, Vice-Chair - Term:  6.30.20">
            <a:extLst>
              <a:ext uri="{FF2B5EF4-FFF2-40B4-BE49-F238E27FC236}">
                <a16:creationId xmlns:a16="http://schemas.microsoft.com/office/drawing/2014/main" id="{469C16E1-0D40-429D-BCC4-21DEDFD1C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7826" y="3377810"/>
            <a:ext cx="1244566" cy="15687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r. David Cummings, Past Chair - Term: 6.30.20">
            <a:extLst>
              <a:ext uri="{FF2B5EF4-FFF2-40B4-BE49-F238E27FC236}">
                <a16:creationId xmlns:a16="http://schemas.microsoft.com/office/drawing/2014/main" id="{58CFDEE2-E89E-48B3-A856-6FBCBC1738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4670" y="3366589"/>
            <a:ext cx="1244566" cy="157692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r. Bert Mackie - Term:  6.30.20">
            <a:extLst>
              <a:ext uri="{FF2B5EF4-FFF2-40B4-BE49-F238E27FC236}">
                <a16:creationId xmlns:a16="http://schemas.microsoft.com/office/drawing/2014/main" id="{37EC1D82-D344-4235-BC11-28402F7B72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3239" y="3945333"/>
            <a:ext cx="1244566" cy="157692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r. Jim Rodgers - Term:  6.30.20">
            <a:extLst>
              <a:ext uri="{FF2B5EF4-FFF2-40B4-BE49-F238E27FC236}">
                <a16:creationId xmlns:a16="http://schemas.microsoft.com/office/drawing/2014/main" id="{9E552168-B6E4-4B22-B574-39FFFB8548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95940" y="3505088"/>
            <a:ext cx="1275446" cy="155448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rs. Kristi DesJarlais - Term:6.30.21">
            <a:extLst>
              <a:ext uri="{FF2B5EF4-FFF2-40B4-BE49-F238E27FC236}">
                <a16:creationId xmlns:a16="http://schemas.microsoft.com/office/drawing/2014/main" id="{1B59EC72-49D1-48A7-9DBA-565145AAE4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4498" y="1881553"/>
            <a:ext cx="1169519" cy="155935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Mr. Mark Detten - Term:  6.30.21">
            <a:extLst>
              <a:ext uri="{FF2B5EF4-FFF2-40B4-BE49-F238E27FC236}">
                <a16:creationId xmlns:a16="http://schemas.microsoft.com/office/drawing/2014/main" id="{57035F0F-4A1E-4C4A-826C-2948BC197F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8222" y="1864994"/>
            <a:ext cx="1185935" cy="154687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Dr. Gordon Laird - Term 6.30.21">
            <a:extLst>
              <a:ext uri="{FF2B5EF4-FFF2-40B4-BE49-F238E27FC236}">
                <a16:creationId xmlns:a16="http://schemas.microsoft.com/office/drawing/2014/main" id="{71BF22BC-6AB2-460F-BE4E-A43D644A2B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3044" y="3524215"/>
            <a:ext cx="1319207" cy="164900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Mrs. Linda Brown - Term: 6.30.22">
            <a:extLst>
              <a:ext uri="{FF2B5EF4-FFF2-40B4-BE49-F238E27FC236}">
                <a16:creationId xmlns:a16="http://schemas.microsoft.com/office/drawing/2014/main" id="{A5112640-FEAC-4E1F-ADE3-D833A5D795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7401" y="1252676"/>
            <a:ext cx="1261536" cy="157692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Mrs. Jami Groendyke - Term: 6.30.22">
            <a:extLst>
              <a:ext uri="{FF2B5EF4-FFF2-40B4-BE49-F238E27FC236}">
                <a16:creationId xmlns:a16="http://schemas.microsoft.com/office/drawing/2014/main" id="{A0030797-31D9-49A5-A64B-45944F5668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90994" y="1208797"/>
            <a:ext cx="1247486" cy="1559358"/>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Mr. Tom Poole - Term:  6.30.22">
            <a:extLst>
              <a:ext uri="{FF2B5EF4-FFF2-40B4-BE49-F238E27FC236}">
                <a16:creationId xmlns:a16="http://schemas.microsoft.com/office/drawing/2014/main" id="{EC68EB36-8D96-4517-8F54-CBEFD57FBB7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28848" y="3941007"/>
            <a:ext cx="1185935" cy="15812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CE36AE-B569-4BD6-A8AE-42443952E421}"/>
              </a:ext>
            </a:extLst>
          </p:cNvPr>
          <p:cNvSpPr txBox="1"/>
          <p:nvPr/>
        </p:nvSpPr>
        <p:spPr>
          <a:xfrm>
            <a:off x="5543633" y="4932290"/>
            <a:ext cx="1091068" cy="461665"/>
          </a:xfrm>
          <a:prstGeom prst="rect">
            <a:avLst/>
          </a:prstGeom>
          <a:noFill/>
        </p:spPr>
        <p:txBody>
          <a:bodyPr wrap="none" rtlCol="0">
            <a:spAutoFit/>
          </a:bodyPr>
          <a:lstStyle/>
          <a:p>
            <a:pPr algn="ctr"/>
            <a:r>
              <a:rPr lang="en-US" sz="1200" dirty="0"/>
              <a:t>LynnDe Funk</a:t>
            </a:r>
          </a:p>
          <a:p>
            <a:pPr algn="ctr"/>
            <a:r>
              <a:rPr lang="en-US" sz="1200" dirty="0"/>
              <a:t>Chair</a:t>
            </a:r>
          </a:p>
        </p:txBody>
      </p:sp>
      <p:sp>
        <p:nvSpPr>
          <p:cNvPr id="6" name="TextBox 5">
            <a:extLst>
              <a:ext uri="{FF2B5EF4-FFF2-40B4-BE49-F238E27FC236}">
                <a16:creationId xmlns:a16="http://schemas.microsoft.com/office/drawing/2014/main" id="{A084903F-5B16-4CB9-9BBB-2227D8991A57}"/>
              </a:ext>
            </a:extLst>
          </p:cNvPr>
          <p:cNvSpPr txBox="1"/>
          <p:nvPr/>
        </p:nvSpPr>
        <p:spPr>
          <a:xfrm>
            <a:off x="3888066" y="4932289"/>
            <a:ext cx="1261536" cy="461665"/>
          </a:xfrm>
          <a:prstGeom prst="rect">
            <a:avLst/>
          </a:prstGeom>
          <a:noFill/>
        </p:spPr>
        <p:txBody>
          <a:bodyPr wrap="square" rtlCol="0">
            <a:spAutoFit/>
          </a:bodyPr>
          <a:lstStyle/>
          <a:p>
            <a:pPr algn="ctr"/>
            <a:r>
              <a:rPr lang="en-US" sz="1200" dirty="0"/>
              <a:t>Mike Loftis</a:t>
            </a:r>
          </a:p>
          <a:p>
            <a:pPr algn="ctr"/>
            <a:r>
              <a:rPr lang="en-US" sz="1200" dirty="0"/>
              <a:t>Vice Chair</a:t>
            </a:r>
          </a:p>
        </p:txBody>
      </p:sp>
      <p:sp>
        <p:nvSpPr>
          <p:cNvPr id="7" name="TextBox 6">
            <a:extLst>
              <a:ext uri="{FF2B5EF4-FFF2-40B4-BE49-F238E27FC236}">
                <a16:creationId xmlns:a16="http://schemas.microsoft.com/office/drawing/2014/main" id="{1B6BE9EA-6740-4BBF-9C14-A28BB94C90C8}"/>
              </a:ext>
            </a:extLst>
          </p:cNvPr>
          <p:cNvSpPr txBox="1"/>
          <p:nvPr/>
        </p:nvSpPr>
        <p:spPr>
          <a:xfrm>
            <a:off x="7041440" y="4932289"/>
            <a:ext cx="1351652" cy="461665"/>
          </a:xfrm>
          <a:prstGeom prst="rect">
            <a:avLst/>
          </a:prstGeom>
          <a:noFill/>
        </p:spPr>
        <p:txBody>
          <a:bodyPr wrap="none" rtlCol="0">
            <a:spAutoFit/>
          </a:bodyPr>
          <a:lstStyle/>
          <a:p>
            <a:pPr algn="ctr"/>
            <a:r>
              <a:rPr lang="en-US" sz="1200" dirty="0"/>
              <a:t>David Cummings</a:t>
            </a:r>
          </a:p>
          <a:p>
            <a:pPr algn="ctr"/>
            <a:r>
              <a:rPr lang="en-US" sz="1200" dirty="0"/>
              <a:t>Past Chair</a:t>
            </a:r>
          </a:p>
        </p:txBody>
      </p:sp>
      <p:sp>
        <p:nvSpPr>
          <p:cNvPr id="8" name="TextBox 7">
            <a:extLst>
              <a:ext uri="{FF2B5EF4-FFF2-40B4-BE49-F238E27FC236}">
                <a16:creationId xmlns:a16="http://schemas.microsoft.com/office/drawing/2014/main" id="{443A8E93-B4CD-4D71-9C6B-CF86C932DEAE}"/>
              </a:ext>
            </a:extLst>
          </p:cNvPr>
          <p:cNvSpPr txBox="1"/>
          <p:nvPr/>
        </p:nvSpPr>
        <p:spPr>
          <a:xfrm>
            <a:off x="267401" y="2831984"/>
            <a:ext cx="1261536" cy="276999"/>
          </a:xfrm>
          <a:prstGeom prst="rect">
            <a:avLst/>
          </a:prstGeom>
          <a:noFill/>
        </p:spPr>
        <p:txBody>
          <a:bodyPr wrap="square" rtlCol="0">
            <a:spAutoFit/>
          </a:bodyPr>
          <a:lstStyle/>
          <a:p>
            <a:pPr algn="ctr"/>
            <a:r>
              <a:rPr lang="en-US" sz="1200" dirty="0"/>
              <a:t>Linda Brown</a:t>
            </a:r>
          </a:p>
        </p:txBody>
      </p:sp>
      <p:sp>
        <p:nvSpPr>
          <p:cNvPr id="9" name="TextBox 8">
            <a:extLst>
              <a:ext uri="{FF2B5EF4-FFF2-40B4-BE49-F238E27FC236}">
                <a16:creationId xmlns:a16="http://schemas.microsoft.com/office/drawing/2014/main" id="{6C144703-30A1-4C27-90D4-B6CA9529EBF0}"/>
              </a:ext>
            </a:extLst>
          </p:cNvPr>
          <p:cNvSpPr txBox="1"/>
          <p:nvPr/>
        </p:nvSpPr>
        <p:spPr>
          <a:xfrm>
            <a:off x="2194498" y="3440911"/>
            <a:ext cx="1284326" cy="276999"/>
          </a:xfrm>
          <a:prstGeom prst="rect">
            <a:avLst/>
          </a:prstGeom>
          <a:noFill/>
        </p:spPr>
        <p:txBody>
          <a:bodyPr wrap="none" rtlCol="0">
            <a:spAutoFit/>
          </a:bodyPr>
          <a:lstStyle/>
          <a:p>
            <a:r>
              <a:rPr lang="en-US" sz="1200" dirty="0"/>
              <a:t>Kristi DesJarlais</a:t>
            </a:r>
          </a:p>
        </p:txBody>
      </p:sp>
      <p:sp>
        <p:nvSpPr>
          <p:cNvPr id="11" name="TextBox 10">
            <a:extLst>
              <a:ext uri="{FF2B5EF4-FFF2-40B4-BE49-F238E27FC236}">
                <a16:creationId xmlns:a16="http://schemas.microsoft.com/office/drawing/2014/main" id="{0324A795-DF02-478E-B7A0-138EC5434071}"/>
              </a:ext>
            </a:extLst>
          </p:cNvPr>
          <p:cNvSpPr txBox="1"/>
          <p:nvPr/>
        </p:nvSpPr>
        <p:spPr>
          <a:xfrm>
            <a:off x="8710393" y="3366589"/>
            <a:ext cx="1185935" cy="276999"/>
          </a:xfrm>
          <a:prstGeom prst="rect">
            <a:avLst/>
          </a:prstGeom>
          <a:noFill/>
        </p:spPr>
        <p:txBody>
          <a:bodyPr wrap="square" rtlCol="0">
            <a:spAutoFit/>
          </a:bodyPr>
          <a:lstStyle/>
          <a:p>
            <a:pPr algn="ctr"/>
            <a:r>
              <a:rPr lang="en-US" sz="1200" dirty="0"/>
              <a:t>Mark Detten</a:t>
            </a:r>
          </a:p>
        </p:txBody>
      </p:sp>
      <p:sp>
        <p:nvSpPr>
          <p:cNvPr id="12" name="TextBox 11">
            <a:extLst>
              <a:ext uri="{FF2B5EF4-FFF2-40B4-BE49-F238E27FC236}">
                <a16:creationId xmlns:a16="http://schemas.microsoft.com/office/drawing/2014/main" id="{5C614E4E-D89B-4ED5-946C-494EBA22DC54}"/>
              </a:ext>
            </a:extLst>
          </p:cNvPr>
          <p:cNvSpPr txBox="1"/>
          <p:nvPr/>
        </p:nvSpPr>
        <p:spPr>
          <a:xfrm>
            <a:off x="10263757" y="2750828"/>
            <a:ext cx="1301959" cy="276999"/>
          </a:xfrm>
          <a:prstGeom prst="rect">
            <a:avLst/>
          </a:prstGeom>
          <a:noFill/>
        </p:spPr>
        <p:txBody>
          <a:bodyPr wrap="none" rtlCol="0">
            <a:spAutoFit/>
          </a:bodyPr>
          <a:lstStyle/>
          <a:p>
            <a:pPr algn="ctr"/>
            <a:r>
              <a:rPr lang="en-US" sz="1200" dirty="0"/>
              <a:t>Jami Groendyke</a:t>
            </a:r>
          </a:p>
        </p:txBody>
      </p:sp>
      <p:sp>
        <p:nvSpPr>
          <p:cNvPr id="13" name="TextBox 12">
            <a:extLst>
              <a:ext uri="{FF2B5EF4-FFF2-40B4-BE49-F238E27FC236}">
                <a16:creationId xmlns:a16="http://schemas.microsoft.com/office/drawing/2014/main" id="{56DB8802-5A82-46E4-8676-41EE027DB571}"/>
              </a:ext>
            </a:extLst>
          </p:cNvPr>
          <p:cNvSpPr txBox="1"/>
          <p:nvPr/>
        </p:nvSpPr>
        <p:spPr>
          <a:xfrm>
            <a:off x="209793" y="5137342"/>
            <a:ext cx="1319144" cy="276999"/>
          </a:xfrm>
          <a:prstGeom prst="rect">
            <a:avLst/>
          </a:prstGeom>
          <a:noFill/>
        </p:spPr>
        <p:txBody>
          <a:bodyPr wrap="none" rtlCol="0">
            <a:spAutoFit/>
          </a:bodyPr>
          <a:lstStyle/>
          <a:p>
            <a:r>
              <a:rPr lang="en-US" sz="1200" dirty="0"/>
              <a:t>Dr. Gordon Laird</a:t>
            </a:r>
          </a:p>
        </p:txBody>
      </p:sp>
      <p:sp>
        <p:nvSpPr>
          <p:cNvPr id="14" name="TextBox 13">
            <a:extLst>
              <a:ext uri="{FF2B5EF4-FFF2-40B4-BE49-F238E27FC236}">
                <a16:creationId xmlns:a16="http://schemas.microsoft.com/office/drawing/2014/main" id="{1ADA83F3-D877-4BCC-81BC-B61C9F95C8E5}"/>
              </a:ext>
            </a:extLst>
          </p:cNvPr>
          <p:cNvSpPr txBox="1"/>
          <p:nvPr/>
        </p:nvSpPr>
        <p:spPr>
          <a:xfrm>
            <a:off x="10431273" y="5034724"/>
            <a:ext cx="1045479" cy="276999"/>
          </a:xfrm>
          <a:prstGeom prst="rect">
            <a:avLst/>
          </a:prstGeom>
          <a:noFill/>
        </p:spPr>
        <p:txBody>
          <a:bodyPr wrap="none" rtlCol="0">
            <a:spAutoFit/>
          </a:bodyPr>
          <a:lstStyle/>
          <a:p>
            <a:r>
              <a:rPr lang="en-US" sz="1200" dirty="0"/>
              <a:t>Jim Rodgers</a:t>
            </a:r>
          </a:p>
        </p:txBody>
      </p:sp>
      <p:sp>
        <p:nvSpPr>
          <p:cNvPr id="15" name="TextBox 14">
            <a:extLst>
              <a:ext uri="{FF2B5EF4-FFF2-40B4-BE49-F238E27FC236}">
                <a16:creationId xmlns:a16="http://schemas.microsoft.com/office/drawing/2014/main" id="{780B25A1-D6D8-4968-BC0C-A8DF6D51AEBE}"/>
              </a:ext>
            </a:extLst>
          </p:cNvPr>
          <p:cNvSpPr txBox="1"/>
          <p:nvPr/>
        </p:nvSpPr>
        <p:spPr>
          <a:xfrm>
            <a:off x="2368232" y="5522254"/>
            <a:ext cx="995785" cy="276999"/>
          </a:xfrm>
          <a:prstGeom prst="rect">
            <a:avLst/>
          </a:prstGeom>
          <a:noFill/>
        </p:spPr>
        <p:txBody>
          <a:bodyPr wrap="none" rtlCol="0">
            <a:spAutoFit/>
          </a:bodyPr>
          <a:lstStyle/>
          <a:p>
            <a:r>
              <a:rPr lang="en-US" sz="1200" dirty="0"/>
              <a:t>Bert Mackie</a:t>
            </a:r>
          </a:p>
        </p:txBody>
      </p:sp>
      <p:sp>
        <p:nvSpPr>
          <p:cNvPr id="16" name="TextBox 15">
            <a:extLst>
              <a:ext uri="{FF2B5EF4-FFF2-40B4-BE49-F238E27FC236}">
                <a16:creationId xmlns:a16="http://schemas.microsoft.com/office/drawing/2014/main" id="{13D59512-27B3-4A45-A787-772547817A70}"/>
              </a:ext>
            </a:extLst>
          </p:cNvPr>
          <p:cNvSpPr txBox="1"/>
          <p:nvPr/>
        </p:nvSpPr>
        <p:spPr>
          <a:xfrm>
            <a:off x="8866914" y="5476395"/>
            <a:ext cx="909801" cy="276999"/>
          </a:xfrm>
          <a:prstGeom prst="rect">
            <a:avLst/>
          </a:prstGeom>
          <a:noFill/>
        </p:spPr>
        <p:txBody>
          <a:bodyPr wrap="none" rtlCol="0">
            <a:spAutoFit/>
          </a:bodyPr>
          <a:lstStyle/>
          <a:p>
            <a:r>
              <a:rPr lang="en-US" sz="1200" dirty="0"/>
              <a:t>Tom Poole</a:t>
            </a:r>
          </a:p>
        </p:txBody>
      </p:sp>
    </p:spTree>
    <p:extLst>
      <p:ext uri="{BB962C8B-B14F-4D97-AF65-F5344CB8AC3E}">
        <p14:creationId xmlns:p14="http://schemas.microsoft.com/office/powerpoint/2010/main" val="2123136043"/>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6E6ABBF-4627-40BB-9BA5-F1C10226D56D}"/>
              </a:ext>
            </a:extLst>
          </p:cNvPr>
          <p:cNvSpPr/>
          <p:nvPr/>
        </p:nvSpPr>
        <p:spPr>
          <a:xfrm>
            <a:off x="0" y="395415"/>
            <a:ext cx="6522307" cy="58694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37CE3B02-8B3C-4326-B2CE-39DEC45EF3E5}"/>
              </a:ext>
            </a:extLst>
          </p:cNvPr>
          <p:cNvPicPr/>
          <p:nvPr/>
        </p:nvPicPr>
        <p:blipFill rotWithShape="1">
          <a:blip r:embed="rId2"/>
          <a:srcRect l="56251" t="14823" r="20833" b="16666"/>
          <a:stretch/>
        </p:blipFill>
        <p:spPr bwMode="auto">
          <a:xfrm>
            <a:off x="808336" y="339808"/>
            <a:ext cx="4905633" cy="5980671"/>
          </a:xfrm>
          <a:prstGeom prst="rect">
            <a:avLst/>
          </a:prstGeom>
          <a:ln>
            <a:noFill/>
          </a:ln>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id="{34F7A67E-991A-417A-B844-9E2B4471AB3F}"/>
              </a:ext>
            </a:extLst>
          </p:cNvPr>
          <p:cNvSpPr/>
          <p:nvPr/>
        </p:nvSpPr>
        <p:spPr>
          <a:xfrm>
            <a:off x="7216346" y="1532239"/>
            <a:ext cx="3844707" cy="3447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Edwardian Script ITC" panose="030303020407070D0804" pitchFamily="66" charset="0"/>
              </a:rPr>
              <a:t>Mark Your </a:t>
            </a:r>
            <a:r>
              <a:rPr lang="en-US" sz="4000" dirty="0" err="1">
                <a:latin typeface="Edwardian Script ITC" panose="030303020407070D0804" pitchFamily="66" charset="0"/>
              </a:rPr>
              <a:t>Calender</a:t>
            </a:r>
            <a:endParaRPr lang="en-US" sz="4000" dirty="0">
              <a:latin typeface="Edwardian Script ITC" panose="030303020407070D0804" pitchFamily="66" charset="0"/>
            </a:endParaRPr>
          </a:p>
        </p:txBody>
      </p:sp>
    </p:spTree>
    <p:extLst>
      <p:ext uri="{BB962C8B-B14F-4D97-AF65-F5344CB8AC3E}">
        <p14:creationId xmlns:p14="http://schemas.microsoft.com/office/powerpoint/2010/main" val="97725711"/>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4111FD-306E-43E8-BECC-8B4807198D08}"/>
              </a:ext>
            </a:extLst>
          </p:cNvPr>
          <p:cNvSpPr/>
          <p:nvPr/>
        </p:nvSpPr>
        <p:spPr>
          <a:xfrm>
            <a:off x="882316" y="298467"/>
            <a:ext cx="10427368" cy="1323439"/>
          </a:xfrm>
          <a:prstGeom prst="rect">
            <a:avLst/>
          </a:prstGeom>
        </p:spPr>
        <p:txBody>
          <a:bodyPr wrap="square">
            <a:spAutoFit/>
          </a:bodyPr>
          <a:lstStyle/>
          <a:p>
            <a:pPr algn="ctr"/>
            <a:r>
              <a:rPr lang="en-US" sz="4000" dirty="0">
                <a:latin typeface="+mj-lt"/>
              </a:rPr>
              <a:t>Northern Oklahoma College Foundation, Inc.</a:t>
            </a:r>
          </a:p>
          <a:p>
            <a:pPr algn="ctr"/>
            <a:r>
              <a:rPr lang="en-US" sz="4000" dirty="0">
                <a:latin typeface="+mj-lt"/>
              </a:rPr>
              <a:t>Board of Trustees 2019-2020</a:t>
            </a:r>
          </a:p>
        </p:txBody>
      </p:sp>
      <p:sp>
        <p:nvSpPr>
          <p:cNvPr id="4" name="TextBox 3">
            <a:extLst>
              <a:ext uri="{FF2B5EF4-FFF2-40B4-BE49-F238E27FC236}">
                <a16:creationId xmlns:a16="http://schemas.microsoft.com/office/drawing/2014/main" id="{83A17731-5950-4B45-A1E3-18D571A37B9E}"/>
              </a:ext>
            </a:extLst>
          </p:cNvPr>
          <p:cNvSpPr txBox="1"/>
          <p:nvPr/>
        </p:nvSpPr>
        <p:spPr>
          <a:xfrm>
            <a:off x="882316" y="1812758"/>
            <a:ext cx="10427368" cy="584775"/>
          </a:xfrm>
          <a:prstGeom prst="rect">
            <a:avLst/>
          </a:prstGeom>
          <a:noFill/>
        </p:spPr>
        <p:txBody>
          <a:bodyPr wrap="square" rtlCol="0">
            <a:spAutoFit/>
          </a:bodyPr>
          <a:lstStyle/>
          <a:p>
            <a:pPr algn="ctr"/>
            <a:r>
              <a:rPr lang="en-US" sz="3200" dirty="0">
                <a:latin typeface="+mj-lt"/>
              </a:rPr>
              <a:t>Regents and Administrators</a:t>
            </a:r>
          </a:p>
        </p:txBody>
      </p:sp>
      <p:pic>
        <p:nvPicPr>
          <p:cNvPr id="3074" name="Picture 2" descr="Regent Dale Dewitt - Term 6.30.20">
            <a:extLst>
              <a:ext uri="{FF2B5EF4-FFF2-40B4-BE49-F238E27FC236}">
                <a16:creationId xmlns:a16="http://schemas.microsoft.com/office/drawing/2014/main" id="{FD17D134-1D5D-419D-A7EF-23F30EC87D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908" y="2442017"/>
            <a:ext cx="1242267" cy="155283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gent Jodi Cline - Term 6.30.20">
            <a:extLst>
              <a:ext uri="{FF2B5EF4-FFF2-40B4-BE49-F238E27FC236}">
                <a16:creationId xmlns:a16="http://schemas.microsoft.com/office/drawing/2014/main" id="{E0CEA189-0715-4CE1-9F79-E54D158449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6709" y="2445064"/>
            <a:ext cx="1242267" cy="15528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0CF08DC-F6A9-4002-8CD8-1CD933F3ADE8}"/>
              </a:ext>
            </a:extLst>
          </p:cNvPr>
          <p:cNvSpPr txBox="1"/>
          <p:nvPr/>
        </p:nvSpPr>
        <p:spPr>
          <a:xfrm>
            <a:off x="3499638" y="4039335"/>
            <a:ext cx="1540806" cy="276999"/>
          </a:xfrm>
          <a:prstGeom prst="rect">
            <a:avLst/>
          </a:prstGeom>
          <a:noFill/>
        </p:spPr>
        <p:txBody>
          <a:bodyPr wrap="none" rtlCol="0">
            <a:spAutoFit/>
          </a:bodyPr>
          <a:lstStyle/>
          <a:p>
            <a:r>
              <a:rPr lang="en-US" sz="1200" dirty="0"/>
              <a:t>Regent Dale DeWitt</a:t>
            </a:r>
          </a:p>
        </p:txBody>
      </p:sp>
      <p:pic>
        <p:nvPicPr>
          <p:cNvPr id="3078" name="Picture 6" descr="Dr. Cheryl Evans - NOC President">
            <a:extLst>
              <a:ext uri="{FF2B5EF4-FFF2-40B4-BE49-F238E27FC236}">
                <a16:creationId xmlns:a16="http://schemas.microsoft.com/office/drawing/2014/main" id="{89277902-E7D5-47BE-AAB7-D057B1388A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1321" y="2442017"/>
            <a:ext cx="1242266" cy="158576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rs. Sheri Snyder - Executive Director">
            <a:extLst>
              <a:ext uri="{FF2B5EF4-FFF2-40B4-BE49-F238E27FC236}">
                <a16:creationId xmlns:a16="http://schemas.microsoft.com/office/drawing/2014/main" id="{81C4C2FF-0BA5-4A7D-BF13-44AE387A8E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8314" y="2786790"/>
            <a:ext cx="1242265" cy="158576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Mrs. Anita Simpson - Treasurer">
            <a:extLst>
              <a:ext uri="{FF2B5EF4-FFF2-40B4-BE49-F238E27FC236}">
                <a16:creationId xmlns:a16="http://schemas.microsoft.com/office/drawing/2014/main" id="{5474A488-C855-4C08-8899-A80E059A19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2098" y="2789002"/>
            <a:ext cx="1243583" cy="158576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Ms. Kim Ochoa - Director of Alumni and Community Relations">
            <a:extLst>
              <a:ext uri="{FF2B5EF4-FFF2-40B4-BE49-F238E27FC236}">
                <a16:creationId xmlns:a16="http://schemas.microsoft.com/office/drawing/2014/main" id="{E328900A-AC43-4067-A8CF-6C02C2A68D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7323" y="4528797"/>
            <a:ext cx="1243584" cy="15857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AE5A20A-D38A-4E2D-BEE9-6022309FE08B}"/>
              </a:ext>
            </a:extLst>
          </p:cNvPr>
          <p:cNvSpPr txBox="1"/>
          <p:nvPr/>
        </p:nvSpPr>
        <p:spPr>
          <a:xfrm>
            <a:off x="7404990" y="4039335"/>
            <a:ext cx="1393330" cy="276999"/>
          </a:xfrm>
          <a:prstGeom prst="rect">
            <a:avLst/>
          </a:prstGeom>
          <a:noFill/>
        </p:spPr>
        <p:txBody>
          <a:bodyPr wrap="none" rtlCol="0">
            <a:spAutoFit/>
          </a:bodyPr>
          <a:lstStyle/>
          <a:p>
            <a:r>
              <a:rPr lang="en-US" sz="1200" dirty="0"/>
              <a:t>Regent Jodi Cline</a:t>
            </a:r>
          </a:p>
        </p:txBody>
      </p:sp>
      <p:sp>
        <p:nvSpPr>
          <p:cNvPr id="10" name="TextBox 9">
            <a:extLst>
              <a:ext uri="{FF2B5EF4-FFF2-40B4-BE49-F238E27FC236}">
                <a16:creationId xmlns:a16="http://schemas.microsoft.com/office/drawing/2014/main" id="{80136893-9A2B-4260-AB57-2E87AD1F3547}"/>
              </a:ext>
            </a:extLst>
          </p:cNvPr>
          <p:cNvSpPr txBox="1"/>
          <p:nvPr/>
        </p:nvSpPr>
        <p:spPr>
          <a:xfrm>
            <a:off x="5561321" y="4010525"/>
            <a:ext cx="1336776" cy="461665"/>
          </a:xfrm>
          <a:prstGeom prst="rect">
            <a:avLst/>
          </a:prstGeom>
          <a:noFill/>
        </p:spPr>
        <p:txBody>
          <a:bodyPr wrap="none" rtlCol="0">
            <a:spAutoFit/>
          </a:bodyPr>
          <a:lstStyle/>
          <a:p>
            <a:pPr algn="ctr"/>
            <a:r>
              <a:rPr lang="en-US" sz="1200" dirty="0"/>
              <a:t>Dr. Cheryl Evans</a:t>
            </a:r>
          </a:p>
          <a:p>
            <a:pPr algn="ctr"/>
            <a:r>
              <a:rPr lang="en-US" sz="1200" dirty="0"/>
              <a:t>NOC President</a:t>
            </a:r>
          </a:p>
        </p:txBody>
      </p:sp>
      <p:sp>
        <p:nvSpPr>
          <p:cNvPr id="11" name="TextBox 10">
            <a:extLst>
              <a:ext uri="{FF2B5EF4-FFF2-40B4-BE49-F238E27FC236}">
                <a16:creationId xmlns:a16="http://schemas.microsoft.com/office/drawing/2014/main" id="{0B8DB630-FF05-4176-9D95-2EDDAAB424F3}"/>
              </a:ext>
            </a:extLst>
          </p:cNvPr>
          <p:cNvSpPr txBox="1"/>
          <p:nvPr/>
        </p:nvSpPr>
        <p:spPr>
          <a:xfrm>
            <a:off x="1603805" y="4377883"/>
            <a:ext cx="1731282" cy="461665"/>
          </a:xfrm>
          <a:prstGeom prst="rect">
            <a:avLst/>
          </a:prstGeom>
          <a:noFill/>
        </p:spPr>
        <p:txBody>
          <a:bodyPr wrap="square" rtlCol="0">
            <a:spAutoFit/>
          </a:bodyPr>
          <a:lstStyle/>
          <a:p>
            <a:pPr algn="ctr"/>
            <a:r>
              <a:rPr lang="en-US" sz="1200" dirty="0"/>
              <a:t>Sheri Snyder</a:t>
            </a:r>
          </a:p>
          <a:p>
            <a:pPr algn="ctr"/>
            <a:r>
              <a:rPr lang="en-US" sz="1200" dirty="0"/>
              <a:t>Executive Director</a:t>
            </a:r>
          </a:p>
        </p:txBody>
      </p:sp>
      <p:pic>
        <p:nvPicPr>
          <p:cNvPr id="13" name="Picture 12">
            <a:extLst>
              <a:ext uri="{FF2B5EF4-FFF2-40B4-BE49-F238E27FC236}">
                <a16:creationId xmlns:a16="http://schemas.microsoft.com/office/drawing/2014/main" id="{1234C642-BBBC-47AB-ADE2-8273FDE537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18652" y="4528231"/>
            <a:ext cx="1243584" cy="1585761"/>
          </a:xfrm>
          <a:prstGeom prst="rect">
            <a:avLst/>
          </a:prstGeom>
        </p:spPr>
      </p:pic>
      <p:sp>
        <p:nvSpPr>
          <p:cNvPr id="14" name="TextBox 13">
            <a:extLst>
              <a:ext uri="{FF2B5EF4-FFF2-40B4-BE49-F238E27FC236}">
                <a16:creationId xmlns:a16="http://schemas.microsoft.com/office/drawing/2014/main" id="{9420F52B-36F8-42A8-8B00-48C991C960EF}"/>
              </a:ext>
            </a:extLst>
          </p:cNvPr>
          <p:cNvSpPr txBox="1"/>
          <p:nvPr/>
        </p:nvSpPr>
        <p:spPr>
          <a:xfrm>
            <a:off x="9343653" y="4377883"/>
            <a:ext cx="1292636" cy="461665"/>
          </a:xfrm>
          <a:prstGeom prst="rect">
            <a:avLst/>
          </a:prstGeom>
          <a:noFill/>
        </p:spPr>
        <p:txBody>
          <a:bodyPr wrap="square" rtlCol="0">
            <a:spAutoFit/>
          </a:bodyPr>
          <a:lstStyle/>
          <a:p>
            <a:pPr algn="ctr"/>
            <a:r>
              <a:rPr lang="en-US" sz="1200" dirty="0"/>
              <a:t>Anita Simpson</a:t>
            </a:r>
          </a:p>
          <a:p>
            <a:pPr algn="ctr"/>
            <a:r>
              <a:rPr lang="en-US" sz="1200" dirty="0"/>
              <a:t>Treasurer</a:t>
            </a:r>
          </a:p>
        </p:txBody>
      </p:sp>
      <p:sp>
        <p:nvSpPr>
          <p:cNvPr id="15" name="TextBox 14">
            <a:extLst>
              <a:ext uri="{FF2B5EF4-FFF2-40B4-BE49-F238E27FC236}">
                <a16:creationId xmlns:a16="http://schemas.microsoft.com/office/drawing/2014/main" id="{CDCE7BA6-EEC9-48B6-9A64-316BAFEBB4B9}"/>
              </a:ext>
            </a:extLst>
          </p:cNvPr>
          <p:cNvSpPr txBox="1"/>
          <p:nvPr/>
        </p:nvSpPr>
        <p:spPr>
          <a:xfrm>
            <a:off x="2725561" y="5340001"/>
            <a:ext cx="1693091" cy="646331"/>
          </a:xfrm>
          <a:prstGeom prst="rect">
            <a:avLst/>
          </a:prstGeom>
          <a:noFill/>
        </p:spPr>
        <p:txBody>
          <a:bodyPr wrap="none" rtlCol="0">
            <a:spAutoFit/>
          </a:bodyPr>
          <a:lstStyle/>
          <a:p>
            <a:pPr algn="ctr"/>
            <a:r>
              <a:rPr lang="en-US" sz="1200" dirty="0"/>
              <a:t>Jill Green</a:t>
            </a:r>
          </a:p>
          <a:p>
            <a:pPr algn="ctr"/>
            <a:r>
              <a:rPr lang="en-US" sz="1200" dirty="0"/>
              <a:t>Development &amp; Donor</a:t>
            </a:r>
          </a:p>
          <a:p>
            <a:pPr algn="ctr"/>
            <a:r>
              <a:rPr lang="en-US" sz="1200" dirty="0"/>
              <a:t> Relations</a:t>
            </a:r>
          </a:p>
        </p:txBody>
      </p:sp>
      <p:sp>
        <p:nvSpPr>
          <p:cNvPr id="16" name="TextBox 15">
            <a:extLst>
              <a:ext uri="{FF2B5EF4-FFF2-40B4-BE49-F238E27FC236}">
                <a16:creationId xmlns:a16="http://schemas.microsoft.com/office/drawing/2014/main" id="{D11CA8B1-1DFB-4B76-8CF8-BFA3BFC66057}"/>
              </a:ext>
            </a:extLst>
          </p:cNvPr>
          <p:cNvSpPr txBox="1"/>
          <p:nvPr/>
        </p:nvSpPr>
        <p:spPr>
          <a:xfrm>
            <a:off x="7416260" y="5311805"/>
            <a:ext cx="2222040" cy="646331"/>
          </a:xfrm>
          <a:prstGeom prst="rect">
            <a:avLst/>
          </a:prstGeom>
          <a:noFill/>
        </p:spPr>
        <p:txBody>
          <a:bodyPr wrap="square" rtlCol="0">
            <a:spAutoFit/>
          </a:bodyPr>
          <a:lstStyle/>
          <a:p>
            <a:pPr algn="ctr"/>
            <a:r>
              <a:rPr lang="en-US" sz="1200" dirty="0"/>
              <a:t>Kim Ochoa</a:t>
            </a:r>
          </a:p>
          <a:p>
            <a:pPr algn="ctr"/>
            <a:r>
              <a:rPr lang="en-US" sz="1200" dirty="0"/>
              <a:t>Alumni &amp; Community Relations</a:t>
            </a:r>
          </a:p>
        </p:txBody>
      </p:sp>
    </p:spTree>
    <p:extLst>
      <p:ext uri="{BB962C8B-B14F-4D97-AF65-F5344CB8AC3E}">
        <p14:creationId xmlns:p14="http://schemas.microsoft.com/office/powerpoint/2010/main" val="85573413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9DAA39-6D9F-4659-8221-A5AD4D234135}"/>
              </a:ext>
            </a:extLst>
          </p:cNvPr>
          <p:cNvSpPr txBox="1"/>
          <p:nvPr/>
        </p:nvSpPr>
        <p:spPr>
          <a:xfrm>
            <a:off x="844379" y="518985"/>
            <a:ext cx="10503242" cy="1015663"/>
          </a:xfrm>
          <a:prstGeom prst="rect">
            <a:avLst/>
          </a:prstGeom>
          <a:noFill/>
        </p:spPr>
        <p:txBody>
          <a:bodyPr wrap="square" rtlCol="0">
            <a:spAutoFit/>
          </a:bodyPr>
          <a:lstStyle/>
          <a:p>
            <a:pPr algn="ctr"/>
            <a:r>
              <a:rPr lang="en-US" sz="3600" dirty="0">
                <a:latin typeface="+mj-lt"/>
              </a:rPr>
              <a:t>Northern Oklahoma College Foundation, Inc.</a:t>
            </a:r>
          </a:p>
          <a:p>
            <a:pPr algn="ctr"/>
            <a:r>
              <a:rPr lang="en-US" sz="2400" dirty="0">
                <a:latin typeface="+mj-lt"/>
              </a:rPr>
              <a:t>Total Net Assets – Approximately $12 Million</a:t>
            </a:r>
          </a:p>
        </p:txBody>
      </p:sp>
      <p:graphicFrame>
        <p:nvGraphicFramePr>
          <p:cNvPr id="5" name="Table 4">
            <a:extLst>
              <a:ext uri="{FF2B5EF4-FFF2-40B4-BE49-F238E27FC236}">
                <a16:creationId xmlns:a16="http://schemas.microsoft.com/office/drawing/2014/main" id="{83B8C124-04AF-46E5-AB85-D04E1E5544AF}"/>
              </a:ext>
            </a:extLst>
          </p:cNvPr>
          <p:cNvGraphicFramePr>
            <a:graphicFrameLocks noGrp="1"/>
          </p:cNvGraphicFramePr>
          <p:nvPr>
            <p:extLst>
              <p:ext uri="{D42A27DB-BD31-4B8C-83A1-F6EECF244321}">
                <p14:modId xmlns:p14="http://schemas.microsoft.com/office/powerpoint/2010/main" val="200477646"/>
              </p:ext>
            </p:extLst>
          </p:nvPr>
        </p:nvGraphicFramePr>
        <p:xfrm>
          <a:off x="531663" y="1534647"/>
          <a:ext cx="5659071" cy="5051505"/>
        </p:xfrm>
        <a:graphic>
          <a:graphicData uri="http://schemas.openxmlformats.org/drawingml/2006/table">
            <a:tbl>
              <a:tblPr firstRow="1" firstCol="1" lastRow="1" lastCol="1" bandRow="1" bandCol="1">
                <a:tableStyleId>{5C22544A-7EE6-4342-B048-85BDC9FD1C3A}</a:tableStyleId>
              </a:tblPr>
              <a:tblGrid>
                <a:gridCol w="1247483">
                  <a:extLst>
                    <a:ext uri="{9D8B030D-6E8A-4147-A177-3AD203B41FA5}">
                      <a16:colId xmlns:a16="http://schemas.microsoft.com/office/drawing/2014/main" val="20000"/>
                    </a:ext>
                  </a:extLst>
                </a:gridCol>
                <a:gridCol w="1206582">
                  <a:extLst>
                    <a:ext uri="{9D8B030D-6E8A-4147-A177-3AD203B41FA5}">
                      <a16:colId xmlns:a16="http://schemas.microsoft.com/office/drawing/2014/main" val="20001"/>
                    </a:ext>
                  </a:extLst>
                </a:gridCol>
                <a:gridCol w="1090421">
                  <a:extLst>
                    <a:ext uri="{9D8B030D-6E8A-4147-A177-3AD203B41FA5}">
                      <a16:colId xmlns:a16="http://schemas.microsoft.com/office/drawing/2014/main" val="20002"/>
                    </a:ext>
                  </a:extLst>
                </a:gridCol>
                <a:gridCol w="1065063">
                  <a:extLst>
                    <a:ext uri="{9D8B030D-6E8A-4147-A177-3AD203B41FA5}">
                      <a16:colId xmlns:a16="http://schemas.microsoft.com/office/drawing/2014/main" val="20003"/>
                    </a:ext>
                  </a:extLst>
                </a:gridCol>
                <a:gridCol w="1049522">
                  <a:extLst>
                    <a:ext uri="{9D8B030D-6E8A-4147-A177-3AD203B41FA5}">
                      <a16:colId xmlns:a16="http://schemas.microsoft.com/office/drawing/2014/main" val="20004"/>
                    </a:ext>
                  </a:extLst>
                </a:gridCol>
              </a:tblGrid>
              <a:tr h="560953">
                <a:tc>
                  <a:txBody>
                    <a:bodyPr/>
                    <a:lstStyle/>
                    <a:p>
                      <a:pPr marL="0" marR="0" algn="ctr">
                        <a:spcBef>
                          <a:spcPts val="0"/>
                        </a:spcBef>
                        <a:spcAft>
                          <a:spcPts val="0"/>
                        </a:spcAft>
                      </a:pPr>
                      <a:r>
                        <a:rPr lang="en-US" sz="1100" dirty="0">
                          <a:effectLst/>
                        </a:rPr>
                        <a:t>Academic Year</a:t>
                      </a:r>
                      <a:endParaRPr lang="en-US" sz="1100" dirty="0">
                        <a:effectLst/>
                        <a:latin typeface="+mj-lt"/>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Scholarship Award</a:t>
                      </a:r>
                      <a:endParaRPr lang="en-US" sz="1100" dirty="0">
                        <a:effectLst/>
                        <a:latin typeface="+mj-lt"/>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Number of Recipients</a:t>
                      </a:r>
                      <a:endParaRPr lang="en-US" sz="1100" dirty="0">
                        <a:effectLst/>
                        <a:latin typeface="+mj-lt"/>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Loan Award</a:t>
                      </a:r>
                      <a:endParaRPr lang="en-US" sz="1100" dirty="0">
                        <a:effectLst/>
                        <a:latin typeface="+mj-lt"/>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Number of Recipients</a:t>
                      </a:r>
                    </a:p>
                    <a:p>
                      <a:pPr marL="0" marR="0" algn="ctr">
                        <a:spcBef>
                          <a:spcPts val="0"/>
                        </a:spcBef>
                        <a:spcAft>
                          <a:spcPts val="0"/>
                        </a:spcAft>
                      </a:pPr>
                      <a:endParaRPr lang="en-US" sz="1100" dirty="0">
                        <a:effectLst/>
                        <a:latin typeface="+mj-lt"/>
                      </a:endParaRPr>
                    </a:p>
                  </a:txBody>
                  <a:tcPr marL="68580" marR="68580" marT="0" marB="0"/>
                </a:tc>
                <a:extLst>
                  <a:ext uri="{0D108BD9-81ED-4DB2-BD59-A6C34878D82A}">
                    <a16:rowId xmlns:a16="http://schemas.microsoft.com/office/drawing/2014/main" val="2240170170"/>
                  </a:ext>
                </a:extLst>
              </a:tr>
              <a:tr h="204116">
                <a:tc>
                  <a:txBody>
                    <a:bodyPr/>
                    <a:lstStyle/>
                    <a:p>
                      <a:pPr marL="0" marR="0">
                        <a:spcBef>
                          <a:spcPts val="0"/>
                        </a:spcBef>
                        <a:spcAft>
                          <a:spcPts val="0"/>
                        </a:spcAft>
                      </a:pPr>
                      <a:r>
                        <a:rPr lang="en-US" sz="1100" dirty="0">
                          <a:effectLst/>
                          <a:latin typeface="+mj-lt"/>
                          <a:ea typeface="Times New Roman" panose="02020603050405020304" pitchFamily="18" charset="0"/>
                        </a:rPr>
                        <a:t>2018-2019</a:t>
                      </a:r>
                    </a:p>
                  </a:txBody>
                  <a:tcPr marL="68580" marR="68580" marT="0" marB="0"/>
                </a:tc>
                <a:tc>
                  <a:txBody>
                    <a:bodyPr/>
                    <a:lstStyle/>
                    <a:p>
                      <a:pPr marL="0" marR="0">
                        <a:spcBef>
                          <a:spcPts val="0"/>
                        </a:spcBef>
                        <a:spcAft>
                          <a:spcPts val="0"/>
                        </a:spcAft>
                      </a:pPr>
                      <a:r>
                        <a:rPr lang="en-US" sz="1100" dirty="0">
                          <a:effectLst/>
                          <a:latin typeface="+mj-lt"/>
                          <a:ea typeface="Times New Roman" panose="02020603050405020304" pitchFamily="18" charset="0"/>
                        </a:rPr>
                        <a:t>$260,831.39</a:t>
                      </a:r>
                    </a:p>
                  </a:txBody>
                  <a:tcPr marL="68580" marR="68580" marT="0" marB="0"/>
                </a:tc>
                <a:tc>
                  <a:txBody>
                    <a:bodyPr/>
                    <a:lstStyle/>
                    <a:p>
                      <a:pPr marL="0" marR="0">
                        <a:spcBef>
                          <a:spcPts val="0"/>
                        </a:spcBef>
                        <a:spcAft>
                          <a:spcPts val="0"/>
                        </a:spcAft>
                      </a:pPr>
                      <a:r>
                        <a:rPr lang="en-US" sz="1100" dirty="0">
                          <a:effectLst/>
                          <a:latin typeface="+mj-lt"/>
                          <a:ea typeface="Times New Roman" panose="02020603050405020304" pitchFamily="18" charset="0"/>
                        </a:rPr>
                        <a:t>392</a:t>
                      </a:r>
                    </a:p>
                  </a:txBody>
                  <a:tcPr marL="68580" marR="68580" marT="0" marB="0"/>
                </a:tc>
                <a:tc>
                  <a:txBody>
                    <a:bodyPr/>
                    <a:lstStyle/>
                    <a:p>
                      <a:pPr marL="0" marR="0">
                        <a:spcBef>
                          <a:spcPts val="0"/>
                        </a:spcBef>
                        <a:spcAft>
                          <a:spcPts val="0"/>
                        </a:spcAft>
                      </a:pPr>
                      <a:r>
                        <a:rPr lang="en-US" sz="1100" dirty="0">
                          <a:effectLst/>
                          <a:latin typeface="+mj-lt"/>
                          <a:ea typeface="Times New Roman" panose="02020603050405020304" pitchFamily="18" charset="0"/>
                        </a:rPr>
                        <a:t>$105</a:t>
                      </a:r>
                    </a:p>
                  </a:txBody>
                  <a:tcPr marL="68580" marR="68580" marT="0" marB="0"/>
                </a:tc>
                <a:tc>
                  <a:txBody>
                    <a:bodyPr/>
                    <a:lstStyle/>
                    <a:p>
                      <a:pPr marL="0" marR="0">
                        <a:spcBef>
                          <a:spcPts val="0"/>
                        </a:spcBef>
                        <a:spcAft>
                          <a:spcPts val="0"/>
                        </a:spcAft>
                      </a:pPr>
                      <a:r>
                        <a:rPr lang="en-US" sz="1100" dirty="0">
                          <a:effectLst/>
                          <a:latin typeface="+mj-lt"/>
                          <a:ea typeface="Times New Roman" panose="02020603050405020304" pitchFamily="18" charset="0"/>
                        </a:rPr>
                        <a:t>2</a:t>
                      </a:r>
                    </a:p>
                  </a:txBody>
                  <a:tcPr marL="68580" marR="68580" marT="0" marB="0"/>
                </a:tc>
                <a:extLst>
                  <a:ext uri="{0D108BD9-81ED-4DB2-BD59-A6C34878D82A}">
                    <a16:rowId xmlns:a16="http://schemas.microsoft.com/office/drawing/2014/main" val="3502190052"/>
                  </a:ext>
                </a:extLst>
              </a:tr>
              <a:tr h="204116">
                <a:tc>
                  <a:txBody>
                    <a:bodyPr/>
                    <a:lstStyle/>
                    <a:p>
                      <a:pPr marL="0" marR="0">
                        <a:spcBef>
                          <a:spcPts val="0"/>
                        </a:spcBef>
                        <a:spcAft>
                          <a:spcPts val="0"/>
                        </a:spcAft>
                      </a:pPr>
                      <a:r>
                        <a:rPr lang="en-US" sz="1100" dirty="0">
                          <a:effectLst/>
                        </a:rPr>
                        <a:t>2017-2018</a:t>
                      </a:r>
                      <a:endParaRPr lang="en-US" sz="11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$260,763.74</a:t>
                      </a:r>
                      <a:endParaRPr lang="en-US" sz="11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333</a:t>
                      </a:r>
                      <a:endParaRPr lang="en-US" sz="11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$570</a:t>
                      </a:r>
                      <a:endParaRPr lang="en-US" sz="11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3</a:t>
                      </a:r>
                      <a:endParaRPr lang="en-US" sz="1100" dirty="0">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750081171"/>
                  </a:ext>
                </a:extLst>
              </a:tr>
              <a:tr h="204116">
                <a:tc>
                  <a:txBody>
                    <a:bodyPr/>
                    <a:lstStyle/>
                    <a:p>
                      <a:pPr marL="0" marR="0">
                        <a:spcBef>
                          <a:spcPts val="0"/>
                        </a:spcBef>
                        <a:spcAft>
                          <a:spcPts val="0"/>
                        </a:spcAft>
                      </a:pPr>
                      <a:r>
                        <a:rPr lang="en-US" sz="1100" dirty="0">
                          <a:effectLst/>
                        </a:rPr>
                        <a:t>2016-2017</a:t>
                      </a:r>
                      <a:endParaRPr lang="en-US" sz="11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$249,529</a:t>
                      </a:r>
                      <a:endParaRPr lang="en-US" sz="11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312</a:t>
                      </a:r>
                      <a:endParaRPr lang="en-US" sz="11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$26,579</a:t>
                      </a:r>
                      <a:endParaRPr lang="en-US" sz="11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107</a:t>
                      </a:r>
                      <a:endParaRPr lang="en-US" sz="1100" dirty="0">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2730367843"/>
                  </a:ext>
                </a:extLst>
              </a:tr>
              <a:tr h="204116">
                <a:tc>
                  <a:txBody>
                    <a:bodyPr/>
                    <a:lstStyle/>
                    <a:p>
                      <a:pPr marL="0" marR="0">
                        <a:spcBef>
                          <a:spcPts val="0"/>
                        </a:spcBef>
                        <a:spcAft>
                          <a:spcPts val="0"/>
                        </a:spcAft>
                      </a:pPr>
                      <a:r>
                        <a:rPr lang="en-US" sz="1100" dirty="0">
                          <a:effectLst/>
                        </a:rPr>
                        <a:t>2015-2016</a:t>
                      </a:r>
                      <a:endParaRPr lang="en-US" sz="11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$219,333</a:t>
                      </a:r>
                      <a:endParaRPr lang="en-US" sz="11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243</a:t>
                      </a:r>
                      <a:endParaRPr lang="en-US" sz="11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$25,429</a:t>
                      </a:r>
                      <a:endParaRPr lang="en-US" sz="11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95</a:t>
                      </a:r>
                      <a:endParaRPr lang="en-US" sz="1100" dirty="0">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04116">
                <a:tc>
                  <a:txBody>
                    <a:bodyPr/>
                    <a:lstStyle/>
                    <a:p>
                      <a:pPr marL="0" marR="0">
                        <a:spcBef>
                          <a:spcPts val="0"/>
                        </a:spcBef>
                        <a:spcAft>
                          <a:spcPts val="0"/>
                        </a:spcAft>
                      </a:pPr>
                      <a:r>
                        <a:rPr lang="en-US" sz="1100" dirty="0">
                          <a:effectLst/>
                        </a:rPr>
                        <a:t>2014-2015</a:t>
                      </a:r>
                      <a:endParaRPr lang="en-US" sz="11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$209,576</a:t>
                      </a:r>
                      <a:endParaRPr lang="en-US" sz="11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248</a:t>
                      </a:r>
                      <a:endParaRPr lang="en-US" sz="11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$20,815</a:t>
                      </a:r>
                      <a:endParaRPr lang="en-US" sz="11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62</a:t>
                      </a:r>
                      <a:endParaRPr lang="en-US" sz="1100" dirty="0">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04116">
                <a:tc>
                  <a:txBody>
                    <a:bodyPr/>
                    <a:lstStyle/>
                    <a:p>
                      <a:pPr marL="0" marR="0">
                        <a:spcBef>
                          <a:spcPts val="0"/>
                        </a:spcBef>
                        <a:spcAft>
                          <a:spcPts val="0"/>
                        </a:spcAft>
                      </a:pPr>
                      <a:r>
                        <a:rPr lang="en-US" sz="1100" dirty="0">
                          <a:effectLst/>
                        </a:rPr>
                        <a:t>2013-2014</a:t>
                      </a:r>
                      <a:endParaRPr lang="en-US" sz="11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$143,574</a:t>
                      </a:r>
                      <a:endParaRPr lang="en-US" sz="11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189</a:t>
                      </a:r>
                      <a:endParaRPr lang="en-US" sz="11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$3,225</a:t>
                      </a:r>
                      <a:endParaRPr lang="en-US" sz="11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14</a:t>
                      </a:r>
                      <a:endParaRPr lang="en-US" sz="1100" dirty="0">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304589567"/>
                  </a:ext>
                </a:extLst>
              </a:tr>
              <a:tr h="204116">
                <a:tc>
                  <a:txBody>
                    <a:bodyPr/>
                    <a:lstStyle/>
                    <a:p>
                      <a:pPr marL="0" marR="0">
                        <a:spcBef>
                          <a:spcPts val="0"/>
                        </a:spcBef>
                        <a:spcAft>
                          <a:spcPts val="0"/>
                        </a:spcAft>
                      </a:pPr>
                      <a:r>
                        <a:rPr lang="en-US" sz="1100" dirty="0">
                          <a:effectLst/>
                        </a:rPr>
                        <a:t>2012-2013</a:t>
                      </a:r>
                      <a:endParaRPr lang="en-US" sz="11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$96,670</a:t>
                      </a:r>
                      <a:endParaRPr lang="en-US" sz="11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135</a:t>
                      </a:r>
                      <a:endParaRPr lang="en-US" sz="11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$10,359</a:t>
                      </a:r>
                      <a:endParaRPr lang="en-US" sz="11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53</a:t>
                      </a:r>
                      <a:endParaRPr lang="en-US" sz="1100">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04116">
                <a:tc>
                  <a:txBody>
                    <a:bodyPr/>
                    <a:lstStyle/>
                    <a:p>
                      <a:pPr marL="0" marR="0" algn="just">
                        <a:spcBef>
                          <a:spcPts val="0"/>
                        </a:spcBef>
                        <a:spcAft>
                          <a:spcPts val="0"/>
                        </a:spcAft>
                      </a:pPr>
                      <a:r>
                        <a:rPr lang="en-US" sz="1100" dirty="0">
                          <a:effectLst/>
                        </a:rPr>
                        <a:t>2011-2012</a:t>
                      </a:r>
                      <a:endParaRPr lang="en-US" sz="1100" dirty="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$99,800</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201</a:t>
                      </a:r>
                      <a:endParaRPr lang="en-US" sz="1100" dirty="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$6,569</a:t>
                      </a:r>
                      <a:endParaRPr lang="en-US" sz="1100" dirty="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35</a:t>
                      </a:r>
                      <a:endParaRPr lang="en-US" sz="1100">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04116">
                <a:tc>
                  <a:txBody>
                    <a:bodyPr/>
                    <a:lstStyle/>
                    <a:p>
                      <a:pPr marL="0" marR="0" algn="just">
                        <a:spcBef>
                          <a:spcPts val="0"/>
                        </a:spcBef>
                        <a:spcAft>
                          <a:spcPts val="0"/>
                        </a:spcAft>
                      </a:pPr>
                      <a:r>
                        <a:rPr lang="en-US" sz="1100">
                          <a:effectLst/>
                        </a:rPr>
                        <a:t>2010-2011</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$79,989</a:t>
                      </a:r>
                      <a:endParaRPr lang="en-US" sz="1100" dirty="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90</a:t>
                      </a:r>
                      <a:endParaRPr lang="en-US" sz="1100" dirty="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$17,326</a:t>
                      </a:r>
                      <a:endParaRPr lang="en-US" sz="1100" dirty="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92</a:t>
                      </a:r>
                      <a:endParaRPr lang="en-US" sz="1100">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04116">
                <a:tc>
                  <a:txBody>
                    <a:bodyPr/>
                    <a:lstStyle/>
                    <a:p>
                      <a:pPr marL="0" marR="0" algn="just">
                        <a:spcBef>
                          <a:spcPts val="0"/>
                        </a:spcBef>
                        <a:spcAft>
                          <a:spcPts val="0"/>
                        </a:spcAft>
                      </a:pPr>
                      <a:r>
                        <a:rPr lang="en-US" sz="1100">
                          <a:effectLst/>
                        </a:rPr>
                        <a:t>2009-2010</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$78,966</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114</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$1,134</a:t>
                      </a:r>
                      <a:endParaRPr lang="en-US" sz="1100" dirty="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7</a:t>
                      </a:r>
                      <a:endParaRPr lang="en-US" sz="1100">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204116">
                <a:tc>
                  <a:txBody>
                    <a:bodyPr/>
                    <a:lstStyle/>
                    <a:p>
                      <a:pPr marL="0" marR="0" algn="just">
                        <a:spcBef>
                          <a:spcPts val="0"/>
                        </a:spcBef>
                        <a:spcAft>
                          <a:spcPts val="0"/>
                        </a:spcAft>
                      </a:pPr>
                      <a:r>
                        <a:rPr lang="en-US" sz="1100">
                          <a:effectLst/>
                        </a:rPr>
                        <a:t>2008-2009</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$79,220</a:t>
                      </a:r>
                      <a:endParaRPr lang="en-US" sz="1100" dirty="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118</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$3,802</a:t>
                      </a:r>
                      <a:endParaRPr lang="en-US" sz="1100" dirty="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21</a:t>
                      </a:r>
                      <a:endParaRPr lang="en-US" sz="1100">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204116">
                <a:tc>
                  <a:txBody>
                    <a:bodyPr/>
                    <a:lstStyle/>
                    <a:p>
                      <a:pPr marL="0" marR="0" algn="just">
                        <a:spcBef>
                          <a:spcPts val="0"/>
                        </a:spcBef>
                        <a:spcAft>
                          <a:spcPts val="0"/>
                        </a:spcAft>
                      </a:pPr>
                      <a:r>
                        <a:rPr lang="en-US" sz="1100">
                          <a:effectLst/>
                        </a:rPr>
                        <a:t>2007-2008</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$88,960</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126</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$3,757</a:t>
                      </a:r>
                      <a:endParaRPr lang="en-US" sz="1100" dirty="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27</a:t>
                      </a:r>
                      <a:endParaRPr lang="en-US" sz="1100" dirty="0">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204116">
                <a:tc>
                  <a:txBody>
                    <a:bodyPr/>
                    <a:lstStyle/>
                    <a:p>
                      <a:pPr marL="0" marR="0" algn="just">
                        <a:spcBef>
                          <a:spcPts val="0"/>
                        </a:spcBef>
                        <a:spcAft>
                          <a:spcPts val="0"/>
                        </a:spcAft>
                      </a:pPr>
                      <a:r>
                        <a:rPr lang="en-US" sz="1100">
                          <a:effectLst/>
                        </a:rPr>
                        <a:t>2006-2007</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$79,220</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118</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$4,333</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24</a:t>
                      </a:r>
                      <a:endParaRPr lang="en-US" sz="1100" dirty="0">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204116">
                <a:tc>
                  <a:txBody>
                    <a:bodyPr/>
                    <a:lstStyle/>
                    <a:p>
                      <a:pPr marL="0" marR="0" algn="just">
                        <a:spcBef>
                          <a:spcPts val="0"/>
                        </a:spcBef>
                        <a:spcAft>
                          <a:spcPts val="0"/>
                        </a:spcAft>
                      </a:pPr>
                      <a:r>
                        <a:rPr lang="en-US" sz="1100">
                          <a:effectLst/>
                        </a:rPr>
                        <a:t>2005-2006</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$63,848</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117</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$6,848</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40</a:t>
                      </a:r>
                      <a:endParaRPr lang="en-US" sz="1100" dirty="0">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10"/>
                  </a:ext>
                </a:extLst>
              </a:tr>
              <a:tr h="204116">
                <a:tc>
                  <a:txBody>
                    <a:bodyPr/>
                    <a:lstStyle/>
                    <a:p>
                      <a:pPr marL="0" marR="0" algn="just">
                        <a:spcBef>
                          <a:spcPts val="0"/>
                        </a:spcBef>
                        <a:spcAft>
                          <a:spcPts val="0"/>
                        </a:spcAft>
                      </a:pPr>
                      <a:r>
                        <a:rPr lang="en-US" sz="1100">
                          <a:effectLst/>
                        </a:rPr>
                        <a:t>2004-2005</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$59,333</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121</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$17,975</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103</a:t>
                      </a:r>
                      <a:endParaRPr lang="en-US" sz="1100" dirty="0">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11"/>
                  </a:ext>
                </a:extLst>
              </a:tr>
              <a:tr h="204116">
                <a:tc>
                  <a:txBody>
                    <a:bodyPr/>
                    <a:lstStyle/>
                    <a:p>
                      <a:pPr marL="0" marR="0" algn="just">
                        <a:spcBef>
                          <a:spcPts val="0"/>
                        </a:spcBef>
                        <a:spcAft>
                          <a:spcPts val="0"/>
                        </a:spcAft>
                      </a:pPr>
                      <a:r>
                        <a:rPr lang="en-US" sz="1100">
                          <a:effectLst/>
                        </a:rPr>
                        <a:t>2003-2004</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$44,787</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116</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$15,545</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85</a:t>
                      </a:r>
                      <a:endParaRPr lang="en-US" sz="1100" dirty="0">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12"/>
                  </a:ext>
                </a:extLst>
              </a:tr>
              <a:tr h="204116">
                <a:tc>
                  <a:txBody>
                    <a:bodyPr/>
                    <a:lstStyle/>
                    <a:p>
                      <a:pPr marL="0" marR="0" algn="just">
                        <a:spcBef>
                          <a:spcPts val="0"/>
                        </a:spcBef>
                        <a:spcAft>
                          <a:spcPts val="0"/>
                        </a:spcAft>
                      </a:pPr>
                      <a:r>
                        <a:rPr lang="en-US" sz="1100" dirty="0">
                          <a:effectLst/>
                        </a:rPr>
                        <a:t>2002-2003</a:t>
                      </a:r>
                      <a:endParaRPr lang="en-US" sz="1100" dirty="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$56,008</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138</a:t>
                      </a:r>
                      <a:endParaRPr lang="en-US" sz="1100" dirty="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$14,778</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86</a:t>
                      </a:r>
                      <a:endParaRPr lang="en-US" sz="1100" dirty="0">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13"/>
                  </a:ext>
                </a:extLst>
              </a:tr>
              <a:tr h="204116">
                <a:tc>
                  <a:txBody>
                    <a:bodyPr/>
                    <a:lstStyle/>
                    <a:p>
                      <a:pPr marL="0" marR="0" algn="just">
                        <a:spcBef>
                          <a:spcPts val="0"/>
                        </a:spcBef>
                        <a:spcAft>
                          <a:spcPts val="0"/>
                        </a:spcAft>
                      </a:pPr>
                      <a:r>
                        <a:rPr lang="en-US" sz="1100">
                          <a:effectLst/>
                        </a:rPr>
                        <a:t>2001-2002</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$64,645</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161</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$9,354</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55</a:t>
                      </a:r>
                      <a:endParaRPr lang="en-US" sz="1100" dirty="0">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14"/>
                  </a:ext>
                </a:extLst>
              </a:tr>
              <a:tr h="204116">
                <a:tc>
                  <a:txBody>
                    <a:bodyPr/>
                    <a:lstStyle/>
                    <a:p>
                      <a:pPr marL="0" marR="0" algn="just">
                        <a:spcBef>
                          <a:spcPts val="0"/>
                        </a:spcBef>
                        <a:spcAft>
                          <a:spcPts val="0"/>
                        </a:spcAft>
                      </a:pPr>
                      <a:r>
                        <a:rPr lang="en-US" sz="1100">
                          <a:effectLst/>
                        </a:rPr>
                        <a:t>2000-2001</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$33,030</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74</a:t>
                      </a:r>
                      <a:endParaRPr lang="en-US" sz="1100" dirty="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$8,545</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52</a:t>
                      </a:r>
                      <a:endParaRPr lang="en-US" sz="1100" dirty="0">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15"/>
                  </a:ext>
                </a:extLst>
              </a:tr>
              <a:tr h="204116">
                <a:tc>
                  <a:txBody>
                    <a:bodyPr/>
                    <a:lstStyle/>
                    <a:p>
                      <a:pPr marL="0" marR="0" algn="just">
                        <a:spcBef>
                          <a:spcPts val="0"/>
                        </a:spcBef>
                        <a:spcAft>
                          <a:spcPts val="0"/>
                        </a:spcAft>
                      </a:pPr>
                      <a:r>
                        <a:rPr lang="en-US" sz="1100">
                          <a:effectLst/>
                        </a:rPr>
                        <a:t>1999-2000</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$24,641</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76</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$11,763</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79</a:t>
                      </a:r>
                      <a:endParaRPr lang="en-US" sz="1100" dirty="0">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16"/>
                  </a:ext>
                </a:extLst>
              </a:tr>
              <a:tr h="204116">
                <a:tc>
                  <a:txBody>
                    <a:bodyPr/>
                    <a:lstStyle/>
                    <a:p>
                      <a:pPr marL="0" marR="0" algn="just">
                        <a:spcBef>
                          <a:spcPts val="0"/>
                        </a:spcBef>
                        <a:spcAft>
                          <a:spcPts val="0"/>
                        </a:spcAft>
                      </a:pPr>
                      <a:r>
                        <a:rPr lang="en-US" sz="1100">
                          <a:effectLst/>
                        </a:rPr>
                        <a:t>1998-1999</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$25,806</a:t>
                      </a:r>
                      <a:endParaRPr lang="en-US" sz="1100" dirty="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71</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$7,457</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48</a:t>
                      </a:r>
                      <a:endParaRPr lang="en-US" sz="1100" dirty="0">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17"/>
                  </a:ext>
                </a:extLst>
              </a:tr>
              <a:tr h="204116">
                <a:tc>
                  <a:txBody>
                    <a:bodyPr/>
                    <a:lstStyle/>
                    <a:p>
                      <a:pPr marL="0" marR="0" algn="just">
                        <a:spcBef>
                          <a:spcPts val="0"/>
                        </a:spcBef>
                        <a:spcAft>
                          <a:spcPts val="0"/>
                        </a:spcAft>
                      </a:pPr>
                      <a:r>
                        <a:rPr lang="en-US" sz="1100">
                          <a:effectLst/>
                        </a:rPr>
                        <a:t>1997-1998</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$21,850</a:t>
                      </a:r>
                      <a:endParaRPr lang="en-US" sz="1100" dirty="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54</a:t>
                      </a:r>
                      <a:endParaRPr lang="en-US" sz="110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$5,645</a:t>
                      </a:r>
                      <a:endParaRPr lang="en-US" sz="1100" dirty="0">
                        <a:effectLst/>
                        <a:latin typeface="+mj-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43</a:t>
                      </a:r>
                      <a:endParaRPr lang="en-US" sz="1100" dirty="0">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18"/>
                  </a:ext>
                </a:extLst>
              </a:tr>
            </a:tbl>
          </a:graphicData>
        </a:graphic>
      </p:graphicFrame>
      <p:sp>
        <p:nvSpPr>
          <p:cNvPr id="6" name="TextBox 5">
            <a:extLst>
              <a:ext uri="{FF2B5EF4-FFF2-40B4-BE49-F238E27FC236}">
                <a16:creationId xmlns:a16="http://schemas.microsoft.com/office/drawing/2014/main" id="{FE4FBD9A-EB2D-4658-869D-BF1262157A83}"/>
              </a:ext>
            </a:extLst>
          </p:cNvPr>
          <p:cNvSpPr txBox="1"/>
          <p:nvPr/>
        </p:nvSpPr>
        <p:spPr>
          <a:xfrm>
            <a:off x="6244279" y="2188666"/>
            <a:ext cx="5550570" cy="3139321"/>
          </a:xfrm>
          <a:prstGeom prst="rect">
            <a:avLst/>
          </a:prstGeom>
          <a:noFill/>
        </p:spPr>
        <p:txBody>
          <a:bodyPr wrap="square" rtlCol="0">
            <a:spAutoFit/>
          </a:bodyPr>
          <a:lstStyle/>
          <a:p>
            <a:pPr marL="285750" indent="-285750">
              <a:buFont typeface="Arial" panose="020B0604020202020204" pitchFamily="34" charset="0"/>
              <a:buChar char="•"/>
            </a:pPr>
            <a:r>
              <a:rPr lang="en-US" dirty="0"/>
              <a:t>Whether a gift is established in honor of special individual or in memory for one’s experience at Northern Oklahoma College, the results are the same…helping students pursue their academic goals and continuing to build a tradition of excellence at NOC.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This chart reflects the scholarship and loan awards given during the past years as taken from the Northern Oklahoma College Foundation – Statement of Program Service Accomplishments.</a:t>
            </a:r>
          </a:p>
        </p:txBody>
      </p:sp>
    </p:spTree>
    <p:extLst>
      <p:ext uri="{BB962C8B-B14F-4D97-AF65-F5344CB8AC3E}">
        <p14:creationId xmlns:p14="http://schemas.microsoft.com/office/powerpoint/2010/main" val="642513152"/>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8" y="538135"/>
            <a:ext cx="10515601" cy="1141391"/>
          </a:xfrm>
        </p:spPr>
        <p:txBody>
          <a:bodyPr/>
          <a:lstStyle/>
          <a:p>
            <a:pPr algn="ctr"/>
            <a:r>
              <a:rPr lang="en-US" dirty="0"/>
              <a:t>The Central Hall Society</a:t>
            </a:r>
          </a:p>
        </p:txBody>
      </p:sp>
      <p:pic>
        <p:nvPicPr>
          <p:cNvPr id="6" name="Picture 5"/>
          <p:cNvPicPr>
            <a:picLocks noChangeAspect="1"/>
          </p:cNvPicPr>
          <p:nvPr/>
        </p:nvPicPr>
        <p:blipFill>
          <a:blip r:embed="rId3"/>
          <a:stretch>
            <a:fillRect/>
          </a:stretch>
        </p:blipFill>
        <p:spPr>
          <a:xfrm>
            <a:off x="1802315" y="4667381"/>
            <a:ext cx="2804403" cy="2042337"/>
          </a:xfrm>
          <a:prstGeom prst="rect">
            <a:avLst/>
          </a:prstGeom>
        </p:spPr>
      </p:pic>
      <p:sp>
        <p:nvSpPr>
          <p:cNvPr id="8" name="Content Placeholder 2"/>
          <p:cNvSpPr>
            <a:spLocks noGrp="1"/>
          </p:cNvSpPr>
          <p:nvPr>
            <p:ph idx="1"/>
          </p:nvPr>
        </p:nvSpPr>
        <p:spPr>
          <a:xfrm>
            <a:off x="1654338" y="2155031"/>
            <a:ext cx="8883316" cy="3920917"/>
          </a:xfrm>
        </p:spPr>
        <p:txBody>
          <a:bodyPr/>
          <a:lstStyle/>
          <a:p>
            <a:pPr marL="0" indent="0" algn="ctr">
              <a:buNone/>
            </a:pPr>
            <a:r>
              <a:rPr lang="en-US" sz="1600" dirty="0">
                <a:solidFill>
                  <a:srgbClr val="000000"/>
                </a:solidFill>
                <a:latin typeface="Arial" pitchFamily="34" charset="0"/>
                <a:cs typeface="Arial" pitchFamily="34" charset="0"/>
              </a:rPr>
              <a:t>The Northern Oklahoma College Foundation has established the Central Hall Society in order to recognize those Alumni and Friends who have remembered NOC in their estate planning. The Central Hall Society recognizes and honors the legacy of these donors.</a:t>
            </a:r>
          </a:p>
          <a:p>
            <a:pPr marL="0" indent="0" algn="ctr">
              <a:buNone/>
            </a:pPr>
            <a:endParaRPr lang="en-US" sz="1600" dirty="0">
              <a:solidFill>
                <a:srgbClr val="000000"/>
              </a:solidFill>
              <a:latin typeface="Arial" pitchFamily="34" charset="0"/>
              <a:cs typeface="Arial" pitchFamily="34" charset="0"/>
            </a:endParaRPr>
          </a:p>
          <a:p>
            <a:pPr marL="0" lvl="0" indent="0" algn="ctr" fontAlgn="base">
              <a:spcBef>
                <a:spcPct val="0"/>
              </a:spcBef>
              <a:spcAft>
                <a:spcPct val="0"/>
              </a:spcAft>
              <a:buNone/>
              <a:defRPr/>
            </a:pPr>
            <a:r>
              <a:rPr lang="en-US" sz="1600" b="1" dirty="0">
                <a:solidFill>
                  <a:srgbClr val="000000"/>
                </a:solidFill>
                <a:latin typeface="Arial" pitchFamily="34" charset="0"/>
                <a:cs typeface="Arial" pitchFamily="34" charset="0"/>
              </a:rPr>
              <a:t>Membership in the Central Hall Society is open to those who:</a:t>
            </a:r>
          </a:p>
          <a:p>
            <a:pPr marL="0" lvl="0" indent="0" fontAlgn="base">
              <a:spcBef>
                <a:spcPct val="0"/>
              </a:spcBef>
              <a:spcAft>
                <a:spcPct val="0"/>
              </a:spcAft>
              <a:buNone/>
              <a:defRPr/>
            </a:pPr>
            <a:endParaRPr lang="en-US" sz="1600" dirty="0">
              <a:solidFill>
                <a:srgbClr val="000000"/>
              </a:solidFill>
              <a:latin typeface="Arial" pitchFamily="34" charset="0"/>
              <a:cs typeface="Arial" pitchFamily="34" charset="0"/>
            </a:endParaRPr>
          </a:p>
          <a:p>
            <a:pPr fontAlgn="base">
              <a:spcBef>
                <a:spcPct val="0"/>
              </a:spcBef>
              <a:spcAft>
                <a:spcPct val="0"/>
              </a:spcAft>
              <a:defRPr/>
            </a:pPr>
            <a:r>
              <a:rPr lang="en-US" sz="1600" dirty="0">
                <a:solidFill>
                  <a:srgbClr val="000000"/>
                </a:solidFill>
                <a:latin typeface="Arial" pitchFamily="34" charset="0"/>
                <a:cs typeface="Arial" pitchFamily="34" charset="0"/>
              </a:rPr>
              <a:t>Make planned gifts in the form of charitable remainder trusts (including pooled income funds and uni-trusts), lead trusts, gift annuities, or deferred gift annuities; or</a:t>
            </a:r>
          </a:p>
          <a:p>
            <a:pPr fontAlgn="base">
              <a:spcBef>
                <a:spcPct val="0"/>
              </a:spcBef>
              <a:spcAft>
                <a:spcPct val="0"/>
              </a:spcAft>
              <a:defRPr/>
            </a:pPr>
            <a:r>
              <a:rPr lang="en-US" sz="1600" dirty="0">
                <a:solidFill>
                  <a:srgbClr val="000000"/>
                </a:solidFill>
                <a:latin typeface="Arial" pitchFamily="34" charset="0"/>
                <a:cs typeface="Arial" pitchFamily="34" charset="0"/>
              </a:rPr>
              <a:t>Make gifts of life insurance or have named the college as the beneficiary of their policy; or </a:t>
            </a:r>
          </a:p>
          <a:p>
            <a:pPr fontAlgn="base">
              <a:spcBef>
                <a:spcPct val="0"/>
              </a:spcBef>
              <a:spcAft>
                <a:spcPct val="0"/>
              </a:spcAft>
              <a:defRPr/>
            </a:pPr>
            <a:r>
              <a:rPr lang="en-US" sz="1600" dirty="0">
                <a:solidFill>
                  <a:srgbClr val="000000"/>
                </a:solidFill>
                <a:latin typeface="Arial" pitchFamily="34" charset="0"/>
                <a:cs typeface="Arial" pitchFamily="34" charset="0"/>
              </a:rPr>
              <a:t>Have confirmed non-contingent, bequest  provisions; or</a:t>
            </a:r>
          </a:p>
          <a:p>
            <a:pPr fontAlgn="base">
              <a:spcBef>
                <a:spcPct val="0"/>
              </a:spcBef>
              <a:spcAft>
                <a:spcPct val="0"/>
              </a:spcAft>
              <a:defRPr/>
            </a:pPr>
            <a:r>
              <a:rPr lang="en-US" sz="1600" dirty="0">
                <a:solidFill>
                  <a:srgbClr val="000000"/>
                </a:solidFill>
                <a:latin typeface="Arial" pitchFamily="34" charset="0"/>
                <a:cs typeface="Arial" pitchFamily="34" charset="0"/>
              </a:rPr>
              <a:t>Have named the college as a non-contingent beneficiary of their IRA or other retirement plan</a:t>
            </a:r>
            <a:endParaRPr lang="en-US" sz="1400" dirty="0">
              <a:solidFill>
                <a:srgbClr val="000000"/>
              </a:solidFill>
              <a:latin typeface="Arial" pitchFamily="34" charset="0"/>
              <a:cs typeface="Arial" pitchFamily="34" charset="0"/>
            </a:endParaRPr>
          </a:p>
          <a:p>
            <a:pPr marL="0" indent="0" algn="ctr">
              <a:buNone/>
            </a:pPr>
            <a:endParaRPr lang="en-US" dirty="0"/>
          </a:p>
        </p:txBody>
      </p:sp>
      <p:sp>
        <p:nvSpPr>
          <p:cNvPr id="3" name="TextBox 2">
            <a:extLst>
              <a:ext uri="{FF2B5EF4-FFF2-40B4-BE49-F238E27FC236}">
                <a16:creationId xmlns:a16="http://schemas.microsoft.com/office/drawing/2014/main" id="{62575B88-B9DB-4A1A-BD18-C6A65886E324}"/>
              </a:ext>
            </a:extLst>
          </p:cNvPr>
          <p:cNvSpPr txBox="1"/>
          <p:nvPr/>
        </p:nvSpPr>
        <p:spPr>
          <a:xfrm>
            <a:off x="4338521" y="5090984"/>
            <a:ext cx="6199133" cy="400110"/>
          </a:xfrm>
          <a:prstGeom prst="rect">
            <a:avLst/>
          </a:prstGeom>
          <a:noFill/>
        </p:spPr>
        <p:txBody>
          <a:bodyPr wrap="none" rtlCol="0">
            <a:spAutoFit/>
          </a:bodyPr>
          <a:lstStyle/>
          <a:p>
            <a:r>
              <a:rPr lang="en-US" sz="2000" b="1" i="1" dirty="0">
                <a:solidFill>
                  <a:schemeClr val="accent1"/>
                </a:solidFill>
                <a:latin typeface="+mj-lt"/>
              </a:rPr>
              <a:t>Consider Remembering NOC in your Planned Giving</a:t>
            </a:r>
          </a:p>
        </p:txBody>
      </p:sp>
    </p:spTree>
    <p:extLst>
      <p:ext uri="{BB962C8B-B14F-4D97-AF65-F5344CB8AC3E}">
        <p14:creationId xmlns:p14="http://schemas.microsoft.com/office/powerpoint/2010/main" val="3580081235"/>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theme/theme1.xml><?xml version="1.0" encoding="utf-8"?>
<a:theme xmlns:a="http://schemas.openxmlformats.org/drawingml/2006/main" name="Office Theme">
  <a:themeElements>
    <a:clrScheme name="Northern">
      <a:dk1>
        <a:srgbClr val="000000"/>
      </a:dk1>
      <a:lt1>
        <a:srgbClr val="FFFFFF"/>
      </a:lt1>
      <a:dk2>
        <a:srgbClr val="E5E6E6"/>
      </a:dk2>
      <a:lt2>
        <a:srgbClr val="FFFFFF"/>
      </a:lt2>
      <a:accent1>
        <a:srgbClr val="C8202F"/>
      </a:accent1>
      <a:accent2>
        <a:srgbClr val="EB8661"/>
      </a:accent2>
      <a:accent3>
        <a:srgbClr val="EBE573"/>
      </a:accent3>
      <a:accent4>
        <a:srgbClr val="72CA77"/>
      </a:accent4>
      <a:accent5>
        <a:srgbClr val="535DA5"/>
      </a:accent5>
      <a:accent6>
        <a:srgbClr val="A44091"/>
      </a:accent6>
      <a:hlink>
        <a:srgbClr val="00B0F0"/>
      </a:hlink>
      <a:folHlink>
        <a:srgbClr val="B2B2B2"/>
      </a:folHlink>
    </a:clrScheme>
    <a:fontScheme name="Custom 2">
      <a:majorFont>
        <a:latin typeface="Palatino Linotype"/>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3137</TotalTime>
  <Words>4304</Words>
  <Application>Microsoft Office PowerPoint</Application>
  <PresentationFormat>Widescreen</PresentationFormat>
  <Paragraphs>522</Paragraphs>
  <Slides>60</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Baskerville Old Face</vt:lpstr>
      <vt:lpstr>Calibri</vt:lpstr>
      <vt:lpstr>DejaVu Sans</vt:lpstr>
      <vt:lpstr>Edwardian Script ITC</vt:lpstr>
      <vt:lpstr>Palatino Linotype</vt:lpstr>
      <vt:lpstr>Times New Roman</vt:lpstr>
      <vt:lpstr>Office Theme</vt:lpstr>
      <vt:lpstr>Donor Recognition Dinner</vt:lpstr>
      <vt:lpstr>PowerPoint Presentation</vt:lpstr>
      <vt:lpstr>NOC Board of Regents</vt:lpstr>
      <vt:lpstr>PowerPoint Presentation</vt:lpstr>
      <vt:lpstr>PowerPoint Presentation</vt:lpstr>
      <vt:lpstr>PowerPoint Presentation</vt:lpstr>
      <vt:lpstr>PowerPoint Presentation</vt:lpstr>
      <vt:lpstr>PowerPoint Presentation</vt:lpstr>
      <vt:lpstr>The Central Hall Society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Jacob Pease</dc:creator>
  <cp:lastModifiedBy>Jill Green</cp:lastModifiedBy>
  <cp:revision>132</cp:revision>
  <cp:lastPrinted>2020-03-11T18:07:52Z</cp:lastPrinted>
  <dcterms:created xsi:type="dcterms:W3CDTF">2018-06-14T00:30:20Z</dcterms:created>
  <dcterms:modified xsi:type="dcterms:W3CDTF">2020-03-11T18:15:38Z</dcterms:modified>
</cp:coreProperties>
</file>