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7"/>
  </p:notesMasterIdLst>
  <p:handoutMasterIdLst>
    <p:handoutMasterId r:id="rId88"/>
  </p:handoutMasterIdLst>
  <p:sldIdLst>
    <p:sldId id="257" r:id="rId3"/>
    <p:sldId id="258" r:id="rId4"/>
    <p:sldId id="375" r:id="rId5"/>
    <p:sldId id="376" r:id="rId6"/>
    <p:sldId id="259" r:id="rId7"/>
    <p:sldId id="268" r:id="rId8"/>
    <p:sldId id="386" r:id="rId9"/>
    <p:sldId id="291" r:id="rId10"/>
    <p:sldId id="269" r:id="rId11"/>
    <p:sldId id="270" r:id="rId12"/>
    <p:sldId id="290" r:id="rId13"/>
    <p:sldId id="307" r:id="rId14"/>
    <p:sldId id="417" r:id="rId15"/>
    <p:sldId id="377" r:id="rId16"/>
    <p:sldId id="378" r:id="rId17"/>
    <p:sldId id="379" r:id="rId18"/>
    <p:sldId id="380" r:id="rId19"/>
    <p:sldId id="340" r:id="rId20"/>
    <p:sldId id="387" r:id="rId21"/>
    <p:sldId id="341" r:id="rId22"/>
    <p:sldId id="342" r:id="rId23"/>
    <p:sldId id="343" r:id="rId24"/>
    <p:sldId id="389" r:id="rId25"/>
    <p:sldId id="344" r:id="rId26"/>
    <p:sldId id="345" r:id="rId27"/>
    <p:sldId id="346" r:id="rId28"/>
    <p:sldId id="347" r:id="rId29"/>
    <p:sldId id="348" r:id="rId30"/>
    <p:sldId id="390" r:id="rId31"/>
    <p:sldId id="349" r:id="rId32"/>
    <p:sldId id="391" r:id="rId33"/>
    <p:sldId id="392" r:id="rId34"/>
    <p:sldId id="381" r:id="rId35"/>
    <p:sldId id="351" r:id="rId36"/>
    <p:sldId id="352" r:id="rId37"/>
    <p:sldId id="353" r:id="rId38"/>
    <p:sldId id="354" r:id="rId39"/>
    <p:sldId id="355" r:id="rId40"/>
    <p:sldId id="356" r:id="rId41"/>
    <p:sldId id="357" r:id="rId42"/>
    <p:sldId id="359" r:id="rId43"/>
    <p:sldId id="360" r:id="rId44"/>
    <p:sldId id="382" r:id="rId45"/>
    <p:sldId id="361" r:id="rId46"/>
    <p:sldId id="362" r:id="rId47"/>
    <p:sldId id="363" r:id="rId48"/>
    <p:sldId id="364" r:id="rId49"/>
    <p:sldId id="365" r:id="rId50"/>
    <p:sldId id="366" r:id="rId51"/>
    <p:sldId id="367" r:id="rId52"/>
    <p:sldId id="383" r:id="rId53"/>
    <p:sldId id="368" r:id="rId54"/>
    <p:sldId id="393" r:id="rId55"/>
    <p:sldId id="384" r:id="rId56"/>
    <p:sldId id="369" r:id="rId57"/>
    <p:sldId id="370" r:id="rId58"/>
    <p:sldId id="385" r:id="rId59"/>
    <p:sldId id="394" r:id="rId60"/>
    <p:sldId id="371" r:id="rId61"/>
    <p:sldId id="372" r:id="rId62"/>
    <p:sldId id="373" r:id="rId63"/>
    <p:sldId id="395" r:id="rId64"/>
    <p:sldId id="374" r:id="rId65"/>
    <p:sldId id="396" r:id="rId66"/>
    <p:sldId id="401" r:id="rId67"/>
    <p:sldId id="414" r:id="rId68"/>
    <p:sldId id="413" r:id="rId69"/>
    <p:sldId id="410" r:id="rId70"/>
    <p:sldId id="402" r:id="rId71"/>
    <p:sldId id="412" r:id="rId72"/>
    <p:sldId id="411" r:id="rId73"/>
    <p:sldId id="408" r:id="rId74"/>
    <p:sldId id="409" r:id="rId75"/>
    <p:sldId id="406" r:id="rId76"/>
    <p:sldId id="405" r:id="rId77"/>
    <p:sldId id="403" r:id="rId78"/>
    <p:sldId id="397" r:id="rId79"/>
    <p:sldId id="398" r:id="rId80"/>
    <p:sldId id="399" r:id="rId81"/>
    <p:sldId id="407" r:id="rId82"/>
    <p:sldId id="415" r:id="rId83"/>
    <p:sldId id="404" r:id="rId84"/>
    <p:sldId id="400" r:id="rId85"/>
    <p:sldId id="416" r:id="rId8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F8AE24B-B365-44F9-AB3E-337C7BCDA144}">
          <p14:sldIdLst>
            <p14:sldId id="257"/>
            <p14:sldId id="258"/>
            <p14:sldId id="375"/>
            <p14:sldId id="376"/>
            <p14:sldId id="259"/>
            <p14:sldId id="268"/>
            <p14:sldId id="386"/>
            <p14:sldId id="291"/>
            <p14:sldId id="269"/>
            <p14:sldId id="270"/>
            <p14:sldId id="290"/>
            <p14:sldId id="307"/>
            <p14:sldId id="417"/>
            <p14:sldId id="377"/>
            <p14:sldId id="378"/>
            <p14:sldId id="379"/>
            <p14:sldId id="380"/>
            <p14:sldId id="340"/>
            <p14:sldId id="387"/>
            <p14:sldId id="341"/>
            <p14:sldId id="342"/>
            <p14:sldId id="343"/>
            <p14:sldId id="389"/>
            <p14:sldId id="344"/>
            <p14:sldId id="345"/>
            <p14:sldId id="346"/>
            <p14:sldId id="347"/>
            <p14:sldId id="348"/>
            <p14:sldId id="390"/>
            <p14:sldId id="349"/>
            <p14:sldId id="391"/>
            <p14:sldId id="392"/>
            <p14:sldId id="381"/>
            <p14:sldId id="351"/>
            <p14:sldId id="352"/>
            <p14:sldId id="353"/>
            <p14:sldId id="354"/>
            <p14:sldId id="355"/>
            <p14:sldId id="356"/>
            <p14:sldId id="357"/>
            <p14:sldId id="359"/>
            <p14:sldId id="360"/>
            <p14:sldId id="382"/>
            <p14:sldId id="361"/>
            <p14:sldId id="362"/>
            <p14:sldId id="363"/>
            <p14:sldId id="364"/>
            <p14:sldId id="365"/>
            <p14:sldId id="366"/>
            <p14:sldId id="367"/>
            <p14:sldId id="383"/>
            <p14:sldId id="368"/>
            <p14:sldId id="393"/>
            <p14:sldId id="384"/>
            <p14:sldId id="369"/>
            <p14:sldId id="370"/>
            <p14:sldId id="385"/>
            <p14:sldId id="394"/>
            <p14:sldId id="371"/>
            <p14:sldId id="372"/>
            <p14:sldId id="373"/>
            <p14:sldId id="395"/>
            <p14:sldId id="374"/>
            <p14:sldId id="396"/>
            <p14:sldId id="401"/>
            <p14:sldId id="414"/>
            <p14:sldId id="413"/>
            <p14:sldId id="410"/>
            <p14:sldId id="402"/>
            <p14:sldId id="412"/>
            <p14:sldId id="411"/>
            <p14:sldId id="408"/>
            <p14:sldId id="409"/>
            <p14:sldId id="406"/>
            <p14:sldId id="405"/>
            <p14:sldId id="403"/>
            <p14:sldId id="397"/>
            <p14:sldId id="398"/>
            <p14:sldId id="399"/>
            <p14:sldId id="407"/>
            <p14:sldId id="415"/>
            <p14:sldId id="404"/>
            <p14:sldId id="400"/>
            <p14:sldId id="4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359" autoAdjust="0"/>
  </p:normalViewPr>
  <p:slideViewPr>
    <p:cSldViewPr snapToGrid="0">
      <p:cViewPr varScale="1">
        <p:scale>
          <a:sx n="80" d="100"/>
          <a:sy n="80" d="100"/>
        </p:scale>
        <p:origin x="120" y="5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9B45373-2D1C-4209-ADDA-2A315B1A8D5E}" type="datetimeFigureOut">
              <a:rPr lang="en-US" smtClean="0"/>
              <a:t>4/6/2022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0B013C-07C5-4D5D-B5E8-A05166AEC6B7}" type="slidenum">
              <a:rPr lang="en-US" smtClean="0"/>
              <a:t>‹#›</a:t>
            </a:fld>
            <a:endParaRPr lang="en-US"/>
          </a:p>
        </p:txBody>
      </p:sp>
    </p:spTree>
    <p:extLst>
      <p:ext uri="{BB962C8B-B14F-4D97-AF65-F5344CB8AC3E}">
        <p14:creationId xmlns:p14="http://schemas.microsoft.com/office/powerpoint/2010/main" val="36433280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560048-987A-4FC9-8895-78D6D1AB8FE9}" type="datetimeFigureOut">
              <a:rPr lang="en-US" smtClean="0"/>
              <a:t>4/6/2022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CE0B62-B051-48B2-84CB-94C6759E8C57}" type="slidenum">
              <a:rPr lang="en-US" smtClean="0"/>
              <a:t>‹#›</a:t>
            </a:fld>
            <a:endParaRPr lang="en-US"/>
          </a:p>
        </p:txBody>
      </p:sp>
    </p:spTree>
    <p:extLst>
      <p:ext uri="{BB962C8B-B14F-4D97-AF65-F5344CB8AC3E}">
        <p14:creationId xmlns:p14="http://schemas.microsoft.com/office/powerpoint/2010/main" val="166244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photo of Regent Martin and update offices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E0B62-B051-48B2-84CB-94C6759E8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36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29</a:t>
            </a:fld>
            <a:endParaRPr lang="en-US"/>
          </a:p>
        </p:txBody>
      </p:sp>
    </p:spTree>
    <p:extLst>
      <p:ext uri="{BB962C8B-B14F-4D97-AF65-F5344CB8AC3E}">
        <p14:creationId xmlns:p14="http://schemas.microsoft.com/office/powerpoint/2010/main" val="788003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30</a:t>
            </a:fld>
            <a:endParaRPr lang="en-US"/>
          </a:p>
        </p:txBody>
      </p:sp>
    </p:spTree>
    <p:extLst>
      <p:ext uri="{BB962C8B-B14F-4D97-AF65-F5344CB8AC3E}">
        <p14:creationId xmlns:p14="http://schemas.microsoft.com/office/powerpoint/2010/main" val="76270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31</a:t>
            </a:fld>
            <a:endParaRPr lang="en-US"/>
          </a:p>
        </p:txBody>
      </p:sp>
    </p:spTree>
    <p:extLst>
      <p:ext uri="{BB962C8B-B14F-4D97-AF65-F5344CB8AC3E}">
        <p14:creationId xmlns:p14="http://schemas.microsoft.com/office/powerpoint/2010/main" val="266513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32</a:t>
            </a:fld>
            <a:endParaRPr lang="en-US"/>
          </a:p>
        </p:txBody>
      </p:sp>
    </p:spTree>
    <p:extLst>
      <p:ext uri="{BB962C8B-B14F-4D97-AF65-F5344CB8AC3E}">
        <p14:creationId xmlns:p14="http://schemas.microsoft.com/office/powerpoint/2010/main" val="60136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34</a:t>
            </a:fld>
            <a:endParaRPr lang="en-US"/>
          </a:p>
        </p:txBody>
      </p:sp>
    </p:spTree>
    <p:extLst>
      <p:ext uri="{BB962C8B-B14F-4D97-AF65-F5344CB8AC3E}">
        <p14:creationId xmlns:p14="http://schemas.microsoft.com/office/powerpoint/2010/main" val="402325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35</a:t>
            </a:fld>
            <a:endParaRPr lang="en-US"/>
          </a:p>
        </p:txBody>
      </p:sp>
    </p:spTree>
    <p:extLst>
      <p:ext uri="{BB962C8B-B14F-4D97-AF65-F5344CB8AC3E}">
        <p14:creationId xmlns:p14="http://schemas.microsoft.com/office/powerpoint/2010/main" val="3146834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36</a:t>
            </a:fld>
            <a:endParaRPr lang="en-US"/>
          </a:p>
        </p:txBody>
      </p:sp>
    </p:spTree>
    <p:extLst>
      <p:ext uri="{BB962C8B-B14F-4D97-AF65-F5344CB8AC3E}">
        <p14:creationId xmlns:p14="http://schemas.microsoft.com/office/powerpoint/2010/main" val="89274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37</a:t>
            </a:fld>
            <a:endParaRPr lang="en-US"/>
          </a:p>
        </p:txBody>
      </p:sp>
    </p:spTree>
    <p:extLst>
      <p:ext uri="{BB962C8B-B14F-4D97-AF65-F5344CB8AC3E}">
        <p14:creationId xmlns:p14="http://schemas.microsoft.com/office/powerpoint/2010/main" val="3076633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38</a:t>
            </a:fld>
            <a:endParaRPr lang="en-US"/>
          </a:p>
        </p:txBody>
      </p:sp>
    </p:spTree>
    <p:extLst>
      <p:ext uri="{BB962C8B-B14F-4D97-AF65-F5344CB8AC3E}">
        <p14:creationId xmlns:p14="http://schemas.microsoft.com/office/powerpoint/2010/main" val="229015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39</a:t>
            </a:fld>
            <a:endParaRPr lang="en-US"/>
          </a:p>
        </p:txBody>
      </p:sp>
    </p:spTree>
    <p:extLst>
      <p:ext uri="{BB962C8B-B14F-4D97-AF65-F5344CB8AC3E}">
        <p14:creationId xmlns:p14="http://schemas.microsoft.com/office/powerpoint/2010/main" val="183677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E0B62-B051-48B2-84CB-94C6759E8C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69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40</a:t>
            </a:fld>
            <a:endParaRPr lang="en-US"/>
          </a:p>
        </p:txBody>
      </p:sp>
    </p:spTree>
    <p:extLst>
      <p:ext uri="{BB962C8B-B14F-4D97-AF65-F5344CB8AC3E}">
        <p14:creationId xmlns:p14="http://schemas.microsoft.com/office/powerpoint/2010/main" val="833330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41</a:t>
            </a:fld>
            <a:endParaRPr lang="en-US"/>
          </a:p>
        </p:txBody>
      </p:sp>
    </p:spTree>
    <p:extLst>
      <p:ext uri="{BB962C8B-B14F-4D97-AF65-F5344CB8AC3E}">
        <p14:creationId xmlns:p14="http://schemas.microsoft.com/office/powerpoint/2010/main" val="3797761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42</a:t>
            </a:fld>
            <a:endParaRPr lang="en-US"/>
          </a:p>
        </p:txBody>
      </p:sp>
    </p:spTree>
    <p:extLst>
      <p:ext uri="{BB962C8B-B14F-4D97-AF65-F5344CB8AC3E}">
        <p14:creationId xmlns:p14="http://schemas.microsoft.com/office/powerpoint/2010/main" val="2114983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43</a:t>
            </a:fld>
            <a:endParaRPr lang="en-US"/>
          </a:p>
        </p:txBody>
      </p:sp>
    </p:spTree>
    <p:extLst>
      <p:ext uri="{BB962C8B-B14F-4D97-AF65-F5344CB8AC3E}">
        <p14:creationId xmlns:p14="http://schemas.microsoft.com/office/powerpoint/2010/main" val="401476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44</a:t>
            </a:fld>
            <a:endParaRPr lang="en-US"/>
          </a:p>
        </p:txBody>
      </p:sp>
    </p:spTree>
    <p:extLst>
      <p:ext uri="{BB962C8B-B14F-4D97-AF65-F5344CB8AC3E}">
        <p14:creationId xmlns:p14="http://schemas.microsoft.com/office/powerpoint/2010/main" val="50978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45</a:t>
            </a:fld>
            <a:endParaRPr lang="en-US"/>
          </a:p>
        </p:txBody>
      </p:sp>
    </p:spTree>
    <p:extLst>
      <p:ext uri="{BB962C8B-B14F-4D97-AF65-F5344CB8AC3E}">
        <p14:creationId xmlns:p14="http://schemas.microsoft.com/office/powerpoint/2010/main" val="1961317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46</a:t>
            </a:fld>
            <a:endParaRPr lang="en-US"/>
          </a:p>
        </p:txBody>
      </p:sp>
    </p:spTree>
    <p:extLst>
      <p:ext uri="{BB962C8B-B14F-4D97-AF65-F5344CB8AC3E}">
        <p14:creationId xmlns:p14="http://schemas.microsoft.com/office/powerpoint/2010/main" val="771567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47</a:t>
            </a:fld>
            <a:endParaRPr lang="en-US"/>
          </a:p>
        </p:txBody>
      </p:sp>
    </p:spTree>
    <p:extLst>
      <p:ext uri="{BB962C8B-B14F-4D97-AF65-F5344CB8AC3E}">
        <p14:creationId xmlns:p14="http://schemas.microsoft.com/office/powerpoint/2010/main" val="4223268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48</a:t>
            </a:fld>
            <a:endParaRPr lang="en-US"/>
          </a:p>
        </p:txBody>
      </p:sp>
    </p:spTree>
    <p:extLst>
      <p:ext uri="{BB962C8B-B14F-4D97-AF65-F5344CB8AC3E}">
        <p14:creationId xmlns:p14="http://schemas.microsoft.com/office/powerpoint/2010/main" val="3332943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49</a:t>
            </a:fld>
            <a:endParaRPr lang="en-US"/>
          </a:p>
        </p:txBody>
      </p:sp>
    </p:spTree>
    <p:extLst>
      <p:ext uri="{BB962C8B-B14F-4D97-AF65-F5344CB8AC3E}">
        <p14:creationId xmlns:p14="http://schemas.microsoft.com/office/powerpoint/2010/main" val="55223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E0B62-B051-48B2-84CB-94C6759E8C57}" type="slidenum">
              <a:rPr lang="en-US" smtClean="0"/>
              <a:t>8</a:t>
            </a:fld>
            <a:endParaRPr lang="en-US"/>
          </a:p>
        </p:txBody>
      </p:sp>
    </p:spTree>
    <p:extLst>
      <p:ext uri="{BB962C8B-B14F-4D97-AF65-F5344CB8AC3E}">
        <p14:creationId xmlns:p14="http://schemas.microsoft.com/office/powerpoint/2010/main" val="2764682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50</a:t>
            </a:fld>
            <a:endParaRPr lang="en-US"/>
          </a:p>
        </p:txBody>
      </p:sp>
    </p:spTree>
    <p:extLst>
      <p:ext uri="{BB962C8B-B14F-4D97-AF65-F5344CB8AC3E}">
        <p14:creationId xmlns:p14="http://schemas.microsoft.com/office/powerpoint/2010/main" val="2147558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51</a:t>
            </a:fld>
            <a:endParaRPr lang="en-US"/>
          </a:p>
        </p:txBody>
      </p:sp>
    </p:spTree>
    <p:extLst>
      <p:ext uri="{BB962C8B-B14F-4D97-AF65-F5344CB8AC3E}">
        <p14:creationId xmlns:p14="http://schemas.microsoft.com/office/powerpoint/2010/main" val="21729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52</a:t>
            </a:fld>
            <a:endParaRPr lang="en-US"/>
          </a:p>
        </p:txBody>
      </p:sp>
    </p:spTree>
    <p:extLst>
      <p:ext uri="{BB962C8B-B14F-4D97-AF65-F5344CB8AC3E}">
        <p14:creationId xmlns:p14="http://schemas.microsoft.com/office/powerpoint/2010/main" val="2938448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53</a:t>
            </a:fld>
            <a:endParaRPr lang="en-US"/>
          </a:p>
        </p:txBody>
      </p:sp>
    </p:spTree>
    <p:extLst>
      <p:ext uri="{BB962C8B-B14F-4D97-AF65-F5344CB8AC3E}">
        <p14:creationId xmlns:p14="http://schemas.microsoft.com/office/powerpoint/2010/main" val="932317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54</a:t>
            </a:fld>
            <a:endParaRPr lang="en-US"/>
          </a:p>
        </p:txBody>
      </p:sp>
    </p:spTree>
    <p:extLst>
      <p:ext uri="{BB962C8B-B14F-4D97-AF65-F5344CB8AC3E}">
        <p14:creationId xmlns:p14="http://schemas.microsoft.com/office/powerpoint/2010/main" val="1129766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55</a:t>
            </a:fld>
            <a:endParaRPr lang="en-US"/>
          </a:p>
        </p:txBody>
      </p:sp>
    </p:spTree>
    <p:extLst>
      <p:ext uri="{BB962C8B-B14F-4D97-AF65-F5344CB8AC3E}">
        <p14:creationId xmlns:p14="http://schemas.microsoft.com/office/powerpoint/2010/main" val="3502202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56</a:t>
            </a:fld>
            <a:endParaRPr lang="en-US"/>
          </a:p>
        </p:txBody>
      </p:sp>
    </p:spTree>
    <p:extLst>
      <p:ext uri="{BB962C8B-B14F-4D97-AF65-F5344CB8AC3E}">
        <p14:creationId xmlns:p14="http://schemas.microsoft.com/office/powerpoint/2010/main" val="1643505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57</a:t>
            </a:fld>
            <a:endParaRPr lang="en-US"/>
          </a:p>
        </p:txBody>
      </p:sp>
    </p:spTree>
    <p:extLst>
      <p:ext uri="{BB962C8B-B14F-4D97-AF65-F5344CB8AC3E}">
        <p14:creationId xmlns:p14="http://schemas.microsoft.com/office/powerpoint/2010/main" val="4176931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58</a:t>
            </a:fld>
            <a:endParaRPr lang="en-US"/>
          </a:p>
        </p:txBody>
      </p:sp>
    </p:spTree>
    <p:extLst>
      <p:ext uri="{BB962C8B-B14F-4D97-AF65-F5344CB8AC3E}">
        <p14:creationId xmlns:p14="http://schemas.microsoft.com/office/powerpoint/2010/main" val="3355275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59</a:t>
            </a:fld>
            <a:endParaRPr lang="en-US"/>
          </a:p>
        </p:txBody>
      </p:sp>
    </p:spTree>
    <p:extLst>
      <p:ext uri="{BB962C8B-B14F-4D97-AF65-F5344CB8AC3E}">
        <p14:creationId xmlns:p14="http://schemas.microsoft.com/office/powerpoint/2010/main" val="392016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CE0B62-B051-48B2-84CB-94C6759E8C57}" type="slidenum">
              <a:rPr lang="en-US" smtClean="0"/>
              <a:t>11</a:t>
            </a:fld>
            <a:endParaRPr lang="en-US"/>
          </a:p>
        </p:txBody>
      </p:sp>
    </p:spTree>
    <p:extLst>
      <p:ext uri="{BB962C8B-B14F-4D97-AF65-F5344CB8AC3E}">
        <p14:creationId xmlns:p14="http://schemas.microsoft.com/office/powerpoint/2010/main" val="3562262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60</a:t>
            </a:fld>
            <a:endParaRPr lang="en-US"/>
          </a:p>
        </p:txBody>
      </p:sp>
    </p:spTree>
    <p:extLst>
      <p:ext uri="{BB962C8B-B14F-4D97-AF65-F5344CB8AC3E}">
        <p14:creationId xmlns:p14="http://schemas.microsoft.com/office/powerpoint/2010/main" val="1013668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61</a:t>
            </a:fld>
            <a:endParaRPr lang="en-US"/>
          </a:p>
        </p:txBody>
      </p:sp>
    </p:spTree>
    <p:extLst>
      <p:ext uri="{BB962C8B-B14F-4D97-AF65-F5344CB8AC3E}">
        <p14:creationId xmlns:p14="http://schemas.microsoft.com/office/powerpoint/2010/main" val="1308575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62</a:t>
            </a:fld>
            <a:endParaRPr lang="en-US"/>
          </a:p>
        </p:txBody>
      </p:sp>
    </p:spTree>
    <p:extLst>
      <p:ext uri="{BB962C8B-B14F-4D97-AF65-F5344CB8AC3E}">
        <p14:creationId xmlns:p14="http://schemas.microsoft.com/office/powerpoint/2010/main" val="1825805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63</a:t>
            </a:fld>
            <a:endParaRPr lang="en-US"/>
          </a:p>
        </p:txBody>
      </p:sp>
    </p:spTree>
    <p:extLst>
      <p:ext uri="{BB962C8B-B14F-4D97-AF65-F5344CB8AC3E}">
        <p14:creationId xmlns:p14="http://schemas.microsoft.com/office/powerpoint/2010/main" val="14894410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64</a:t>
            </a:fld>
            <a:endParaRPr lang="en-US"/>
          </a:p>
        </p:txBody>
      </p:sp>
    </p:spTree>
    <p:extLst>
      <p:ext uri="{BB962C8B-B14F-4D97-AF65-F5344CB8AC3E}">
        <p14:creationId xmlns:p14="http://schemas.microsoft.com/office/powerpoint/2010/main" val="1941820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18</a:t>
            </a:fld>
            <a:endParaRPr lang="en-US"/>
          </a:p>
        </p:txBody>
      </p:sp>
    </p:spTree>
    <p:extLst>
      <p:ext uri="{BB962C8B-B14F-4D97-AF65-F5344CB8AC3E}">
        <p14:creationId xmlns:p14="http://schemas.microsoft.com/office/powerpoint/2010/main" val="335697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19</a:t>
            </a:fld>
            <a:endParaRPr lang="en-US"/>
          </a:p>
        </p:txBody>
      </p:sp>
    </p:spTree>
    <p:extLst>
      <p:ext uri="{BB962C8B-B14F-4D97-AF65-F5344CB8AC3E}">
        <p14:creationId xmlns:p14="http://schemas.microsoft.com/office/powerpoint/2010/main" val="49775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26</a:t>
            </a:fld>
            <a:endParaRPr lang="en-US"/>
          </a:p>
        </p:txBody>
      </p:sp>
    </p:spTree>
    <p:extLst>
      <p:ext uri="{BB962C8B-B14F-4D97-AF65-F5344CB8AC3E}">
        <p14:creationId xmlns:p14="http://schemas.microsoft.com/office/powerpoint/2010/main" val="362998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27</a:t>
            </a:fld>
            <a:endParaRPr lang="en-US"/>
          </a:p>
        </p:txBody>
      </p:sp>
    </p:spTree>
    <p:extLst>
      <p:ext uri="{BB962C8B-B14F-4D97-AF65-F5344CB8AC3E}">
        <p14:creationId xmlns:p14="http://schemas.microsoft.com/office/powerpoint/2010/main" val="420871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E0B62-B051-48B2-84CB-94C6759E8C57}" type="slidenum">
              <a:rPr lang="en-US" smtClean="0"/>
              <a:t>28</a:t>
            </a:fld>
            <a:endParaRPr lang="en-US"/>
          </a:p>
        </p:txBody>
      </p:sp>
    </p:spTree>
    <p:extLst>
      <p:ext uri="{BB962C8B-B14F-4D97-AF65-F5344CB8AC3E}">
        <p14:creationId xmlns:p14="http://schemas.microsoft.com/office/powerpoint/2010/main" val="105848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0" y="1122363"/>
            <a:ext cx="8102167" cy="2164534"/>
          </a:xfrm>
        </p:spPr>
        <p:txBody>
          <a:bodyPr anchor="b">
            <a:normAutofit/>
          </a:bodyPr>
          <a:lstStyle>
            <a:lvl1pPr algn="l">
              <a:defRPr sz="5400">
                <a:solidFill>
                  <a:schemeClr val="accent1"/>
                </a:solidFill>
                <a:latin typeface="Palatino Linotype" panose="020405020505050303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edit Master subtitle style</a:t>
            </a:r>
          </a:p>
        </p:txBody>
      </p:sp>
      <p:cxnSp>
        <p:nvCxnSpPr>
          <p:cNvPr id="13" name="Straight Connector 12"/>
          <p:cNvCxnSpPr/>
          <p:nvPr userDrawn="1"/>
        </p:nvCxnSpPr>
        <p:spPr>
          <a:xfrm>
            <a:off x="1524000" y="3443416"/>
            <a:ext cx="9144000"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3" name="Date Placeholder 3"/>
          <p:cNvSpPr>
            <a:spLocks noGrp="1"/>
          </p:cNvSpPr>
          <p:nvPr>
            <p:ph type="dt" sz="half" idx="10"/>
          </p:nvPr>
        </p:nvSpPr>
        <p:spPr>
          <a:xfrm>
            <a:off x="9834464" y="5415407"/>
            <a:ext cx="1519336" cy="365125"/>
          </a:xfrm>
          <a:prstGeom prst="rect">
            <a:avLst/>
          </a:prstGeom>
        </p:spPr>
        <p:txBody>
          <a:bodyPr/>
          <a:lstStyle>
            <a:lvl1pPr algn="r">
              <a:defRPr/>
            </a:lvl1pPr>
          </a:lstStyle>
          <a:p>
            <a:fld id="{88EA2A99-ABEA-4CD9-BF8D-276BDF540AFA}" type="datetime1">
              <a:rPr lang="en-US" smtClean="0"/>
              <a:t>4/6/2022</a:t>
            </a:fld>
            <a:endParaRPr lang="en-US" dirty="0"/>
          </a:p>
        </p:txBody>
      </p:sp>
      <p:sp>
        <p:nvSpPr>
          <p:cNvPr id="24" name="Slide Number Placeholder 5"/>
          <p:cNvSpPr>
            <a:spLocks noGrp="1"/>
          </p:cNvSpPr>
          <p:nvPr>
            <p:ph type="sldNum" sz="quarter" idx="12"/>
          </p:nvPr>
        </p:nvSpPr>
        <p:spPr>
          <a:xfrm>
            <a:off x="9778743" y="2393931"/>
            <a:ext cx="889260" cy="874892"/>
          </a:xfrm>
          <a:prstGeom prst="rect">
            <a:avLst/>
          </a:prstGeo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1192978007"/>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834464" y="5415407"/>
            <a:ext cx="1519336" cy="365125"/>
          </a:xfrm>
          <a:prstGeom prst="rect">
            <a:avLst/>
          </a:prstGeom>
        </p:spPr>
        <p:txBody>
          <a:bodyPr/>
          <a:lstStyle/>
          <a:p>
            <a:fld id="{EEAF778E-C4A6-4A31-ACE8-C48C16A7969B}" type="datetime1">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565739142"/>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535459"/>
            <a:ext cx="2628900" cy="46873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535459"/>
            <a:ext cx="7734300" cy="468733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0800000">
            <a:off x="8724899" y="5415405"/>
            <a:ext cx="2628900" cy="365125"/>
          </a:xfrm>
          <a:prstGeom prst="rect">
            <a:avLst/>
          </a:prstGeom>
        </p:spPr>
        <p:txBody>
          <a:bodyPr/>
          <a:lstStyle>
            <a:lvl1pPr algn="l">
              <a:defRPr/>
            </a:lvl1pPr>
          </a:lstStyle>
          <a:p>
            <a:fld id="{5AE7D487-E69F-4B61-A3F0-D2B94F59AAF7}" type="datetime1">
              <a:rPr lang="en-US" smtClean="0"/>
              <a:t>4/6/2022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5400000">
            <a:off x="10455238" y="4338750"/>
            <a:ext cx="898573" cy="884055"/>
          </a:xfrm>
          <a:prstGeom prst="rect">
            <a:avLst/>
          </a:prstGeo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705036354"/>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0" y="1122363"/>
            <a:ext cx="8102167" cy="2164534"/>
          </a:xfrm>
        </p:spPr>
        <p:txBody>
          <a:bodyPr anchor="b">
            <a:normAutofit/>
          </a:bodyPr>
          <a:lstStyle>
            <a:lvl1pPr algn="l">
              <a:defRPr sz="5400">
                <a:solidFill>
                  <a:schemeClr val="accent1"/>
                </a:solidFill>
                <a:latin typeface="Palatino Linotype" panose="020405020505050303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dirty="0"/>
              <a:t>Click to edit Master subtitle style</a:t>
            </a:r>
          </a:p>
        </p:txBody>
      </p:sp>
      <p:cxnSp>
        <p:nvCxnSpPr>
          <p:cNvPr id="13" name="Straight Connector 12"/>
          <p:cNvCxnSpPr/>
          <p:nvPr userDrawn="1"/>
        </p:nvCxnSpPr>
        <p:spPr>
          <a:xfrm>
            <a:off x="1524000" y="3443416"/>
            <a:ext cx="9144000"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3" name="Date Placeholder 3"/>
          <p:cNvSpPr>
            <a:spLocks noGrp="1"/>
          </p:cNvSpPr>
          <p:nvPr>
            <p:ph type="dt" sz="half" idx="10"/>
          </p:nvPr>
        </p:nvSpPr>
        <p:spPr>
          <a:xfrm>
            <a:off x="9834464" y="5415407"/>
            <a:ext cx="1519336" cy="365125"/>
          </a:xfrm>
        </p:spPr>
        <p:txBody>
          <a:bodyPr/>
          <a:lstStyle>
            <a:lvl1pPr algn="r">
              <a:defRPr/>
            </a:lvl1pPr>
          </a:lstStyle>
          <a:p>
            <a:fld id="{88EA2A99-ABEA-4CD9-BF8D-276BDF540AFA}" type="datetime1">
              <a:rPr lang="en-US" smtClean="0"/>
              <a:t>4/6/2022</a:t>
            </a:fld>
            <a:endParaRPr lang="en-US" dirty="0"/>
          </a:p>
        </p:txBody>
      </p:sp>
      <p:sp>
        <p:nvSpPr>
          <p:cNvPr id="24" name="Slide Number Placeholder 5"/>
          <p:cNvSpPr>
            <a:spLocks noGrp="1"/>
          </p:cNvSpPr>
          <p:nvPr>
            <p:ph type="sldNum" sz="quarter" idx="12"/>
          </p:nvPr>
        </p:nvSpPr>
        <p:spPr>
          <a:xfrm>
            <a:off x="9778743" y="2393931"/>
            <a:ext cx="889260" cy="874892"/>
          </a:xfr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1917693748"/>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08FAA873-1AD1-44F1-B7DA-BECB95424039}" type="datetime1">
              <a:rPr lang="en-US" smtClean="0"/>
              <a:t>4/6/2022</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18901169"/>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9469147" cy="2535690"/>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831851" y="4589479"/>
            <a:ext cx="10515600" cy="699229"/>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cxnSp>
        <p:nvCxnSpPr>
          <p:cNvPr id="7" name="Straight Connector 6"/>
          <p:cNvCxnSpPr/>
          <p:nvPr userDrawn="1"/>
        </p:nvCxnSpPr>
        <p:spPr>
          <a:xfrm>
            <a:off x="831859" y="4413799"/>
            <a:ext cx="1052195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0167356"/>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8135"/>
            <a:ext cx="9192208" cy="1141391"/>
          </a:xfrm>
        </p:spPr>
        <p:txBody>
          <a:bodyPr/>
          <a:lstStyle/>
          <a:p>
            <a:r>
              <a:rPr lang="en-US"/>
              <a:t>Click to edit Master title style</a:t>
            </a:r>
          </a:p>
        </p:txBody>
      </p:sp>
      <p:sp>
        <p:nvSpPr>
          <p:cNvPr id="3" name="Content Placeholder 2"/>
          <p:cNvSpPr>
            <a:spLocks noGrp="1"/>
          </p:cNvSpPr>
          <p:nvPr>
            <p:ph sz="half" idx="1"/>
          </p:nvPr>
        </p:nvSpPr>
        <p:spPr>
          <a:xfrm>
            <a:off x="838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C106CB-4C4F-4800-B598-17B90CAC255B}" type="datetime1">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6067997"/>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541267"/>
            <a:ext cx="9162628" cy="1138259"/>
          </a:xfrm>
        </p:spPr>
        <p:txBody>
          <a:bodyPr/>
          <a:lstStyle/>
          <a:p>
            <a:r>
              <a:rPr lang="en-US"/>
              <a:t>Click to edit Master title style</a:t>
            </a:r>
          </a:p>
        </p:txBody>
      </p:sp>
      <p:sp>
        <p:nvSpPr>
          <p:cNvPr id="3" name="Text Placeholder 2"/>
          <p:cNvSpPr>
            <a:spLocks noGrp="1"/>
          </p:cNvSpPr>
          <p:nvPr>
            <p:ph type="body" idx="1"/>
          </p:nvPr>
        </p:nvSpPr>
        <p:spPr>
          <a:xfrm>
            <a:off x="839789" y="1940783"/>
            <a:ext cx="5157787" cy="429371"/>
          </a:xfrm>
        </p:spPr>
        <p:txBody>
          <a:bodyPr anchor="b"/>
          <a:lstStyle>
            <a:lvl1pPr marL="0" indent="0">
              <a:buNone/>
              <a:defRPr sz="2400" b="1">
                <a:solidFill>
                  <a:schemeClr val="tx2">
                    <a:lumMod val="50000"/>
                  </a:schemeClr>
                </a:solidFill>
                <a:latin typeface="Palatino Linotype" panose="02040502050505030304" pitchFamily="18"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940783"/>
            <a:ext cx="5183188" cy="429371"/>
          </a:xfrm>
        </p:spPr>
        <p:txBody>
          <a:bodyPr anchor="b">
            <a:normAutofit/>
          </a:bodyPr>
          <a:lstStyle>
            <a:lvl1pPr marL="0" indent="0">
              <a:buNone/>
              <a:defRPr lang="en-US" sz="2400" b="1" kern="1200" dirty="0" smtClean="0">
                <a:solidFill>
                  <a:schemeClr val="tx2">
                    <a:lumMod val="50000"/>
                  </a:schemeClr>
                </a:solidFill>
                <a:latin typeface="Palatino Linotype" panose="02040502050505030304" pitchFamily="18" charset="0"/>
                <a:ea typeface="+mn-ea"/>
                <a:cs typeface="Arial" panose="020B0604020202020204" pitchFamily="34"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marL="0" lvl="0" indent="0" algn="l" defTabSz="914309"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72203" y="2505075"/>
            <a:ext cx="5183188"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862246-24B3-4A2D-AA9C-BA66064D8FD5}" type="datetime1">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1D7CC-1314-44C6-8B02-DAA70D54A6AA}" type="slidenum">
              <a:rPr lang="en-US" smtClean="0"/>
              <a:t>‹#›</a:t>
            </a:fld>
            <a:endParaRPr lang="en-US"/>
          </a:p>
        </p:txBody>
      </p:sp>
      <p:cxnSp>
        <p:nvCxnSpPr>
          <p:cNvPr id="10" name="Straight Connector 9"/>
          <p:cNvCxnSpPr/>
          <p:nvPr userDrawn="1"/>
        </p:nvCxnSpPr>
        <p:spPr>
          <a:xfrm>
            <a:off x="838210" y="1801227"/>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6366108"/>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772A6E-A96D-4CBF-B56A-81FA1C316C7A}" type="datetime1">
              <a:rPr lang="en-US" smtClean="0"/>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1D7CC-1314-44C6-8B02-DAA70D54A6AA}" type="slidenum">
              <a:rPr lang="en-US" smtClean="0"/>
              <a:t>‹#›</a:t>
            </a:fld>
            <a:endParaRPr lang="en-US"/>
          </a:p>
        </p:txBody>
      </p:sp>
      <p:cxnSp>
        <p:nvCxnSpPr>
          <p:cNvPr id="6" name="Straight Connector 5"/>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8771928"/>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09652" y="5415407"/>
            <a:ext cx="1344149" cy="365125"/>
          </a:xfrm>
        </p:spPr>
        <p:txBody>
          <a:bodyPr/>
          <a:lstStyle/>
          <a:p>
            <a:fld id="{D702ED29-B9CF-48C5-99DF-C20B42FE480F}" type="datetime1">
              <a:rPr lang="en-US" smtClean="0"/>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1D7CC-1314-44C6-8B02-DAA70D54A6AA}" type="slidenum">
              <a:rPr lang="en-US" smtClean="0"/>
              <a:t>‹#›</a:t>
            </a:fld>
            <a:endParaRPr lang="en-US"/>
          </a:p>
        </p:txBody>
      </p:sp>
      <p:cxnSp>
        <p:nvCxnSpPr>
          <p:cNvPr id="5" name="Straight Connector 4"/>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780307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41266"/>
            <a:ext cx="3932237" cy="1516149"/>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91" y="541267"/>
            <a:ext cx="4418012" cy="47227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6E06DE-52B0-410F-8DDE-B8F7DBD306C2}" type="datetime1">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211355800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834464" y="5415407"/>
            <a:ext cx="1519336" cy="365125"/>
          </a:xfrm>
          <a:prstGeom prst="rect">
            <a:avLst/>
          </a:prstGeom>
        </p:spPr>
        <p:txBody>
          <a:bodyPr/>
          <a:lstStyle/>
          <a:p>
            <a:fld id="{BB9241F3-C8EF-4783-A6AB-1E1E4EE94C5C}" type="datetime1">
              <a:rPr lang="en-US" smtClean="0"/>
              <a:t>4/6/2022</a:t>
            </a:fld>
            <a:endParaRPr lang="en-US"/>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2834701"/>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200" y="541268"/>
            <a:ext cx="4408681" cy="469801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dirty="0"/>
          </a:p>
        </p:txBody>
      </p:sp>
      <p:sp>
        <p:nvSpPr>
          <p:cNvPr id="5" name="Date Placeholder 4"/>
          <p:cNvSpPr>
            <a:spLocks noGrp="1"/>
          </p:cNvSpPr>
          <p:nvPr>
            <p:ph type="dt" sz="half" idx="10"/>
          </p:nvPr>
        </p:nvSpPr>
        <p:spPr/>
        <p:txBody>
          <a:bodyPr/>
          <a:lstStyle/>
          <a:p>
            <a:fld id="{323BF919-06A9-479E-A13B-47808B51AAF5}" type="datetime1">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1D7CC-1314-44C6-8B02-DAA70D54A6AA}" type="slidenum">
              <a:rPr lang="en-US" smtClean="0"/>
              <a:t>‹#›</a:t>
            </a:fld>
            <a:endParaRPr lang="en-US"/>
          </a:p>
        </p:txBody>
      </p:sp>
      <p:sp>
        <p:nvSpPr>
          <p:cNvPr id="8" name="Title 1"/>
          <p:cNvSpPr>
            <a:spLocks noGrp="1"/>
          </p:cNvSpPr>
          <p:nvPr>
            <p:ph type="title"/>
          </p:nvPr>
        </p:nvSpPr>
        <p:spPr>
          <a:xfrm>
            <a:off x="839788" y="541268"/>
            <a:ext cx="3932237" cy="1516149"/>
          </a:xfrm>
        </p:spPr>
        <p:txBody>
          <a:bodyPr anchor="b"/>
          <a:lstStyle>
            <a:lvl1pPr>
              <a:defRPr sz="3200"/>
            </a:lvl1pPr>
          </a:lstStyle>
          <a:p>
            <a:r>
              <a:rPr lang="en-US" dirty="0"/>
              <a:t>Click to edit Master title style</a:t>
            </a:r>
          </a:p>
        </p:txBody>
      </p:sp>
      <p:sp>
        <p:nvSpPr>
          <p:cNvPr id="9"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Tree>
    <p:extLst>
      <p:ext uri="{BB962C8B-B14F-4D97-AF65-F5344CB8AC3E}">
        <p14:creationId xmlns:p14="http://schemas.microsoft.com/office/powerpoint/2010/main" val="3053730106"/>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AF778E-C4A6-4A31-ACE8-C48C16A7969B}" type="datetime1">
              <a:rPr lang="en-US" smtClean="0"/>
              <a:t>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1263483892"/>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535459"/>
            <a:ext cx="2628900" cy="46873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535459"/>
            <a:ext cx="7734300" cy="468733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0800000">
            <a:off x="8724899" y="5415405"/>
            <a:ext cx="2628900" cy="365125"/>
          </a:xfrm>
        </p:spPr>
        <p:txBody>
          <a:bodyPr/>
          <a:lstStyle>
            <a:lvl1pPr algn="l">
              <a:defRPr/>
            </a:lvl1pPr>
          </a:lstStyle>
          <a:p>
            <a:fld id="{5AE7D487-E69F-4B61-A3F0-D2B94F59AAF7}" type="datetime1">
              <a:rPr lang="en-US" smtClean="0"/>
              <a:t>4/6/2022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rot="5400000">
            <a:off x="10455238" y="4338750"/>
            <a:ext cx="898573" cy="884055"/>
          </a:xfr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3199240056"/>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9469147" cy="2535690"/>
          </a:xfrm>
        </p:spPr>
        <p:txBody>
          <a:bodyPr anchor="b">
            <a:normAutofit/>
          </a:bodyPr>
          <a:lstStyle>
            <a:lvl1pPr>
              <a:defRPr sz="5400"/>
            </a:lvl1pPr>
          </a:lstStyle>
          <a:p>
            <a:r>
              <a:rPr lang="en-US" dirty="0"/>
              <a:t>Click to edit Master title style</a:t>
            </a:r>
          </a:p>
        </p:txBody>
      </p:sp>
      <p:sp>
        <p:nvSpPr>
          <p:cNvPr id="3" name="Text Placeholder 2"/>
          <p:cNvSpPr>
            <a:spLocks noGrp="1"/>
          </p:cNvSpPr>
          <p:nvPr>
            <p:ph type="body" idx="1"/>
          </p:nvPr>
        </p:nvSpPr>
        <p:spPr>
          <a:xfrm>
            <a:off x="831851" y="4589479"/>
            <a:ext cx="10515600" cy="699229"/>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834464" y="5415407"/>
            <a:ext cx="1519336" cy="365125"/>
          </a:xfrm>
          <a:prstGeom prst="rect">
            <a:avLst/>
          </a:prstGeom>
        </p:spPr>
        <p:txBody>
          <a:bodyPr/>
          <a:lstStyle/>
          <a:p>
            <a:fld id="{41C74FA9-7D2F-4F83-878E-0301D573B317}" type="datetime1">
              <a:rPr lang="en-US" smtClean="0"/>
              <a:t>4/6/2022</a:t>
            </a:fld>
            <a:endParaRPr lang="en-US"/>
          </a:p>
        </p:txBody>
      </p:sp>
      <p:sp>
        <p:nvSpPr>
          <p:cNvPr id="5" name="Footer Placeholder 4"/>
          <p:cNvSpPr>
            <a:spLocks noGrp="1"/>
          </p:cNvSpPr>
          <p:nvPr>
            <p:ph type="ftr" sz="quarter" idx="11"/>
          </p:nvPr>
        </p:nvSpPr>
        <p:spPr/>
        <p:txBody>
          <a:bodyPr/>
          <a:lstStyle/>
          <a:p>
            <a:endParaRPr lang="en-US"/>
          </a:p>
        </p:txBody>
      </p:sp>
      <p:cxnSp>
        <p:nvCxnSpPr>
          <p:cNvPr id="7" name="Straight Connector 6"/>
          <p:cNvCxnSpPr/>
          <p:nvPr userDrawn="1"/>
        </p:nvCxnSpPr>
        <p:spPr>
          <a:xfrm>
            <a:off x="831859" y="4413799"/>
            <a:ext cx="1052195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9" name="Slide Number Placeholder 5"/>
          <p:cNvSpPr>
            <a:spLocks noGrp="1"/>
          </p:cNvSpPr>
          <p:nvPr>
            <p:ph type="sldNum" sz="quarter" idx="12"/>
          </p:nvPr>
        </p:nvSpPr>
        <p:spPr>
          <a:xfrm>
            <a:off x="10464543" y="3370537"/>
            <a:ext cx="889260" cy="874892"/>
          </a:xfrm>
          <a:prstGeom prst="rect">
            <a:avLst/>
          </a:prstGeom>
        </p:spPr>
        <p:txBody>
          <a:bodyPr/>
          <a:lstStyle/>
          <a:p>
            <a:fld id="{3131D7CC-1314-44C6-8B02-DAA70D54A6AA}" type="slidenum">
              <a:rPr lang="en-US" smtClean="0"/>
              <a:t>‹#›</a:t>
            </a:fld>
            <a:endParaRPr lang="en-US" dirty="0"/>
          </a:p>
        </p:txBody>
      </p:sp>
    </p:spTree>
    <p:extLst>
      <p:ext uri="{BB962C8B-B14F-4D97-AF65-F5344CB8AC3E}">
        <p14:creationId xmlns:p14="http://schemas.microsoft.com/office/powerpoint/2010/main" val="318125974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8135"/>
            <a:ext cx="9192208" cy="1141391"/>
          </a:xfrm>
        </p:spPr>
        <p:txBody>
          <a:bodyPr/>
          <a:lstStyle/>
          <a:p>
            <a:r>
              <a:rPr lang="en-US"/>
              <a:t>Click to edit Master title style</a:t>
            </a:r>
          </a:p>
        </p:txBody>
      </p:sp>
      <p:sp>
        <p:nvSpPr>
          <p:cNvPr id="3" name="Content Placeholder 2"/>
          <p:cNvSpPr>
            <a:spLocks noGrp="1"/>
          </p:cNvSpPr>
          <p:nvPr>
            <p:ph sz="half" idx="1"/>
          </p:nvPr>
        </p:nvSpPr>
        <p:spPr>
          <a:xfrm>
            <a:off x="838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96751"/>
            <a:ext cx="5181600" cy="32837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cxnSp>
        <p:nvCxnSpPr>
          <p:cNvPr id="8" name="Straight Connector 7"/>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436005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541267"/>
            <a:ext cx="9162628" cy="1138259"/>
          </a:xfrm>
        </p:spPr>
        <p:txBody>
          <a:bodyPr/>
          <a:lstStyle/>
          <a:p>
            <a:r>
              <a:rPr lang="en-US"/>
              <a:t>Click to edit Master title style</a:t>
            </a:r>
          </a:p>
        </p:txBody>
      </p:sp>
      <p:sp>
        <p:nvSpPr>
          <p:cNvPr id="3" name="Text Placeholder 2"/>
          <p:cNvSpPr>
            <a:spLocks noGrp="1"/>
          </p:cNvSpPr>
          <p:nvPr>
            <p:ph type="body" idx="1"/>
          </p:nvPr>
        </p:nvSpPr>
        <p:spPr>
          <a:xfrm>
            <a:off x="839789" y="1940783"/>
            <a:ext cx="5157787" cy="429371"/>
          </a:xfrm>
        </p:spPr>
        <p:txBody>
          <a:bodyPr anchor="b"/>
          <a:lstStyle>
            <a:lvl1pPr marL="0" indent="0">
              <a:buNone/>
              <a:defRPr sz="2400" b="1">
                <a:solidFill>
                  <a:schemeClr val="tx2">
                    <a:lumMod val="50000"/>
                  </a:schemeClr>
                </a:solidFill>
                <a:latin typeface="Palatino Linotype" panose="02040502050505030304" pitchFamily="18"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940783"/>
            <a:ext cx="5183188" cy="429371"/>
          </a:xfrm>
        </p:spPr>
        <p:txBody>
          <a:bodyPr anchor="b">
            <a:normAutofit/>
          </a:bodyPr>
          <a:lstStyle>
            <a:lvl1pPr marL="0" indent="0">
              <a:buNone/>
              <a:defRPr lang="en-US" sz="2400" b="1" kern="1200" dirty="0" smtClean="0">
                <a:solidFill>
                  <a:schemeClr val="tx2">
                    <a:lumMod val="50000"/>
                  </a:schemeClr>
                </a:solidFill>
                <a:latin typeface="Palatino Linotype" panose="02040502050505030304" pitchFamily="18" charset="0"/>
                <a:ea typeface="+mn-ea"/>
                <a:cs typeface="Arial" panose="020B0604020202020204" pitchFamily="34" charset="0"/>
              </a:defRPr>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marL="0" lvl="0" indent="0" algn="l" defTabSz="914309"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6" name="Content Placeholder 5"/>
          <p:cNvSpPr>
            <a:spLocks noGrp="1"/>
          </p:cNvSpPr>
          <p:nvPr>
            <p:ph sz="quarter" idx="4"/>
          </p:nvPr>
        </p:nvSpPr>
        <p:spPr>
          <a:xfrm>
            <a:off x="6172203" y="2505075"/>
            <a:ext cx="5183188" cy="27753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834464" y="5415407"/>
            <a:ext cx="1519336" cy="365125"/>
          </a:xfrm>
          <a:prstGeom prst="rect">
            <a:avLst/>
          </a:prstGeom>
        </p:spPr>
        <p:txBody>
          <a:bodyPr/>
          <a:lstStyle/>
          <a:p>
            <a:fld id="{09862246-24B3-4A2D-AA9C-BA66064D8FD5}" type="datetime1">
              <a:rPr lang="en-US" smtClean="0"/>
              <a:t>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cxnSp>
        <p:nvCxnSpPr>
          <p:cNvPr id="10" name="Straight Connector 9"/>
          <p:cNvCxnSpPr/>
          <p:nvPr userDrawn="1"/>
        </p:nvCxnSpPr>
        <p:spPr>
          <a:xfrm>
            <a:off x="838210" y="1801227"/>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9216060"/>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834464" y="5415407"/>
            <a:ext cx="1519336" cy="365125"/>
          </a:xfrm>
          <a:prstGeom prst="rect">
            <a:avLst/>
          </a:prstGeom>
        </p:spPr>
        <p:txBody>
          <a:bodyPr/>
          <a:lstStyle/>
          <a:p>
            <a:fld id="{97772A6E-A96D-4CBF-B56A-81FA1C316C7A}" type="datetime1">
              <a:rPr lang="en-US" smtClean="0"/>
              <a:t>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cxnSp>
        <p:nvCxnSpPr>
          <p:cNvPr id="6" name="Straight Connector 5"/>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8135423"/>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09652" y="5415407"/>
            <a:ext cx="1344149" cy="365125"/>
          </a:xfrm>
          <a:prstGeom prst="rect">
            <a:avLst/>
          </a:prstGeom>
        </p:spPr>
        <p:txBody>
          <a:bodyPr/>
          <a:lstStyle/>
          <a:p>
            <a:fld id="{D702ED29-B9CF-48C5-99DF-C20B42FE480F}" type="datetime1">
              <a:rPr lang="en-US" smtClean="0"/>
              <a:t>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cxnSp>
        <p:nvCxnSpPr>
          <p:cNvPr id="5" name="Straight Connector 4"/>
          <p:cNvCxnSpPr/>
          <p:nvPr userDrawn="1"/>
        </p:nvCxnSpPr>
        <p:spPr>
          <a:xfrm>
            <a:off x="838210" y="1838551"/>
            <a:ext cx="10515601" cy="0"/>
          </a:xfrm>
          <a:prstGeom prst="line">
            <a:avLst/>
          </a:prstGeom>
          <a:ln w="47625" cmpd="sng">
            <a:solidFill>
              <a:schemeClr val="tx2">
                <a:lumMod val="90000"/>
              </a:schemeClr>
            </a:solidFill>
            <a:prstDash val="solid"/>
            <a:miter lim="800000"/>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2515663"/>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541266"/>
            <a:ext cx="3932237" cy="1516149"/>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91" y="541267"/>
            <a:ext cx="4418012" cy="47227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
        <p:nvSpPr>
          <p:cNvPr id="5" name="Date Placeholder 4"/>
          <p:cNvSpPr>
            <a:spLocks noGrp="1"/>
          </p:cNvSpPr>
          <p:nvPr>
            <p:ph type="dt" sz="half" idx="10"/>
          </p:nvPr>
        </p:nvSpPr>
        <p:spPr>
          <a:xfrm>
            <a:off x="9834464" y="5415407"/>
            <a:ext cx="1519336" cy="365125"/>
          </a:xfrm>
          <a:prstGeom prst="rect">
            <a:avLst/>
          </a:prstGeom>
        </p:spPr>
        <p:txBody>
          <a:bodyPr/>
          <a:lstStyle/>
          <a:p>
            <a:fld id="{E16E06DE-52B0-410F-8DDE-B8F7DBD306C2}" type="datetime1">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Tree>
    <p:extLst>
      <p:ext uri="{BB962C8B-B14F-4D97-AF65-F5344CB8AC3E}">
        <p14:creationId xmlns:p14="http://schemas.microsoft.com/office/powerpoint/2010/main" val="3365042270"/>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200" y="541268"/>
            <a:ext cx="4408681" cy="469801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en-US" dirty="0"/>
          </a:p>
        </p:txBody>
      </p:sp>
      <p:sp>
        <p:nvSpPr>
          <p:cNvPr id="5" name="Date Placeholder 4"/>
          <p:cNvSpPr>
            <a:spLocks noGrp="1"/>
          </p:cNvSpPr>
          <p:nvPr>
            <p:ph type="dt" sz="half" idx="10"/>
          </p:nvPr>
        </p:nvSpPr>
        <p:spPr>
          <a:xfrm>
            <a:off x="9834464" y="5415407"/>
            <a:ext cx="1519336" cy="365125"/>
          </a:xfrm>
          <a:prstGeom prst="rect">
            <a:avLst/>
          </a:prstGeom>
        </p:spPr>
        <p:txBody>
          <a:bodyPr/>
          <a:lstStyle/>
          <a:p>
            <a:fld id="{323BF919-06A9-479E-A13B-47808B51AAF5}" type="datetime1">
              <a:rPr lang="en-US" smtClean="0"/>
              <a:t>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196848" y="541267"/>
            <a:ext cx="1156952" cy="1138259"/>
          </a:xfrm>
          <a:prstGeom prst="rect">
            <a:avLst/>
          </a:prstGeom>
        </p:spPr>
        <p:txBody>
          <a:bodyPr/>
          <a:lstStyle/>
          <a:p>
            <a:fld id="{3131D7CC-1314-44C6-8B02-DAA70D54A6AA}" type="slidenum">
              <a:rPr lang="en-US" smtClean="0"/>
              <a:t>‹#›</a:t>
            </a:fld>
            <a:endParaRPr lang="en-US"/>
          </a:p>
        </p:txBody>
      </p:sp>
      <p:sp>
        <p:nvSpPr>
          <p:cNvPr id="8" name="Title 1"/>
          <p:cNvSpPr>
            <a:spLocks noGrp="1"/>
          </p:cNvSpPr>
          <p:nvPr>
            <p:ph type="title"/>
          </p:nvPr>
        </p:nvSpPr>
        <p:spPr>
          <a:xfrm>
            <a:off x="839788" y="541268"/>
            <a:ext cx="3932237" cy="1516149"/>
          </a:xfrm>
        </p:spPr>
        <p:txBody>
          <a:bodyPr anchor="b"/>
          <a:lstStyle>
            <a:lvl1pPr>
              <a:defRPr sz="3200"/>
            </a:lvl1pPr>
          </a:lstStyle>
          <a:p>
            <a:r>
              <a:rPr lang="en-US" dirty="0"/>
              <a:t>Click to edit Master title style</a:t>
            </a:r>
          </a:p>
        </p:txBody>
      </p:sp>
      <p:sp>
        <p:nvSpPr>
          <p:cNvPr id="9" name="Text Placeholder 3"/>
          <p:cNvSpPr>
            <a:spLocks noGrp="1"/>
          </p:cNvSpPr>
          <p:nvPr>
            <p:ph type="body" sz="half" idx="2"/>
          </p:nvPr>
        </p:nvSpPr>
        <p:spPr>
          <a:xfrm>
            <a:off x="839788" y="2208814"/>
            <a:ext cx="3932237" cy="3055165"/>
          </a:xfrm>
        </p:spPr>
        <p:txBody>
          <a:bodyPr/>
          <a:lstStyle>
            <a:lvl1pPr marL="0" indent="0">
              <a:buNone/>
              <a:defRPr sz="1600"/>
            </a:lvl1pPr>
            <a:lvl2pPr marL="457155" indent="0">
              <a:buNone/>
              <a:defRPr sz="1400"/>
            </a:lvl2pPr>
            <a:lvl3pPr marL="914309" indent="0">
              <a:buNone/>
              <a:defRPr sz="1200"/>
            </a:lvl3pPr>
            <a:lvl4pPr marL="1371464" indent="0">
              <a:buNone/>
              <a:defRPr sz="1000"/>
            </a:lvl4pPr>
            <a:lvl5pPr marL="1828618" indent="0">
              <a:buNone/>
              <a:defRPr sz="1000"/>
            </a:lvl5pPr>
            <a:lvl6pPr marL="2285774" indent="0">
              <a:buNone/>
              <a:defRPr sz="1000"/>
            </a:lvl6pPr>
            <a:lvl7pPr marL="2742926" indent="0">
              <a:buNone/>
              <a:defRPr sz="1000"/>
            </a:lvl7pPr>
            <a:lvl8pPr marL="3200080" indent="0">
              <a:buNone/>
              <a:defRPr sz="1000"/>
            </a:lvl8pPr>
            <a:lvl9pPr marL="3657235" indent="0">
              <a:buNone/>
              <a:defRPr sz="1000"/>
            </a:lvl9pPr>
          </a:lstStyle>
          <a:p>
            <a:pPr lvl="0"/>
            <a:r>
              <a:rPr lang="en-US"/>
              <a:t>Edit Master text styles</a:t>
            </a:r>
          </a:p>
        </p:txBody>
      </p:sp>
    </p:spTree>
    <p:extLst>
      <p:ext uri="{BB962C8B-B14F-4D97-AF65-F5344CB8AC3E}">
        <p14:creationId xmlns:p14="http://schemas.microsoft.com/office/powerpoint/2010/main" val="1143162267"/>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538135"/>
            <a:ext cx="9171452" cy="1141391"/>
          </a:xfrm>
          <a:prstGeom prst="rect">
            <a:avLst/>
          </a:prstGeom>
          <a:noFill/>
          <a:ln>
            <a:noFill/>
          </a:ln>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98620"/>
            <a:ext cx="10515600" cy="3281835"/>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 y="6164791"/>
            <a:ext cx="4114800" cy="525035"/>
          </a:xfrm>
          <a:prstGeom prst="rect">
            <a:avLst/>
          </a:prstGeom>
        </p:spPr>
        <p:txBody>
          <a:bodyPr vert="horz" lIns="91440" tIns="45720" rIns="91440" bIns="45720" rtlCol="0" anchor="t" anchorCtr="0"/>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7" name="Rectangle 6"/>
          <p:cNvSpPr/>
          <p:nvPr userDrawn="1"/>
        </p:nvSpPr>
        <p:spPr>
          <a:xfrm>
            <a:off x="0" y="0"/>
            <a:ext cx="12192000" cy="219010"/>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5915469"/>
            <a:ext cx="12192000" cy="139359"/>
          </a:xfrm>
          <a:prstGeom prst="rect">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0" name="TextShape 8"/>
          <p:cNvSpPr txBox="1"/>
          <p:nvPr userDrawn="1"/>
        </p:nvSpPr>
        <p:spPr>
          <a:xfrm>
            <a:off x="4480705" y="6164775"/>
            <a:ext cx="5422195" cy="577080"/>
          </a:xfrm>
          <a:prstGeom prst="rect">
            <a:avLst/>
          </a:prstGeom>
          <a:noFill/>
          <a:ln>
            <a:noFill/>
          </a:ln>
        </p:spPr>
        <p:txBody>
          <a:bodyPr lIns="90000" tIns="45000" rIns="90000" bIns="45000" anchor="ctr" anchorCtr="0"/>
          <a:lstStyle/>
          <a:p>
            <a:pPr algn="r">
              <a:lnSpc>
                <a:spcPct val="115000"/>
              </a:lnSpc>
            </a:pPr>
            <a:r>
              <a:rPr lang="en-US" sz="1500" b="0" strike="noStrike" spc="-1" dirty="0">
                <a:solidFill>
                  <a:srgbClr val="666666"/>
                </a:solidFill>
                <a:latin typeface="Arial"/>
              </a:rPr>
              <a:t>Northern Oklahoma College Foundation</a:t>
            </a:r>
            <a:endParaRPr lang="en-US" sz="1500" b="0" strike="noStrike" spc="-1" dirty="0">
              <a:latin typeface="Arial"/>
            </a:endParaRPr>
          </a:p>
        </p:txBody>
      </p:sp>
      <p:sp>
        <p:nvSpPr>
          <p:cNvPr id="11" name="Line 9"/>
          <p:cNvSpPr/>
          <p:nvPr userDrawn="1"/>
        </p:nvSpPr>
        <p:spPr>
          <a:xfrm>
            <a:off x="10009651" y="6220639"/>
            <a:ext cx="0" cy="457200"/>
          </a:xfrm>
          <a:prstGeom prst="line">
            <a:avLst/>
          </a:prstGeom>
          <a:ln w="12600">
            <a:solidFill>
              <a:srgbClr val="CCCCCC"/>
            </a:solidFill>
            <a:round/>
          </a:ln>
        </p:spPr>
        <p:style>
          <a:lnRef idx="0">
            <a:scrgbClr r="0" g="0" b="0"/>
          </a:lnRef>
          <a:fillRef idx="0">
            <a:scrgbClr r="0" g="0" b="0"/>
          </a:fillRef>
          <a:effectRef idx="0">
            <a:scrgbClr r="0" g="0" b="0"/>
          </a:effectRef>
          <a:fontRef idx="minor"/>
        </p:style>
      </p:sp>
      <p:pic>
        <p:nvPicPr>
          <p:cNvPr id="13" name="Picture 12">
            <a:extLst>
              <a:ext uri="{FF2B5EF4-FFF2-40B4-BE49-F238E27FC236}">
                <a16:creationId xmlns:a16="http://schemas.microsoft.com/office/drawing/2014/main" id="{D9F6DD8B-ADF0-4914-94BA-1E7B588985D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41703" y="5355465"/>
            <a:ext cx="1445495" cy="1435543"/>
          </a:xfrm>
          <a:prstGeom prst="rect">
            <a:avLst/>
          </a:prstGeom>
        </p:spPr>
      </p:pic>
    </p:spTree>
    <p:extLst>
      <p:ext uri="{BB962C8B-B14F-4D97-AF65-F5344CB8AC3E}">
        <p14:creationId xmlns:p14="http://schemas.microsoft.com/office/powerpoint/2010/main" val="332297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hf hdr="0" ftr="0" dt="0"/>
  <p:txStyles>
    <p:titleStyle>
      <a:lvl1pPr algn="l" defTabSz="914309" rtl="0" eaLnBrk="1" latinLnBrk="0" hangingPunct="1">
        <a:lnSpc>
          <a:spcPct val="90000"/>
        </a:lnSpc>
        <a:spcBef>
          <a:spcPct val="0"/>
        </a:spcBef>
        <a:buNone/>
        <a:defRPr sz="4400" b="1" kern="1200">
          <a:solidFill>
            <a:schemeClr val="accent1"/>
          </a:solidFill>
          <a:latin typeface="Palatino Linotype" panose="02040502050505030304" pitchFamily="18" charset="0"/>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2">
              <a:lumMod val="25000"/>
            </a:schemeClr>
          </a:solidFill>
          <a:latin typeface="Arial" panose="020B0604020202020204" pitchFamily="34" charset="0"/>
          <a:ea typeface="+mn-ea"/>
          <a:cs typeface="Arial" panose="020B0604020202020204" pitchFamily="34" charset="0"/>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2">
              <a:lumMod val="25000"/>
            </a:schemeClr>
          </a:solidFill>
          <a:latin typeface="Arial" panose="020B0604020202020204" pitchFamily="34" charset="0"/>
          <a:ea typeface="+mn-ea"/>
          <a:cs typeface="Arial" panose="020B0604020202020204" pitchFamily="34" charset="0"/>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2">
              <a:lumMod val="25000"/>
            </a:schemeClr>
          </a:solidFill>
          <a:latin typeface="Arial" panose="020B0604020202020204" pitchFamily="34" charset="0"/>
          <a:ea typeface="+mn-ea"/>
          <a:cs typeface="Arial" panose="020B0604020202020204" pitchFamily="34" charset="0"/>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538135"/>
            <a:ext cx="9171452" cy="1141391"/>
          </a:xfrm>
          <a:prstGeom prst="rect">
            <a:avLst/>
          </a:prstGeom>
          <a:noFill/>
          <a:ln>
            <a:noFill/>
          </a:ln>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98620"/>
            <a:ext cx="10515600" cy="3281835"/>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34464" y="5415407"/>
            <a:ext cx="1519336"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8FAA873-1AD1-44F1-B7DA-BECB95424039}" type="datetime1">
              <a:rPr lang="en-US" smtClean="0"/>
              <a:t>4/6/2022</a:t>
            </a:fld>
            <a:endParaRPr lang="en-US" dirty="0"/>
          </a:p>
        </p:txBody>
      </p:sp>
      <p:sp>
        <p:nvSpPr>
          <p:cNvPr id="5" name="Footer Placeholder 4"/>
          <p:cNvSpPr>
            <a:spLocks noGrp="1"/>
          </p:cNvSpPr>
          <p:nvPr>
            <p:ph type="ftr" sz="quarter" idx="3"/>
          </p:nvPr>
        </p:nvSpPr>
        <p:spPr>
          <a:xfrm>
            <a:off x="152400" y="6164791"/>
            <a:ext cx="4114800" cy="525035"/>
          </a:xfrm>
          <a:prstGeom prst="rect">
            <a:avLst/>
          </a:prstGeom>
        </p:spPr>
        <p:txBody>
          <a:bodyPr vert="horz" lIns="91440" tIns="45720" rIns="91440" bIns="45720" rtlCol="0" anchor="t" anchorCtr="0"/>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0196848" y="541267"/>
            <a:ext cx="1156952" cy="1138259"/>
          </a:xfrm>
          <a:prstGeom prst="rect">
            <a:avLst/>
          </a:prstGeom>
          <a:solidFill>
            <a:schemeClr val="tx2">
              <a:lumMod val="90000"/>
            </a:schemeClr>
          </a:solidFill>
        </p:spPr>
        <p:txBody>
          <a:bodyPr vert="horz" lIns="91440" tIns="45720" rIns="91440" bIns="45720" rtlCol="0" anchor="ctr"/>
          <a:lstStyle>
            <a:lvl1pPr algn="ctr">
              <a:defRPr sz="4000" b="1">
                <a:solidFill>
                  <a:schemeClr val="bg1"/>
                </a:solidFill>
                <a:latin typeface="Arial" panose="020B0604020202020204" pitchFamily="34" charset="0"/>
                <a:cs typeface="Arial" panose="020B0604020202020204" pitchFamily="34" charset="0"/>
              </a:defRPr>
            </a:lvl1pPr>
          </a:lstStyle>
          <a:p>
            <a:fld id="{3131D7CC-1314-44C6-8B02-DAA70D54A6AA}" type="slidenum">
              <a:rPr lang="en-US" smtClean="0"/>
              <a:pPr/>
              <a:t>‹#›</a:t>
            </a:fld>
            <a:endParaRPr lang="en-US" dirty="0"/>
          </a:p>
        </p:txBody>
      </p:sp>
      <p:sp>
        <p:nvSpPr>
          <p:cNvPr id="7" name="Rectangle 6"/>
          <p:cNvSpPr/>
          <p:nvPr userDrawn="1"/>
        </p:nvSpPr>
        <p:spPr>
          <a:xfrm>
            <a:off x="0" y="0"/>
            <a:ext cx="12192000" cy="219010"/>
          </a:xfrm>
          <a:prstGeom prst="rect">
            <a:avLst/>
          </a:prstGeom>
          <a:solidFill>
            <a:schemeClr val="tx2">
              <a:lumMod val="90000"/>
            </a:scheme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Rectangle 7"/>
          <p:cNvSpPr/>
          <p:nvPr userDrawn="1"/>
        </p:nvSpPr>
        <p:spPr>
          <a:xfrm>
            <a:off x="0" y="5915469"/>
            <a:ext cx="12192000" cy="139359"/>
          </a:xfrm>
          <a:prstGeom prst="rect">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9" name="Picture 8"/>
          <p:cNvPicPr>
            <a:picLocks noChangeAspect="1"/>
          </p:cNvPicPr>
          <p:nvPr userDrawn="1"/>
        </p:nvPicPr>
        <p:blipFill>
          <a:blip r:embed="rId13"/>
          <a:stretch/>
        </p:blipFill>
        <p:spPr>
          <a:xfrm>
            <a:off x="10196848" y="6164775"/>
            <a:ext cx="1754280" cy="484200"/>
          </a:xfrm>
          <a:prstGeom prst="rect">
            <a:avLst/>
          </a:prstGeom>
          <a:ln>
            <a:noFill/>
          </a:ln>
        </p:spPr>
      </p:pic>
      <p:sp>
        <p:nvSpPr>
          <p:cNvPr id="11" name="Line 9"/>
          <p:cNvSpPr/>
          <p:nvPr userDrawn="1"/>
        </p:nvSpPr>
        <p:spPr>
          <a:xfrm>
            <a:off x="10009651" y="6220639"/>
            <a:ext cx="0" cy="457200"/>
          </a:xfrm>
          <a:prstGeom prst="line">
            <a:avLst/>
          </a:prstGeom>
          <a:ln w="12600">
            <a:solidFill>
              <a:srgbClr val="CCCCCC"/>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59307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hf hdr="0" ftr="0" dt="0"/>
  <p:txStyles>
    <p:titleStyle>
      <a:lvl1pPr algn="l" defTabSz="914309" rtl="0" eaLnBrk="1" latinLnBrk="0" hangingPunct="1">
        <a:lnSpc>
          <a:spcPct val="90000"/>
        </a:lnSpc>
        <a:spcBef>
          <a:spcPct val="0"/>
        </a:spcBef>
        <a:buNone/>
        <a:defRPr sz="4400" b="1" kern="1200">
          <a:solidFill>
            <a:schemeClr val="accent1"/>
          </a:solidFill>
          <a:latin typeface="Palatino Linotype" panose="02040502050505030304" pitchFamily="18" charset="0"/>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2">
              <a:lumMod val="25000"/>
            </a:schemeClr>
          </a:solidFill>
          <a:latin typeface="Arial" panose="020B0604020202020204" pitchFamily="34" charset="0"/>
          <a:ea typeface="+mn-ea"/>
          <a:cs typeface="Arial" panose="020B0604020202020204" pitchFamily="34" charset="0"/>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2">
              <a:lumMod val="25000"/>
            </a:schemeClr>
          </a:solidFill>
          <a:latin typeface="Arial" panose="020B0604020202020204" pitchFamily="34" charset="0"/>
          <a:ea typeface="+mn-ea"/>
          <a:cs typeface="Arial" panose="020B0604020202020204" pitchFamily="34" charset="0"/>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2">
              <a:lumMod val="25000"/>
            </a:schemeClr>
          </a:solidFill>
          <a:latin typeface="Arial" panose="020B0604020202020204" pitchFamily="34" charset="0"/>
          <a:ea typeface="+mn-ea"/>
          <a:cs typeface="Arial" panose="020B0604020202020204" pitchFamily="34" charset="0"/>
        </a:defRPr>
      </a:lvl3pPr>
      <a:lvl4pPr marL="1600040"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4pPr>
      <a:lvl5pPr marL="2057195" indent="-228578" algn="l" defTabSz="914309" rtl="0" eaLnBrk="1" latinLnBrk="0" hangingPunct="1">
        <a:lnSpc>
          <a:spcPct val="90000"/>
        </a:lnSpc>
        <a:spcBef>
          <a:spcPts val="500"/>
        </a:spcBef>
        <a:buFont typeface="Arial" panose="020B0604020202020204" pitchFamily="34" charset="0"/>
        <a:buChar char="•"/>
        <a:defRPr sz="1800" kern="1200">
          <a:solidFill>
            <a:schemeClr val="tx2">
              <a:lumMod val="25000"/>
            </a:schemeClr>
          </a:solidFill>
          <a:latin typeface="Arial" panose="020B0604020202020204" pitchFamily="34" charset="0"/>
          <a:ea typeface="+mn-ea"/>
          <a:cs typeface="Arial" panose="020B0604020202020204" pitchFamily="34" charset="0"/>
        </a:defRPr>
      </a:lvl5pPr>
      <a:lvl6pPr marL="2514349"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95946"/>
            <a:ext cx="10515600" cy="5447654"/>
          </a:xfrm>
        </p:spPr>
        <p:txBody>
          <a:bodyPr>
            <a:noAutofit/>
          </a:bodyPr>
          <a:lstStyle/>
          <a:p>
            <a:pPr marL="0" indent="0" algn="ctr">
              <a:buNone/>
            </a:pPr>
            <a:endParaRPr lang="en-US" sz="4000" dirty="0"/>
          </a:p>
          <a:p>
            <a:pPr marL="0" indent="0" algn="ctr">
              <a:buNone/>
            </a:pPr>
            <a:r>
              <a:rPr lang="en-US" sz="4800" dirty="0"/>
              <a:t>Northern Oklahoma College Foundation, Inc.</a:t>
            </a:r>
          </a:p>
          <a:p>
            <a:pPr marL="0" indent="0" algn="ctr">
              <a:buNone/>
            </a:pPr>
            <a:endParaRPr lang="en-US" sz="3200" dirty="0"/>
          </a:p>
          <a:p>
            <a:pPr marL="0" indent="0" algn="ctr">
              <a:buNone/>
            </a:pPr>
            <a:r>
              <a:rPr lang="en-US" sz="7200" b="1" dirty="0">
                <a:solidFill>
                  <a:srgbClr val="C00000"/>
                </a:solidFill>
                <a:latin typeface="Lucida Handwriting" panose="03010101010101010101" pitchFamily="66" charset="0"/>
              </a:rPr>
              <a:t>Year In Review</a:t>
            </a:r>
          </a:p>
          <a:p>
            <a:pPr marL="0" indent="0" algn="ctr">
              <a:buNone/>
            </a:pPr>
            <a:endParaRPr lang="en-US" sz="3200" dirty="0"/>
          </a:p>
          <a:p>
            <a:pPr marL="0" indent="0" algn="ctr">
              <a:buNone/>
            </a:pPr>
            <a:endParaRPr lang="en-US" sz="3200" dirty="0"/>
          </a:p>
          <a:p>
            <a:pPr marL="0" indent="0" algn="ctr">
              <a:buNone/>
            </a:pPr>
            <a:r>
              <a:rPr lang="en-US" sz="3200" dirty="0"/>
              <a:t>April 7, 2022</a:t>
            </a:r>
          </a:p>
          <a:p>
            <a:pPr marL="0" indent="0">
              <a:buNone/>
            </a:pPr>
            <a:endParaRPr lang="en-US" sz="4000" dirty="0"/>
          </a:p>
        </p:txBody>
      </p:sp>
    </p:spTree>
    <p:extLst>
      <p:ext uri="{BB962C8B-B14F-4D97-AF65-F5344CB8AC3E}">
        <p14:creationId xmlns:p14="http://schemas.microsoft.com/office/powerpoint/2010/main" val="390291717"/>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4111FD-306E-43E8-BECC-8B4807198D08}"/>
              </a:ext>
            </a:extLst>
          </p:cNvPr>
          <p:cNvSpPr/>
          <p:nvPr/>
        </p:nvSpPr>
        <p:spPr>
          <a:xfrm>
            <a:off x="882316" y="212780"/>
            <a:ext cx="10427368" cy="1323439"/>
          </a:xfrm>
          <a:prstGeom prst="rect">
            <a:avLst/>
          </a:prstGeom>
        </p:spPr>
        <p:txBody>
          <a:bodyPr wrap="square">
            <a:spAutoFit/>
          </a:bodyPr>
          <a:lstStyle/>
          <a:p>
            <a:pPr algn="ctr"/>
            <a:r>
              <a:rPr lang="en-US" sz="4000" dirty="0">
                <a:latin typeface="+mj-lt"/>
              </a:rPr>
              <a:t>Northern Oklahoma College Foundation, Inc.</a:t>
            </a:r>
          </a:p>
          <a:p>
            <a:pPr algn="ctr"/>
            <a:r>
              <a:rPr lang="en-US" sz="4000" dirty="0">
                <a:latin typeface="+mj-lt"/>
              </a:rPr>
              <a:t>2021-2022</a:t>
            </a:r>
          </a:p>
        </p:txBody>
      </p:sp>
      <p:sp>
        <p:nvSpPr>
          <p:cNvPr id="4" name="TextBox 3">
            <a:extLst>
              <a:ext uri="{FF2B5EF4-FFF2-40B4-BE49-F238E27FC236}">
                <a16:creationId xmlns:a16="http://schemas.microsoft.com/office/drawing/2014/main" id="{83A17731-5950-4B45-A1E3-18D571A37B9E}"/>
              </a:ext>
            </a:extLst>
          </p:cNvPr>
          <p:cNvSpPr txBox="1"/>
          <p:nvPr/>
        </p:nvSpPr>
        <p:spPr>
          <a:xfrm>
            <a:off x="882316" y="1365376"/>
            <a:ext cx="10427368" cy="584775"/>
          </a:xfrm>
          <a:prstGeom prst="rect">
            <a:avLst/>
          </a:prstGeom>
          <a:noFill/>
        </p:spPr>
        <p:txBody>
          <a:bodyPr wrap="square" rtlCol="0">
            <a:spAutoFit/>
          </a:bodyPr>
          <a:lstStyle/>
          <a:p>
            <a:pPr algn="ctr"/>
            <a:r>
              <a:rPr lang="en-US" sz="3200" dirty="0">
                <a:latin typeface="+mj-lt"/>
              </a:rPr>
              <a:t>Regents, Administrators and Support Staff</a:t>
            </a:r>
          </a:p>
        </p:txBody>
      </p:sp>
      <p:sp>
        <p:nvSpPr>
          <p:cNvPr id="5" name="TextBox 4">
            <a:extLst>
              <a:ext uri="{FF2B5EF4-FFF2-40B4-BE49-F238E27FC236}">
                <a16:creationId xmlns:a16="http://schemas.microsoft.com/office/drawing/2014/main" id="{10CF08DC-F6A9-4002-8CD8-1CD933F3ADE8}"/>
              </a:ext>
            </a:extLst>
          </p:cNvPr>
          <p:cNvSpPr txBox="1"/>
          <p:nvPr/>
        </p:nvSpPr>
        <p:spPr>
          <a:xfrm>
            <a:off x="3547926" y="3684697"/>
            <a:ext cx="1818126" cy="276999"/>
          </a:xfrm>
          <a:prstGeom prst="rect">
            <a:avLst/>
          </a:prstGeom>
          <a:noFill/>
        </p:spPr>
        <p:txBody>
          <a:bodyPr wrap="none" rtlCol="0">
            <a:spAutoFit/>
          </a:bodyPr>
          <a:lstStyle/>
          <a:p>
            <a:r>
              <a:rPr lang="en-US" sz="1200" b="1" dirty="0"/>
              <a:t>Regent Michael Martin</a:t>
            </a:r>
          </a:p>
        </p:txBody>
      </p:sp>
      <p:pic>
        <p:nvPicPr>
          <p:cNvPr id="3080" name="Picture 8" descr="Mrs. Sheri Snyder - Executive Director">
            <a:extLst>
              <a:ext uri="{FF2B5EF4-FFF2-40B4-BE49-F238E27FC236}">
                <a16:creationId xmlns:a16="http://schemas.microsoft.com/office/drawing/2014/main" id="{81C4C2FF-0BA5-4A7D-BF13-44AE387A8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803" y="2042120"/>
            <a:ext cx="1146127"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rs. Anita Simpson - Treasurer">
            <a:extLst>
              <a:ext uri="{FF2B5EF4-FFF2-40B4-BE49-F238E27FC236}">
                <a16:creationId xmlns:a16="http://schemas.microsoft.com/office/drawing/2014/main" id="{5474A488-C855-4C08-8899-A80E059A1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535" y="1997986"/>
            <a:ext cx="1147343" cy="1463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E5A20A-D38A-4E2D-BEE9-6022309FE08B}"/>
              </a:ext>
            </a:extLst>
          </p:cNvPr>
          <p:cNvSpPr txBox="1"/>
          <p:nvPr/>
        </p:nvSpPr>
        <p:spPr>
          <a:xfrm>
            <a:off x="6780203" y="3636990"/>
            <a:ext cx="1944763" cy="276999"/>
          </a:xfrm>
          <a:prstGeom prst="rect">
            <a:avLst/>
          </a:prstGeom>
          <a:noFill/>
        </p:spPr>
        <p:txBody>
          <a:bodyPr wrap="none" rtlCol="0">
            <a:spAutoFit/>
          </a:bodyPr>
          <a:lstStyle/>
          <a:p>
            <a:r>
              <a:rPr lang="en-US" sz="1200" b="1" dirty="0"/>
              <a:t>Regent Jami </a:t>
            </a:r>
            <a:r>
              <a:rPr lang="en-US" sz="1200" b="1" dirty="0" err="1"/>
              <a:t>Groendyke</a:t>
            </a:r>
            <a:endParaRPr lang="en-US" sz="1200" b="1" dirty="0"/>
          </a:p>
        </p:txBody>
      </p:sp>
      <p:sp>
        <p:nvSpPr>
          <p:cNvPr id="10" name="TextBox 9">
            <a:extLst>
              <a:ext uri="{FF2B5EF4-FFF2-40B4-BE49-F238E27FC236}">
                <a16:creationId xmlns:a16="http://schemas.microsoft.com/office/drawing/2014/main" id="{80136893-9A2B-4260-AB57-2E87AD1F3547}"/>
              </a:ext>
            </a:extLst>
          </p:cNvPr>
          <p:cNvSpPr txBox="1"/>
          <p:nvPr/>
        </p:nvSpPr>
        <p:spPr>
          <a:xfrm>
            <a:off x="5445245" y="4636546"/>
            <a:ext cx="1301511" cy="461665"/>
          </a:xfrm>
          <a:prstGeom prst="rect">
            <a:avLst/>
          </a:prstGeom>
          <a:noFill/>
        </p:spPr>
        <p:txBody>
          <a:bodyPr wrap="none" rtlCol="0">
            <a:spAutoFit/>
          </a:bodyPr>
          <a:lstStyle/>
          <a:p>
            <a:pPr algn="ctr"/>
            <a:r>
              <a:rPr lang="en-US" sz="1200" b="1" dirty="0"/>
              <a:t>Dr. Clark Harris</a:t>
            </a:r>
          </a:p>
          <a:p>
            <a:pPr algn="ctr"/>
            <a:r>
              <a:rPr lang="en-US" sz="1200" b="1" dirty="0"/>
              <a:t>NOC President</a:t>
            </a:r>
          </a:p>
        </p:txBody>
      </p:sp>
      <p:sp>
        <p:nvSpPr>
          <p:cNvPr id="11" name="TextBox 10">
            <a:extLst>
              <a:ext uri="{FF2B5EF4-FFF2-40B4-BE49-F238E27FC236}">
                <a16:creationId xmlns:a16="http://schemas.microsoft.com/office/drawing/2014/main" id="{0B8DB630-FF05-4176-9D95-2EDDAAB424F3}"/>
              </a:ext>
            </a:extLst>
          </p:cNvPr>
          <p:cNvSpPr txBox="1"/>
          <p:nvPr/>
        </p:nvSpPr>
        <p:spPr>
          <a:xfrm>
            <a:off x="1937963" y="3479059"/>
            <a:ext cx="1731282" cy="461665"/>
          </a:xfrm>
          <a:prstGeom prst="rect">
            <a:avLst/>
          </a:prstGeom>
          <a:noFill/>
        </p:spPr>
        <p:txBody>
          <a:bodyPr wrap="square" rtlCol="0">
            <a:spAutoFit/>
          </a:bodyPr>
          <a:lstStyle/>
          <a:p>
            <a:pPr algn="ctr"/>
            <a:r>
              <a:rPr lang="en-US" sz="1200" b="1" dirty="0"/>
              <a:t>Sheri Snyder</a:t>
            </a:r>
          </a:p>
          <a:p>
            <a:pPr algn="ctr"/>
            <a:r>
              <a:rPr lang="en-US" sz="1200" b="1" dirty="0"/>
              <a:t>Executive Director</a:t>
            </a:r>
          </a:p>
        </p:txBody>
      </p:sp>
      <p:pic>
        <p:nvPicPr>
          <p:cNvPr id="13" name="Picture 12">
            <a:extLst>
              <a:ext uri="{FF2B5EF4-FFF2-40B4-BE49-F238E27FC236}">
                <a16:creationId xmlns:a16="http://schemas.microsoft.com/office/drawing/2014/main" id="{1234C642-BBBC-47AB-ADE2-8273FDE537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8641" y="3981141"/>
            <a:ext cx="1147343" cy="1463040"/>
          </a:xfrm>
          <a:prstGeom prst="rect">
            <a:avLst/>
          </a:prstGeom>
        </p:spPr>
      </p:pic>
      <p:sp>
        <p:nvSpPr>
          <p:cNvPr id="14" name="TextBox 13">
            <a:extLst>
              <a:ext uri="{FF2B5EF4-FFF2-40B4-BE49-F238E27FC236}">
                <a16:creationId xmlns:a16="http://schemas.microsoft.com/office/drawing/2014/main" id="{9420F52B-36F8-42A8-8B00-48C991C960EF}"/>
              </a:ext>
            </a:extLst>
          </p:cNvPr>
          <p:cNvSpPr txBox="1"/>
          <p:nvPr/>
        </p:nvSpPr>
        <p:spPr>
          <a:xfrm>
            <a:off x="8644208" y="3475040"/>
            <a:ext cx="1292636" cy="461665"/>
          </a:xfrm>
          <a:prstGeom prst="rect">
            <a:avLst/>
          </a:prstGeom>
          <a:noFill/>
        </p:spPr>
        <p:txBody>
          <a:bodyPr wrap="square" rtlCol="0">
            <a:spAutoFit/>
          </a:bodyPr>
          <a:lstStyle/>
          <a:p>
            <a:pPr algn="ctr"/>
            <a:r>
              <a:rPr lang="en-US" sz="1200" b="1" dirty="0"/>
              <a:t>Anita Simpson</a:t>
            </a:r>
          </a:p>
          <a:p>
            <a:pPr algn="ctr"/>
            <a:r>
              <a:rPr lang="en-US" sz="1200" b="1" dirty="0"/>
              <a:t>Treasurer</a:t>
            </a:r>
          </a:p>
        </p:txBody>
      </p:sp>
      <p:sp>
        <p:nvSpPr>
          <p:cNvPr id="15" name="TextBox 14">
            <a:extLst>
              <a:ext uri="{FF2B5EF4-FFF2-40B4-BE49-F238E27FC236}">
                <a16:creationId xmlns:a16="http://schemas.microsoft.com/office/drawing/2014/main" id="{CDCE7BA6-EEC9-48B6-9A64-316BAFEBB4B9}"/>
              </a:ext>
            </a:extLst>
          </p:cNvPr>
          <p:cNvSpPr txBox="1"/>
          <p:nvPr/>
        </p:nvSpPr>
        <p:spPr>
          <a:xfrm>
            <a:off x="3619207" y="5444181"/>
            <a:ext cx="1667444" cy="600164"/>
          </a:xfrm>
          <a:prstGeom prst="rect">
            <a:avLst/>
          </a:prstGeom>
          <a:noFill/>
        </p:spPr>
        <p:txBody>
          <a:bodyPr wrap="none" rtlCol="0">
            <a:spAutoFit/>
          </a:bodyPr>
          <a:lstStyle/>
          <a:p>
            <a:pPr algn="ctr"/>
            <a:r>
              <a:rPr lang="en-US" sz="1100" b="1" dirty="0"/>
              <a:t>Dr. Jill Green</a:t>
            </a:r>
          </a:p>
          <a:p>
            <a:pPr algn="ctr"/>
            <a:r>
              <a:rPr lang="en-US" sz="1100" b="1" dirty="0"/>
              <a:t>Development &amp; Donor</a:t>
            </a:r>
          </a:p>
          <a:p>
            <a:pPr algn="ctr"/>
            <a:r>
              <a:rPr lang="en-US" sz="1100" b="1" dirty="0"/>
              <a:t> Relations</a:t>
            </a:r>
          </a:p>
        </p:txBody>
      </p:sp>
      <p:sp>
        <p:nvSpPr>
          <p:cNvPr id="16" name="TextBox 15">
            <a:extLst>
              <a:ext uri="{FF2B5EF4-FFF2-40B4-BE49-F238E27FC236}">
                <a16:creationId xmlns:a16="http://schemas.microsoft.com/office/drawing/2014/main" id="{D11CA8B1-1DFB-4B76-8CF8-BFA3BFC66057}"/>
              </a:ext>
            </a:extLst>
          </p:cNvPr>
          <p:cNvSpPr txBox="1"/>
          <p:nvPr/>
        </p:nvSpPr>
        <p:spPr>
          <a:xfrm>
            <a:off x="6641565" y="5431542"/>
            <a:ext cx="2222040" cy="600164"/>
          </a:xfrm>
          <a:prstGeom prst="rect">
            <a:avLst/>
          </a:prstGeom>
          <a:noFill/>
        </p:spPr>
        <p:txBody>
          <a:bodyPr wrap="square" rtlCol="0">
            <a:spAutoFit/>
          </a:bodyPr>
          <a:lstStyle/>
          <a:p>
            <a:pPr algn="ctr"/>
            <a:r>
              <a:rPr lang="en-US" sz="1100" b="1" dirty="0"/>
              <a:t>Kayla Wooderson</a:t>
            </a:r>
          </a:p>
          <a:p>
            <a:pPr algn="ctr"/>
            <a:r>
              <a:rPr lang="en-US" sz="1100" b="1" dirty="0"/>
              <a:t>Alumni &amp; Community Relations</a:t>
            </a:r>
          </a:p>
        </p:txBody>
      </p:sp>
      <p:pic>
        <p:nvPicPr>
          <p:cNvPr id="18" name="Picture 2" descr="Michael Martin">
            <a:extLst>
              <a:ext uri="{FF2B5EF4-FFF2-40B4-BE49-F238E27FC236}">
                <a16:creationId xmlns:a16="http://schemas.microsoft.com/office/drawing/2014/main" id="{8A4F2E22-79B1-4A57-84CA-3FD6B35F8E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4521" y="2124533"/>
            <a:ext cx="1170431" cy="14630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763A92-A9B2-4956-ACA8-E5A7CC5439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6568" y="3973083"/>
            <a:ext cx="1044918" cy="1463040"/>
          </a:xfrm>
          <a:prstGeom prst="rect">
            <a:avLst/>
          </a:prstGeom>
        </p:spPr>
      </p:pic>
      <p:pic>
        <p:nvPicPr>
          <p:cNvPr id="9" name="Picture 8">
            <a:extLst>
              <a:ext uri="{FF2B5EF4-FFF2-40B4-BE49-F238E27FC236}">
                <a16:creationId xmlns:a16="http://schemas.microsoft.com/office/drawing/2014/main" id="{8D140190-F436-4075-B8E8-8B2CCE7161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458" y="3936705"/>
            <a:ext cx="1047502" cy="1463040"/>
          </a:xfrm>
          <a:prstGeom prst="rect">
            <a:avLst/>
          </a:prstGeom>
        </p:spPr>
      </p:pic>
      <p:pic>
        <p:nvPicPr>
          <p:cNvPr id="17" name="Picture 16">
            <a:extLst>
              <a:ext uri="{FF2B5EF4-FFF2-40B4-BE49-F238E27FC236}">
                <a16:creationId xmlns:a16="http://schemas.microsoft.com/office/drawing/2014/main" id="{184BD8CA-7807-4C01-9B30-A8FD4F3E6B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4966" y="3961696"/>
            <a:ext cx="1170432" cy="1463040"/>
          </a:xfrm>
          <a:prstGeom prst="rect">
            <a:avLst/>
          </a:prstGeom>
        </p:spPr>
      </p:pic>
      <p:sp>
        <p:nvSpPr>
          <p:cNvPr id="21" name="TextBox 20">
            <a:extLst>
              <a:ext uri="{FF2B5EF4-FFF2-40B4-BE49-F238E27FC236}">
                <a16:creationId xmlns:a16="http://schemas.microsoft.com/office/drawing/2014/main" id="{ADC6435A-9898-4C82-B7AE-07B05649C1D2}"/>
              </a:ext>
            </a:extLst>
          </p:cNvPr>
          <p:cNvSpPr txBox="1"/>
          <p:nvPr/>
        </p:nvSpPr>
        <p:spPr>
          <a:xfrm>
            <a:off x="2165276" y="5373724"/>
            <a:ext cx="1225015" cy="430887"/>
          </a:xfrm>
          <a:prstGeom prst="rect">
            <a:avLst/>
          </a:prstGeom>
          <a:noFill/>
        </p:spPr>
        <p:txBody>
          <a:bodyPr wrap="none" rtlCol="0">
            <a:spAutoFit/>
          </a:bodyPr>
          <a:lstStyle/>
          <a:p>
            <a:pPr algn="ctr"/>
            <a:r>
              <a:rPr lang="en-US" sz="1100" b="1" dirty="0"/>
              <a:t>Candy Oller</a:t>
            </a:r>
          </a:p>
          <a:p>
            <a:pPr algn="ctr"/>
            <a:r>
              <a:rPr lang="en-US" sz="1100" b="1" dirty="0"/>
              <a:t>Gift Processing</a:t>
            </a:r>
          </a:p>
        </p:txBody>
      </p:sp>
      <p:sp>
        <p:nvSpPr>
          <p:cNvPr id="22" name="TextBox 21">
            <a:extLst>
              <a:ext uri="{FF2B5EF4-FFF2-40B4-BE49-F238E27FC236}">
                <a16:creationId xmlns:a16="http://schemas.microsoft.com/office/drawing/2014/main" id="{93A05CD6-3F0D-43F6-95A5-BBE206F19760}"/>
              </a:ext>
            </a:extLst>
          </p:cNvPr>
          <p:cNvSpPr txBox="1"/>
          <p:nvPr/>
        </p:nvSpPr>
        <p:spPr>
          <a:xfrm>
            <a:off x="8791255" y="5373723"/>
            <a:ext cx="1071127" cy="430887"/>
          </a:xfrm>
          <a:prstGeom prst="rect">
            <a:avLst/>
          </a:prstGeom>
          <a:noFill/>
        </p:spPr>
        <p:txBody>
          <a:bodyPr wrap="none" rtlCol="0">
            <a:spAutoFit/>
          </a:bodyPr>
          <a:lstStyle/>
          <a:p>
            <a:pPr algn="ctr"/>
            <a:r>
              <a:rPr lang="en-US" sz="1100" b="1" dirty="0"/>
              <a:t>Kerri Gray</a:t>
            </a:r>
          </a:p>
          <a:p>
            <a:pPr algn="ctr"/>
            <a:r>
              <a:rPr lang="en-US" sz="1100" b="1" dirty="0"/>
              <a:t>Scholarships</a:t>
            </a:r>
          </a:p>
        </p:txBody>
      </p:sp>
      <p:sp>
        <p:nvSpPr>
          <p:cNvPr id="23" name="TextBox 22">
            <a:extLst>
              <a:ext uri="{FF2B5EF4-FFF2-40B4-BE49-F238E27FC236}">
                <a16:creationId xmlns:a16="http://schemas.microsoft.com/office/drawing/2014/main" id="{06B2D48B-1D4D-4FC4-BB09-0AE1D04B9589}"/>
              </a:ext>
            </a:extLst>
          </p:cNvPr>
          <p:cNvSpPr txBox="1"/>
          <p:nvPr/>
        </p:nvSpPr>
        <p:spPr>
          <a:xfrm>
            <a:off x="9936844" y="4399387"/>
            <a:ext cx="1640193" cy="430887"/>
          </a:xfrm>
          <a:prstGeom prst="rect">
            <a:avLst/>
          </a:prstGeom>
          <a:noFill/>
        </p:spPr>
        <p:txBody>
          <a:bodyPr wrap="none" rtlCol="0">
            <a:spAutoFit/>
          </a:bodyPr>
          <a:lstStyle/>
          <a:p>
            <a:pPr algn="ctr"/>
            <a:r>
              <a:rPr lang="en-US" sz="1100" b="1" dirty="0"/>
              <a:t>Rachel Love</a:t>
            </a:r>
          </a:p>
          <a:p>
            <a:pPr algn="ctr"/>
            <a:r>
              <a:rPr lang="en-US" sz="1100" b="1" dirty="0"/>
              <a:t>Asst. to the Treasurer</a:t>
            </a:r>
          </a:p>
        </p:txBody>
      </p:sp>
      <p:sp>
        <p:nvSpPr>
          <p:cNvPr id="25" name="TextBox 24">
            <a:extLst>
              <a:ext uri="{FF2B5EF4-FFF2-40B4-BE49-F238E27FC236}">
                <a16:creationId xmlns:a16="http://schemas.microsoft.com/office/drawing/2014/main" id="{A17638C8-A653-47B7-8547-91878F6909CB}"/>
              </a:ext>
            </a:extLst>
          </p:cNvPr>
          <p:cNvSpPr txBox="1"/>
          <p:nvPr/>
        </p:nvSpPr>
        <p:spPr>
          <a:xfrm>
            <a:off x="388369" y="4461688"/>
            <a:ext cx="1529586" cy="430887"/>
          </a:xfrm>
          <a:prstGeom prst="rect">
            <a:avLst/>
          </a:prstGeom>
          <a:noFill/>
        </p:spPr>
        <p:txBody>
          <a:bodyPr wrap="none" rtlCol="0">
            <a:spAutoFit/>
          </a:bodyPr>
          <a:lstStyle/>
          <a:p>
            <a:pPr algn="ctr"/>
            <a:r>
              <a:rPr lang="en-US" sz="1100" b="1" dirty="0"/>
              <a:t>Heather Swain</a:t>
            </a:r>
          </a:p>
          <a:p>
            <a:pPr algn="ctr"/>
            <a:r>
              <a:rPr lang="en-US" sz="1100" b="1" dirty="0"/>
              <a:t>Asst. to the Director</a:t>
            </a:r>
          </a:p>
        </p:txBody>
      </p:sp>
      <p:pic>
        <p:nvPicPr>
          <p:cNvPr id="4100" name="Picture 4" descr="https://www.noc.edu/assets/uploads/sites/740/2020/07/Jami-Groendyke-Headshot-1-400x516.jpg">
            <a:extLst>
              <a:ext uri="{FF2B5EF4-FFF2-40B4-BE49-F238E27FC236}">
                <a16:creationId xmlns:a16="http://schemas.microsoft.com/office/drawing/2014/main" id="{E6F875EE-58B2-4576-B609-FA70420C2D4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9" t="-1075" r="509" b="-1075"/>
          <a:stretch/>
        </p:blipFill>
        <p:spPr bwMode="auto">
          <a:xfrm>
            <a:off x="7093898" y="2114856"/>
            <a:ext cx="11341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r. Clark Harris, NOC President">
            <a:extLst>
              <a:ext uri="{FF2B5EF4-FFF2-40B4-BE49-F238E27FC236}">
                <a16:creationId xmlns:a16="http://schemas.microsoft.com/office/drawing/2014/main" id="{A8D55AFC-F26B-4F69-B7BB-23CA466627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4949" y="2927863"/>
            <a:ext cx="1324561" cy="17086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0A8E294-7350-4E67-8D9E-03F14E1C6F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468" y="2811802"/>
            <a:ext cx="1152144" cy="1440180"/>
          </a:xfrm>
          <a:prstGeom prst="rect">
            <a:avLst/>
          </a:prstGeom>
        </p:spPr>
      </p:pic>
      <p:pic>
        <p:nvPicPr>
          <p:cNvPr id="1026" name="Picture 2" descr="Image-Coming-Soon - Medicine, Health and Society Medicine, Health and  Society | Vanderbilt University">
            <a:extLst>
              <a:ext uri="{FF2B5EF4-FFF2-40B4-BE49-F238E27FC236}">
                <a16:creationId xmlns:a16="http://schemas.microsoft.com/office/drawing/2014/main" id="{05B832CC-0B69-4325-A660-D91F718872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48951" y="2927863"/>
            <a:ext cx="1415978" cy="141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3413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538135"/>
            <a:ext cx="10515601" cy="1141391"/>
          </a:xfrm>
        </p:spPr>
        <p:txBody>
          <a:bodyPr/>
          <a:lstStyle/>
          <a:p>
            <a:pPr algn="ctr"/>
            <a:r>
              <a:rPr lang="en-US" dirty="0"/>
              <a:t>The Central Hall Society</a:t>
            </a:r>
          </a:p>
        </p:txBody>
      </p:sp>
      <p:pic>
        <p:nvPicPr>
          <p:cNvPr id="6" name="Picture 5"/>
          <p:cNvPicPr>
            <a:picLocks noChangeAspect="1"/>
          </p:cNvPicPr>
          <p:nvPr/>
        </p:nvPicPr>
        <p:blipFill>
          <a:blip r:embed="rId3"/>
          <a:stretch>
            <a:fillRect/>
          </a:stretch>
        </p:blipFill>
        <p:spPr>
          <a:xfrm>
            <a:off x="1802315" y="4667381"/>
            <a:ext cx="2804403" cy="2042337"/>
          </a:xfrm>
          <a:prstGeom prst="rect">
            <a:avLst/>
          </a:prstGeom>
        </p:spPr>
      </p:pic>
      <p:sp>
        <p:nvSpPr>
          <p:cNvPr id="8" name="Content Placeholder 2"/>
          <p:cNvSpPr>
            <a:spLocks noGrp="1"/>
          </p:cNvSpPr>
          <p:nvPr>
            <p:ph idx="1"/>
          </p:nvPr>
        </p:nvSpPr>
        <p:spPr>
          <a:xfrm>
            <a:off x="1654338" y="2155031"/>
            <a:ext cx="8883316" cy="3920917"/>
          </a:xfrm>
        </p:spPr>
        <p:txBody>
          <a:bodyPr/>
          <a:lstStyle/>
          <a:p>
            <a:pPr marL="0" indent="0" algn="ctr">
              <a:buNone/>
            </a:pPr>
            <a:r>
              <a:rPr lang="en-US" sz="1600" dirty="0">
                <a:solidFill>
                  <a:srgbClr val="000000"/>
                </a:solidFill>
                <a:latin typeface="Arial" pitchFamily="34" charset="0"/>
                <a:cs typeface="Arial" pitchFamily="34" charset="0"/>
              </a:rPr>
              <a:t>The Northern Oklahoma College Foundation has established the Central Hall Society in order to recognize those Alumni and Friends who have remembered NOC in their estate planning. The Central Hall Society recognizes and honors the legacy of these donors.</a:t>
            </a:r>
          </a:p>
          <a:p>
            <a:pPr marL="0" indent="0" algn="ctr">
              <a:buNone/>
            </a:pPr>
            <a:endParaRPr lang="en-US" sz="1600" dirty="0">
              <a:solidFill>
                <a:srgbClr val="000000"/>
              </a:solidFill>
              <a:latin typeface="Arial" pitchFamily="34" charset="0"/>
              <a:cs typeface="Arial" pitchFamily="34" charset="0"/>
            </a:endParaRPr>
          </a:p>
          <a:p>
            <a:pPr marL="0" lvl="0" indent="0" algn="ctr" fontAlgn="base">
              <a:spcBef>
                <a:spcPct val="0"/>
              </a:spcBef>
              <a:spcAft>
                <a:spcPct val="0"/>
              </a:spcAft>
              <a:buNone/>
              <a:defRPr/>
            </a:pPr>
            <a:r>
              <a:rPr lang="en-US" sz="1600" b="1" dirty="0">
                <a:solidFill>
                  <a:srgbClr val="000000"/>
                </a:solidFill>
                <a:latin typeface="Arial" pitchFamily="34" charset="0"/>
                <a:cs typeface="Arial" pitchFamily="34" charset="0"/>
              </a:rPr>
              <a:t>Membership in the Central Hall Society is open to those who:</a:t>
            </a:r>
          </a:p>
          <a:p>
            <a:pPr marL="0" lvl="0" indent="0" fontAlgn="base">
              <a:spcBef>
                <a:spcPct val="0"/>
              </a:spcBef>
              <a:spcAft>
                <a:spcPct val="0"/>
              </a:spcAft>
              <a:buNone/>
              <a:defRPr/>
            </a:pPr>
            <a:endParaRPr lang="en-US" sz="1600" dirty="0">
              <a:solidFill>
                <a:srgbClr val="000000"/>
              </a:solidFill>
              <a:latin typeface="Arial" pitchFamily="34" charset="0"/>
              <a:cs typeface="Arial" pitchFamily="34" charset="0"/>
            </a:endParaRPr>
          </a:p>
          <a:p>
            <a:pPr fontAlgn="base">
              <a:spcBef>
                <a:spcPct val="0"/>
              </a:spcBef>
              <a:spcAft>
                <a:spcPct val="0"/>
              </a:spcAft>
              <a:defRPr/>
            </a:pPr>
            <a:r>
              <a:rPr lang="en-US" sz="1600" dirty="0">
                <a:solidFill>
                  <a:srgbClr val="000000"/>
                </a:solidFill>
                <a:latin typeface="Arial" pitchFamily="34" charset="0"/>
                <a:cs typeface="Arial" pitchFamily="34" charset="0"/>
              </a:rPr>
              <a:t>Make planned gifts in the form of charitable remainder trusts (including pooled income funds and uni-trusts), lead trusts, gift annuities, or deferred gift annuities; or</a:t>
            </a:r>
          </a:p>
          <a:p>
            <a:pPr fontAlgn="base">
              <a:spcBef>
                <a:spcPct val="0"/>
              </a:spcBef>
              <a:spcAft>
                <a:spcPct val="0"/>
              </a:spcAft>
              <a:defRPr/>
            </a:pPr>
            <a:r>
              <a:rPr lang="en-US" sz="1600" dirty="0">
                <a:solidFill>
                  <a:srgbClr val="000000"/>
                </a:solidFill>
                <a:latin typeface="Arial" pitchFamily="34" charset="0"/>
                <a:cs typeface="Arial" pitchFamily="34" charset="0"/>
              </a:rPr>
              <a:t>Make gifts of life insurance or have named the college as the beneficiary of their policy; or </a:t>
            </a:r>
          </a:p>
          <a:p>
            <a:pPr fontAlgn="base">
              <a:spcBef>
                <a:spcPct val="0"/>
              </a:spcBef>
              <a:spcAft>
                <a:spcPct val="0"/>
              </a:spcAft>
              <a:defRPr/>
            </a:pPr>
            <a:r>
              <a:rPr lang="en-US" sz="1600" dirty="0">
                <a:solidFill>
                  <a:srgbClr val="000000"/>
                </a:solidFill>
                <a:latin typeface="Arial" pitchFamily="34" charset="0"/>
                <a:cs typeface="Arial" pitchFamily="34" charset="0"/>
              </a:rPr>
              <a:t>Have confirmed non-contingent, bequest  provisions; or</a:t>
            </a:r>
          </a:p>
          <a:p>
            <a:pPr fontAlgn="base">
              <a:spcBef>
                <a:spcPct val="0"/>
              </a:spcBef>
              <a:spcAft>
                <a:spcPct val="0"/>
              </a:spcAft>
              <a:defRPr/>
            </a:pPr>
            <a:r>
              <a:rPr lang="en-US" sz="1600" dirty="0">
                <a:solidFill>
                  <a:srgbClr val="000000"/>
                </a:solidFill>
                <a:latin typeface="Arial" pitchFamily="34" charset="0"/>
                <a:cs typeface="Arial" pitchFamily="34" charset="0"/>
              </a:rPr>
              <a:t>Have named the college as a non-contingent beneficiary of their IRA or other retirement plan</a:t>
            </a:r>
            <a:endParaRPr lang="en-US" sz="1400" dirty="0">
              <a:solidFill>
                <a:srgbClr val="000000"/>
              </a:solidFill>
              <a:latin typeface="Arial" pitchFamily="34" charset="0"/>
              <a:cs typeface="Arial" pitchFamily="34" charset="0"/>
            </a:endParaRPr>
          </a:p>
          <a:p>
            <a:pPr marL="0" indent="0" algn="ctr">
              <a:buNone/>
            </a:pPr>
            <a:endParaRPr lang="en-US" dirty="0"/>
          </a:p>
        </p:txBody>
      </p:sp>
      <p:sp>
        <p:nvSpPr>
          <p:cNvPr id="3" name="TextBox 2">
            <a:extLst>
              <a:ext uri="{FF2B5EF4-FFF2-40B4-BE49-F238E27FC236}">
                <a16:creationId xmlns:a16="http://schemas.microsoft.com/office/drawing/2014/main" id="{62575B88-B9DB-4A1A-BD18-C6A65886E324}"/>
              </a:ext>
            </a:extLst>
          </p:cNvPr>
          <p:cNvSpPr txBox="1"/>
          <p:nvPr/>
        </p:nvSpPr>
        <p:spPr>
          <a:xfrm>
            <a:off x="4338521" y="5090984"/>
            <a:ext cx="6199133" cy="400110"/>
          </a:xfrm>
          <a:prstGeom prst="rect">
            <a:avLst/>
          </a:prstGeom>
          <a:noFill/>
        </p:spPr>
        <p:txBody>
          <a:bodyPr wrap="none" rtlCol="0">
            <a:spAutoFit/>
          </a:bodyPr>
          <a:lstStyle/>
          <a:p>
            <a:r>
              <a:rPr lang="en-US" sz="2000" b="1" i="1" dirty="0">
                <a:solidFill>
                  <a:schemeClr val="accent1"/>
                </a:solidFill>
                <a:latin typeface="+mj-lt"/>
              </a:rPr>
              <a:t>Consider Remembering NOC in your Planned Giving</a:t>
            </a:r>
          </a:p>
        </p:txBody>
      </p:sp>
    </p:spTree>
    <p:extLst>
      <p:ext uri="{BB962C8B-B14F-4D97-AF65-F5344CB8AC3E}">
        <p14:creationId xmlns:p14="http://schemas.microsoft.com/office/powerpoint/2010/main" val="358008123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5895474" y="1943956"/>
            <a:ext cx="5464504" cy="3046988"/>
          </a:xfrm>
          <a:prstGeom prst="rect">
            <a:avLst/>
          </a:prstGeom>
          <a:noFill/>
        </p:spPr>
        <p:txBody>
          <a:bodyPr wrap="square" rtlCol="0">
            <a:spAutoFit/>
          </a:bodyPr>
          <a:lstStyle/>
          <a:p>
            <a:pPr algn="ctr"/>
            <a:r>
              <a:rPr lang="en-US" sz="3200" dirty="0">
                <a:solidFill>
                  <a:srgbClr val="C00000"/>
                </a:solidFill>
              </a:rPr>
              <a:t>LPN Bridge Scholarship</a:t>
            </a:r>
          </a:p>
          <a:p>
            <a:pPr algn="ctr"/>
            <a:endParaRPr lang="en-US" sz="3200" dirty="0"/>
          </a:p>
          <a:p>
            <a:pPr algn="ctr"/>
            <a:r>
              <a:rPr lang="en-US" dirty="0"/>
              <a:t>Through an anonymous donor, the LPN Bridge Scholarship was established to assist working LPN’s earn their RN.</a:t>
            </a:r>
          </a:p>
          <a:p>
            <a:pPr algn="ctr"/>
            <a:endParaRPr lang="en-US" sz="3200" dirty="0"/>
          </a:p>
          <a:p>
            <a:pPr algn="ctr"/>
            <a:endParaRPr lang="en-US" sz="2400" dirty="0"/>
          </a:p>
          <a:p>
            <a:pPr algn="ctr"/>
            <a:endParaRPr lang="en-US" dirty="0"/>
          </a:p>
        </p:txBody>
      </p:sp>
      <p:pic>
        <p:nvPicPr>
          <p:cNvPr id="2" name="Picture 2" descr="No photo description available.">
            <a:extLst>
              <a:ext uri="{FF2B5EF4-FFF2-40B4-BE49-F238E27FC236}">
                <a16:creationId xmlns:a16="http://schemas.microsoft.com/office/drawing/2014/main" id="{CE15849F-748B-4308-807A-B49F22CA8B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110" y="2189747"/>
            <a:ext cx="4816417" cy="321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385679"/>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832021" y="1943956"/>
            <a:ext cx="10527957" cy="2831544"/>
          </a:xfrm>
          <a:prstGeom prst="rect">
            <a:avLst/>
          </a:prstGeom>
          <a:noFill/>
        </p:spPr>
        <p:txBody>
          <a:bodyPr wrap="square" rtlCol="0">
            <a:spAutoFit/>
          </a:bodyPr>
          <a:lstStyle/>
          <a:p>
            <a:pPr algn="ctr"/>
            <a:r>
              <a:rPr lang="en-US" sz="3200" dirty="0">
                <a:solidFill>
                  <a:srgbClr val="C00000"/>
                </a:solidFill>
              </a:rPr>
              <a:t>The Rowena </a:t>
            </a:r>
            <a:r>
              <a:rPr lang="en-US" sz="3200" dirty="0" err="1">
                <a:solidFill>
                  <a:srgbClr val="C00000"/>
                </a:solidFill>
              </a:rPr>
              <a:t>Gharst</a:t>
            </a:r>
            <a:r>
              <a:rPr lang="en-US" sz="3200" dirty="0">
                <a:solidFill>
                  <a:srgbClr val="C00000"/>
                </a:solidFill>
              </a:rPr>
              <a:t> </a:t>
            </a:r>
            <a:r>
              <a:rPr lang="en-US" sz="3200" dirty="0" err="1">
                <a:solidFill>
                  <a:srgbClr val="C00000"/>
                </a:solidFill>
              </a:rPr>
              <a:t>Corr</a:t>
            </a:r>
            <a:r>
              <a:rPr lang="en-US" sz="3200" dirty="0">
                <a:solidFill>
                  <a:srgbClr val="C00000"/>
                </a:solidFill>
              </a:rPr>
              <a:t> Scholarship</a:t>
            </a:r>
          </a:p>
          <a:p>
            <a:pPr algn="ctr"/>
            <a:endParaRPr lang="en-US" sz="3200" dirty="0"/>
          </a:p>
          <a:p>
            <a:pPr algn="ctr"/>
            <a:r>
              <a:rPr lang="en-US" dirty="0"/>
              <a:t>This permanently restricted endowed scholarship was established by the estate of her son, William Reade Corr.  Ms. </a:t>
            </a:r>
            <a:r>
              <a:rPr lang="en-US" dirty="0" err="1"/>
              <a:t>Corr</a:t>
            </a:r>
            <a:r>
              <a:rPr lang="en-US" dirty="0"/>
              <a:t> was a lifelong educator who earned her teaching certificate at age 17.  This scholarship will be awarded to a full or part-time student from either Perry or Bartlesville, which is where Ms. </a:t>
            </a:r>
            <a:r>
              <a:rPr lang="en-US" dirty="0" err="1"/>
              <a:t>Corr</a:t>
            </a:r>
            <a:r>
              <a:rPr lang="en-US" dirty="0"/>
              <a:t> spent most of her teaching career</a:t>
            </a:r>
            <a:endParaRPr lang="en-US" sz="3200" dirty="0"/>
          </a:p>
          <a:p>
            <a:pPr algn="ctr"/>
            <a:endParaRPr lang="en-US" sz="2400" dirty="0"/>
          </a:p>
          <a:p>
            <a:pPr algn="ctr"/>
            <a:endParaRPr lang="en-US" dirty="0"/>
          </a:p>
        </p:txBody>
      </p:sp>
      <p:pic>
        <p:nvPicPr>
          <p:cNvPr id="2050" name="Picture 2" descr="See the source image">
            <a:extLst>
              <a:ext uri="{FF2B5EF4-FFF2-40B4-BE49-F238E27FC236}">
                <a16:creationId xmlns:a16="http://schemas.microsoft.com/office/drawing/2014/main" id="{A12D06E6-4F35-4F1E-A8E6-641B47C77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203" y="3922418"/>
            <a:ext cx="1762125"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10184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832021" y="1943956"/>
            <a:ext cx="10527957" cy="1446550"/>
          </a:xfrm>
          <a:prstGeom prst="rect">
            <a:avLst/>
          </a:prstGeom>
          <a:noFill/>
        </p:spPr>
        <p:txBody>
          <a:bodyPr wrap="square" rtlCol="0">
            <a:spAutoFit/>
          </a:bodyPr>
          <a:lstStyle/>
          <a:p>
            <a:pPr algn="ctr"/>
            <a:r>
              <a:rPr lang="en-US" sz="3200" dirty="0"/>
              <a:t>NOC Sheep Center Scholarship</a:t>
            </a:r>
          </a:p>
          <a:p>
            <a:pPr algn="ctr"/>
            <a:endParaRPr lang="en-US" sz="2400" dirty="0"/>
          </a:p>
          <a:p>
            <a:pPr algn="ctr"/>
            <a:endParaRPr lang="en-US" sz="3200" dirty="0"/>
          </a:p>
        </p:txBody>
      </p:sp>
      <p:pic>
        <p:nvPicPr>
          <p:cNvPr id="3074" name="Picture 2" descr="May be an image of 6 people and people standing">
            <a:extLst>
              <a:ext uri="{FF2B5EF4-FFF2-40B4-BE49-F238E27FC236}">
                <a16:creationId xmlns:a16="http://schemas.microsoft.com/office/drawing/2014/main" id="{4D14B618-E24C-4155-ACA4-4F2377D32E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264" y="2754151"/>
            <a:ext cx="3621510" cy="3912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9931DD-1224-415B-B266-96A34A195459}"/>
              </a:ext>
            </a:extLst>
          </p:cNvPr>
          <p:cNvSpPr txBox="1"/>
          <p:nvPr/>
        </p:nvSpPr>
        <p:spPr>
          <a:xfrm>
            <a:off x="4812920" y="2935655"/>
            <a:ext cx="6099650" cy="1200329"/>
          </a:xfrm>
          <a:prstGeom prst="rect">
            <a:avLst/>
          </a:prstGeom>
          <a:noFill/>
        </p:spPr>
        <p:txBody>
          <a:bodyPr wrap="square" rtlCol="0">
            <a:spAutoFit/>
          </a:bodyPr>
          <a:lstStyle/>
          <a:p>
            <a:r>
              <a:rPr lang="en-US" dirty="0"/>
              <a:t>Through fundraising efforts, the sheep center established an endowed scholarship to award a cash award to a sophomore student who works at the sheep center. The award will be given annually at the awards ceremony.</a:t>
            </a:r>
          </a:p>
        </p:txBody>
      </p:sp>
    </p:spTree>
    <p:extLst>
      <p:ext uri="{BB962C8B-B14F-4D97-AF65-F5344CB8AC3E}">
        <p14:creationId xmlns:p14="http://schemas.microsoft.com/office/powerpoint/2010/main" val="25051786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5743746" y="1670572"/>
            <a:ext cx="5731216" cy="4739759"/>
          </a:xfrm>
          <a:prstGeom prst="rect">
            <a:avLst/>
          </a:prstGeom>
          <a:noFill/>
        </p:spPr>
        <p:txBody>
          <a:bodyPr wrap="square" rtlCol="0">
            <a:spAutoFit/>
          </a:bodyPr>
          <a:lstStyle/>
          <a:p>
            <a:pPr algn="ctr"/>
            <a:endParaRPr lang="en-US" dirty="0"/>
          </a:p>
          <a:p>
            <a:pPr algn="ctr"/>
            <a:r>
              <a:rPr lang="en-US" sz="2800" dirty="0">
                <a:solidFill>
                  <a:srgbClr val="C00000"/>
                </a:solidFill>
              </a:rPr>
              <a:t>Loftis Access to Success for Blackwell High School Concurrent Students Scholarship</a:t>
            </a:r>
          </a:p>
          <a:p>
            <a:pPr algn="ctr"/>
            <a:endParaRPr lang="en-US" dirty="0"/>
          </a:p>
          <a:p>
            <a:pPr algn="ctr"/>
            <a:r>
              <a:rPr lang="en-US" dirty="0"/>
              <a:t>Mike and Kim Loftis generously set up this scholarship to cover any cost to Juniors and Seniors at Blackwell High School that is not covered by funding through the state of Oklahoma for concurrent students. They have set no limit as to the number of credit hours eligible students can have covered under the scholarship.</a:t>
            </a:r>
          </a:p>
          <a:p>
            <a:pPr algn="ctr"/>
            <a:endParaRPr lang="en-US" sz="3200" dirty="0"/>
          </a:p>
          <a:p>
            <a:pPr algn="ctr"/>
            <a:endParaRPr lang="en-US" sz="2400" dirty="0"/>
          </a:p>
          <a:p>
            <a:pPr algn="ctr"/>
            <a:endParaRPr lang="en-US" dirty="0"/>
          </a:p>
        </p:txBody>
      </p:sp>
      <p:pic>
        <p:nvPicPr>
          <p:cNvPr id="1026" name="Picture 2" descr="No photo description available.">
            <a:extLst>
              <a:ext uri="{FF2B5EF4-FFF2-40B4-BE49-F238E27FC236}">
                <a16:creationId xmlns:a16="http://schemas.microsoft.com/office/drawing/2014/main" id="{0AB576CC-6448-4B7B-86B0-A012926237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21" y="2229877"/>
            <a:ext cx="514508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085330"/>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6AD03-DB88-453E-8638-A15886806928}"/>
              </a:ext>
            </a:extLst>
          </p:cNvPr>
          <p:cNvSpPr txBox="1"/>
          <p:nvPr/>
        </p:nvSpPr>
        <p:spPr>
          <a:xfrm>
            <a:off x="832021" y="654909"/>
            <a:ext cx="10527957" cy="1015663"/>
          </a:xfrm>
          <a:prstGeom prst="rect">
            <a:avLst/>
          </a:prstGeom>
          <a:noFill/>
        </p:spPr>
        <p:txBody>
          <a:bodyPr wrap="square" rtlCol="0">
            <a:spAutoFit/>
          </a:bodyPr>
          <a:lstStyle/>
          <a:p>
            <a:pPr algn="ctr"/>
            <a:r>
              <a:rPr lang="en-US" sz="6000" dirty="0">
                <a:latin typeface="+mj-lt"/>
              </a:rPr>
              <a:t>NEW SCHOLARSHIPS</a:t>
            </a:r>
          </a:p>
        </p:txBody>
      </p:sp>
      <p:sp>
        <p:nvSpPr>
          <p:cNvPr id="6" name="TextBox 5">
            <a:extLst>
              <a:ext uri="{FF2B5EF4-FFF2-40B4-BE49-F238E27FC236}">
                <a16:creationId xmlns:a16="http://schemas.microsoft.com/office/drawing/2014/main" id="{7C6310FE-D3E4-443D-9376-C2F14EB30C7A}"/>
              </a:ext>
            </a:extLst>
          </p:cNvPr>
          <p:cNvSpPr txBox="1"/>
          <p:nvPr/>
        </p:nvSpPr>
        <p:spPr>
          <a:xfrm>
            <a:off x="4355025" y="1949103"/>
            <a:ext cx="7004953" cy="2893100"/>
          </a:xfrm>
          <a:prstGeom prst="rect">
            <a:avLst/>
          </a:prstGeom>
          <a:noFill/>
        </p:spPr>
        <p:txBody>
          <a:bodyPr wrap="square" rtlCol="0">
            <a:spAutoFit/>
          </a:bodyPr>
          <a:lstStyle/>
          <a:p>
            <a:pPr algn="ctr"/>
            <a:r>
              <a:rPr lang="en-US" sz="2800" dirty="0">
                <a:solidFill>
                  <a:srgbClr val="C00000"/>
                </a:solidFill>
              </a:rPr>
              <a:t>Mom and Pops Allen Scholarship</a:t>
            </a:r>
          </a:p>
          <a:p>
            <a:pPr algn="ctr"/>
            <a:endParaRPr lang="en-US" sz="2800" dirty="0">
              <a:solidFill>
                <a:srgbClr val="C00000"/>
              </a:solidFill>
            </a:endParaRPr>
          </a:p>
          <a:p>
            <a:pPr algn="ctr"/>
            <a:r>
              <a:rPr lang="en-US" dirty="0"/>
              <a:t>Dirk Allen and Sherri Whitehead, children of Earl and Roberta Allen, affectionately known as Mom and Pops, established this scholarship in their parents honor.</a:t>
            </a:r>
          </a:p>
          <a:p>
            <a:pPr algn="ctr"/>
            <a:endParaRPr lang="en-US" dirty="0"/>
          </a:p>
          <a:p>
            <a:pPr algn="ctr"/>
            <a:endParaRPr lang="en-US" dirty="0"/>
          </a:p>
          <a:p>
            <a:pPr algn="ctr"/>
            <a:r>
              <a:rPr lang="en-US" dirty="0"/>
              <a:t>Mom and Pops were dorm parents in Boehme Hall on the Tonkawa campus from 1989-1996</a:t>
            </a:r>
          </a:p>
        </p:txBody>
      </p:sp>
      <p:pic>
        <p:nvPicPr>
          <p:cNvPr id="4" name="Picture 3">
            <a:extLst>
              <a:ext uri="{FF2B5EF4-FFF2-40B4-BE49-F238E27FC236}">
                <a16:creationId xmlns:a16="http://schemas.microsoft.com/office/drawing/2014/main" id="{71CB0248-80C0-41F8-A77C-397F7D1C05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5108" y="2286765"/>
            <a:ext cx="4929542" cy="3697157"/>
          </a:xfrm>
          <a:prstGeom prst="rect">
            <a:avLst/>
          </a:prstGeom>
        </p:spPr>
      </p:pic>
    </p:spTree>
    <p:extLst>
      <p:ext uri="{BB962C8B-B14F-4D97-AF65-F5344CB8AC3E}">
        <p14:creationId xmlns:p14="http://schemas.microsoft.com/office/powerpoint/2010/main" val="304384052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4DB9C-F6B9-44CA-BAEC-E6751CCA0CA9}"/>
              </a:ext>
            </a:extLst>
          </p:cNvPr>
          <p:cNvSpPr txBox="1"/>
          <p:nvPr/>
        </p:nvSpPr>
        <p:spPr>
          <a:xfrm>
            <a:off x="0" y="2875002"/>
            <a:ext cx="12192000" cy="1107996"/>
          </a:xfrm>
          <a:prstGeom prst="rect">
            <a:avLst/>
          </a:prstGeom>
          <a:noFill/>
        </p:spPr>
        <p:txBody>
          <a:bodyPr wrap="square" rtlCol="0">
            <a:spAutoFit/>
          </a:bodyPr>
          <a:lstStyle/>
          <a:p>
            <a:pPr algn="ctr"/>
            <a:r>
              <a:rPr lang="en-US" sz="6600" dirty="0">
                <a:latin typeface="+mj-lt"/>
              </a:rPr>
              <a:t>2022 Honor Roll</a:t>
            </a:r>
          </a:p>
        </p:txBody>
      </p:sp>
      <p:sp>
        <p:nvSpPr>
          <p:cNvPr id="4" name="TextBox 3">
            <a:extLst>
              <a:ext uri="{FF2B5EF4-FFF2-40B4-BE49-F238E27FC236}">
                <a16:creationId xmlns:a16="http://schemas.microsoft.com/office/drawing/2014/main" id="{FC261F78-FAFC-4B0A-A177-D9242D6EC530}"/>
              </a:ext>
            </a:extLst>
          </p:cNvPr>
          <p:cNvSpPr txBox="1"/>
          <p:nvPr/>
        </p:nvSpPr>
        <p:spPr>
          <a:xfrm>
            <a:off x="0" y="691978"/>
            <a:ext cx="12192000" cy="830997"/>
          </a:xfrm>
          <a:prstGeom prst="rect">
            <a:avLst/>
          </a:prstGeom>
          <a:noFill/>
        </p:spPr>
        <p:txBody>
          <a:bodyPr wrap="square" rtlCol="0">
            <a:spAutoFit/>
          </a:bodyPr>
          <a:lstStyle/>
          <a:p>
            <a:pPr algn="ctr"/>
            <a:r>
              <a:rPr lang="en-US" sz="4800" dirty="0">
                <a:solidFill>
                  <a:srgbClr val="C00000"/>
                </a:solidFill>
                <a:latin typeface="+mj-lt"/>
              </a:rPr>
              <a:t>Northern Oklahoma College Foundation</a:t>
            </a:r>
          </a:p>
        </p:txBody>
      </p:sp>
    </p:spTree>
    <p:extLst>
      <p:ext uri="{BB962C8B-B14F-4D97-AF65-F5344CB8AC3E}">
        <p14:creationId xmlns:p14="http://schemas.microsoft.com/office/powerpoint/2010/main" val="3724019369"/>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Major Club</a:t>
            </a:r>
          </a:p>
        </p:txBody>
      </p:sp>
      <p:sp>
        <p:nvSpPr>
          <p:cNvPr id="4" name="Rectangle 3">
            <a:extLst>
              <a:ext uri="{FF2B5EF4-FFF2-40B4-BE49-F238E27FC236}">
                <a16:creationId xmlns:a16="http://schemas.microsoft.com/office/drawing/2014/main" id="{E9B5E2AD-E435-4318-AA62-70FF2966D879}"/>
              </a:ext>
            </a:extLst>
          </p:cNvPr>
          <p:cNvSpPr/>
          <p:nvPr/>
        </p:nvSpPr>
        <p:spPr>
          <a:xfrm>
            <a:off x="870597" y="2017086"/>
            <a:ext cx="10485484" cy="6036974"/>
          </a:xfrm>
          <a:prstGeom prst="rect">
            <a:avLst/>
          </a:prstGeom>
        </p:spPr>
        <p:txBody>
          <a:bodyPr wrap="square" numCol="2">
            <a:spAutoFit/>
          </a:bodyPr>
          <a:lstStyle/>
          <a:p>
            <a:pPr algn="ctr">
              <a:lnSpc>
                <a:spcPct val="150000"/>
              </a:lnSpc>
            </a:pPr>
            <a:r>
              <a:rPr lang="en-US" sz="2000" b="1" dirty="0"/>
              <a:t>Enel Green Power NA, Inc.</a:t>
            </a:r>
          </a:p>
          <a:p>
            <a:pPr algn="ctr">
              <a:lnSpc>
                <a:spcPct val="150000"/>
              </a:lnSpc>
            </a:pPr>
            <a:r>
              <a:rPr lang="en-US" sz="2000" b="1" dirty="0"/>
              <a:t>Stan and Kendall </a:t>
            </a:r>
            <a:r>
              <a:rPr lang="en-US" sz="2000" b="1" dirty="0" err="1"/>
              <a:t>Claybaker</a:t>
            </a:r>
            <a:endParaRPr lang="en-US" sz="2000" b="1" dirty="0"/>
          </a:p>
          <a:p>
            <a:pPr algn="ctr">
              <a:lnSpc>
                <a:spcPct val="150000"/>
              </a:lnSpc>
            </a:pPr>
            <a:r>
              <a:rPr lang="en-US" sz="2000" b="1" dirty="0"/>
              <a:t>Diemer Family Foundation</a:t>
            </a:r>
          </a:p>
          <a:p>
            <a:pPr algn="ctr">
              <a:lnSpc>
                <a:spcPct val="150000"/>
              </a:lnSpc>
            </a:pPr>
            <a:r>
              <a:rPr lang="en-US" sz="2000" b="1" dirty="0"/>
              <a:t>Dillingham Insurance</a:t>
            </a:r>
          </a:p>
          <a:p>
            <a:pPr algn="ctr">
              <a:lnSpc>
                <a:spcPct val="150000"/>
              </a:lnSpc>
            </a:pPr>
            <a:r>
              <a:rPr lang="en-US" sz="2000" b="1" dirty="0"/>
              <a:t>Dr. Rick Edgington</a:t>
            </a:r>
          </a:p>
          <a:p>
            <a:pPr algn="ctr">
              <a:lnSpc>
                <a:spcPct val="150000"/>
              </a:lnSpc>
            </a:pPr>
            <a:r>
              <a:rPr lang="en-US" sz="2000" b="1" dirty="0"/>
              <a:t>Enid Concrete Co., Inc.</a:t>
            </a:r>
          </a:p>
          <a:p>
            <a:pPr algn="ctr">
              <a:lnSpc>
                <a:spcPct val="150000"/>
              </a:lnSpc>
            </a:pPr>
            <a:r>
              <a:rPr lang="en-US" sz="2000" b="1" dirty="0"/>
              <a:t>Enid Higher Education Council, Inc.</a:t>
            </a:r>
          </a:p>
          <a:p>
            <a:pPr algn="ctr">
              <a:lnSpc>
                <a:spcPct val="150000"/>
              </a:lnSpc>
            </a:pPr>
            <a:r>
              <a:rPr lang="en-US" sz="2000" b="1" dirty="0"/>
              <a:t>Evans Family Foundation</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Dr. Cheryl and Tom Evans</a:t>
            </a:r>
          </a:p>
          <a:p>
            <a:pPr algn="ctr">
              <a:lnSpc>
                <a:spcPct val="150000"/>
              </a:lnSpc>
            </a:pPr>
            <a:r>
              <a:rPr lang="en-US" sz="2000" b="1" dirty="0"/>
              <a:t>Estate of William R. </a:t>
            </a:r>
            <a:r>
              <a:rPr lang="en-US" sz="2000" b="1" dirty="0" err="1"/>
              <a:t>Corr</a:t>
            </a:r>
            <a:endParaRPr lang="en-US" sz="2000" b="1" dirty="0"/>
          </a:p>
          <a:p>
            <a:pPr algn="ctr">
              <a:lnSpc>
                <a:spcPct val="150000"/>
              </a:lnSpc>
            </a:pPr>
            <a:r>
              <a:rPr lang="en-US" sz="2000" b="1" dirty="0"/>
              <a:t>Dr. Jim and Ann Halligan</a:t>
            </a:r>
          </a:p>
          <a:p>
            <a:pPr algn="ctr">
              <a:lnSpc>
                <a:spcPct val="150000"/>
              </a:lnSpc>
            </a:pPr>
            <a:r>
              <a:rPr lang="en-US" sz="2000" b="1" dirty="0"/>
              <a:t>Hays Charitable Trust</a:t>
            </a:r>
          </a:p>
          <a:p>
            <a:pPr algn="ctr">
              <a:lnSpc>
                <a:spcPct val="150000"/>
              </a:lnSpc>
            </a:pPr>
            <a:r>
              <a:rPr lang="en-US" sz="2000" b="1" dirty="0"/>
              <a:t>Dr. Kathryn Jones</a:t>
            </a:r>
          </a:p>
          <a:p>
            <a:pPr algn="ctr">
              <a:lnSpc>
                <a:spcPct val="150000"/>
              </a:lnSpc>
            </a:pPr>
            <a:r>
              <a:rPr lang="en-US" sz="2000" b="1" dirty="0"/>
              <a:t>Dr. Gordon and Sherri Laird</a:t>
            </a:r>
          </a:p>
          <a:p>
            <a:pPr algn="ctr">
              <a:lnSpc>
                <a:spcPct val="150000"/>
              </a:lnSpc>
            </a:pPr>
            <a:r>
              <a:rPr lang="en-US" sz="2000" b="1" dirty="0"/>
              <a:t>Loftis and Wetzel Insurance – Mike and Kim Loftis</a:t>
            </a:r>
          </a:p>
          <a:p>
            <a:endParaRPr lang="en-US" sz="2000" dirty="0"/>
          </a:p>
        </p:txBody>
      </p:sp>
    </p:spTree>
    <p:extLst>
      <p:ext uri="{BB962C8B-B14F-4D97-AF65-F5344CB8AC3E}">
        <p14:creationId xmlns:p14="http://schemas.microsoft.com/office/powerpoint/2010/main" val="97725711"/>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Major Club</a:t>
            </a:r>
          </a:p>
        </p:txBody>
      </p:sp>
      <p:sp>
        <p:nvSpPr>
          <p:cNvPr id="4" name="Rectangle 3">
            <a:extLst>
              <a:ext uri="{FF2B5EF4-FFF2-40B4-BE49-F238E27FC236}">
                <a16:creationId xmlns:a16="http://schemas.microsoft.com/office/drawing/2014/main" id="{E9B5E2AD-E435-4318-AA62-70FF2966D879}"/>
              </a:ext>
            </a:extLst>
          </p:cNvPr>
          <p:cNvSpPr/>
          <p:nvPr/>
        </p:nvSpPr>
        <p:spPr>
          <a:xfrm>
            <a:off x="870597" y="2017086"/>
            <a:ext cx="10485484" cy="9730292"/>
          </a:xfrm>
          <a:prstGeom prst="rect">
            <a:avLst/>
          </a:prstGeom>
        </p:spPr>
        <p:txBody>
          <a:bodyPr wrap="square" numCol="2">
            <a:spAutoFit/>
          </a:bodyPr>
          <a:lstStyle/>
          <a:p>
            <a:pPr algn="ctr">
              <a:lnSpc>
                <a:spcPct val="150000"/>
              </a:lnSpc>
            </a:pPr>
            <a:r>
              <a:rPr lang="en-US" sz="2000" b="1" dirty="0"/>
              <a:t>Bert and Janice Mackie</a:t>
            </a:r>
          </a:p>
          <a:p>
            <a:pPr algn="ctr">
              <a:lnSpc>
                <a:spcPct val="150000"/>
              </a:lnSpc>
            </a:pPr>
            <a:r>
              <a:rPr lang="en-US" sz="2000" b="1" dirty="0"/>
              <a:t>Park Avenue Thrift</a:t>
            </a:r>
          </a:p>
          <a:p>
            <a:pPr algn="ctr">
              <a:lnSpc>
                <a:spcPct val="150000"/>
              </a:lnSpc>
            </a:pPr>
            <a:r>
              <a:rPr lang="en-US" sz="2000" b="1" dirty="0"/>
              <a:t>Phillips66</a:t>
            </a:r>
          </a:p>
          <a:p>
            <a:pPr algn="ctr">
              <a:lnSpc>
                <a:spcPct val="150000"/>
              </a:lnSpc>
            </a:pPr>
            <a:r>
              <a:rPr lang="en-US" sz="2000" b="1" dirty="0"/>
              <a:t>Bill and Susie Phelps</a:t>
            </a:r>
          </a:p>
          <a:p>
            <a:pPr algn="ctr">
              <a:lnSpc>
                <a:spcPct val="150000"/>
              </a:lnSpc>
            </a:pPr>
            <a:r>
              <a:rPr lang="en-US" sz="2000" b="1" dirty="0"/>
              <a:t>Doctor Pickens Museum Inc. – Hugh Pickens</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Renfro Family Foundation - Carl and Brenda Renfro</a:t>
            </a:r>
          </a:p>
          <a:p>
            <a:pPr algn="ctr">
              <a:lnSpc>
                <a:spcPct val="150000"/>
              </a:lnSpc>
            </a:pPr>
            <a:r>
              <a:rPr lang="en-US" sz="2000" b="1" dirty="0"/>
              <a:t>Drs. Don and Pam Stinson</a:t>
            </a:r>
          </a:p>
          <a:p>
            <a:pPr algn="ctr">
              <a:lnSpc>
                <a:spcPct val="150000"/>
              </a:lnSpc>
            </a:pPr>
            <a:r>
              <a:rPr lang="en-US" sz="2000" b="1" dirty="0"/>
              <a:t>University Center of Ponca City</a:t>
            </a:r>
          </a:p>
          <a:p>
            <a:pPr algn="ctr">
              <a:lnSpc>
                <a:spcPct val="150000"/>
              </a:lnSpc>
            </a:pPr>
            <a:r>
              <a:rPr lang="en-US" sz="2000" b="1" dirty="0"/>
              <a:t>Darrell and Grace Wessels</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 </a:t>
            </a:r>
          </a:p>
          <a:p>
            <a:endParaRPr lang="en-US" sz="2000" dirty="0"/>
          </a:p>
        </p:txBody>
      </p:sp>
    </p:spTree>
    <p:extLst>
      <p:ext uri="{BB962C8B-B14F-4D97-AF65-F5344CB8AC3E}">
        <p14:creationId xmlns:p14="http://schemas.microsoft.com/office/powerpoint/2010/main" val="306361824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D5EB8F-1E26-48A5-928B-F2BA004400E2}"/>
              </a:ext>
            </a:extLst>
          </p:cNvPr>
          <p:cNvSpPr/>
          <p:nvPr/>
        </p:nvSpPr>
        <p:spPr>
          <a:xfrm>
            <a:off x="850232" y="834190"/>
            <a:ext cx="10491536" cy="1031705"/>
          </a:xfrm>
          <a:prstGeom prst="rect">
            <a:avLst/>
          </a:prstGeom>
        </p:spPr>
        <p:txBody>
          <a:bodyPr wrap="square">
            <a:spAutoFit/>
          </a:bodyPr>
          <a:lstStyle/>
          <a:p>
            <a:pPr algn="ctr"/>
            <a:r>
              <a:rPr lang="en-US" sz="6000" dirty="0">
                <a:latin typeface="+mj-lt"/>
              </a:rPr>
              <a:t>NOC Mission Statement</a:t>
            </a:r>
          </a:p>
        </p:txBody>
      </p:sp>
      <p:sp>
        <p:nvSpPr>
          <p:cNvPr id="4" name="TextBox 3">
            <a:extLst>
              <a:ext uri="{FF2B5EF4-FFF2-40B4-BE49-F238E27FC236}">
                <a16:creationId xmlns:a16="http://schemas.microsoft.com/office/drawing/2014/main" id="{772D9B18-DAA1-4FE3-955A-5EF2DA563BD0}"/>
              </a:ext>
            </a:extLst>
          </p:cNvPr>
          <p:cNvSpPr txBox="1"/>
          <p:nvPr/>
        </p:nvSpPr>
        <p:spPr>
          <a:xfrm>
            <a:off x="978568" y="2144632"/>
            <a:ext cx="10363200" cy="3539430"/>
          </a:xfrm>
          <a:prstGeom prst="rect">
            <a:avLst/>
          </a:prstGeom>
          <a:noFill/>
        </p:spPr>
        <p:txBody>
          <a:bodyPr wrap="square" rtlCol="0">
            <a:spAutoFit/>
          </a:bodyPr>
          <a:lstStyle/>
          <a:p>
            <a:r>
              <a:rPr lang="en-US" sz="3200" dirty="0"/>
              <a:t>Northern Oklahoma College, the State’s first public community college is a multi-campus, land-grant institution that provides high quality, accessible, and affordable educational opportunities and services which create life-changing experiences and develop students as effective learners and leaders within their communities in a connected, ever-changing world.</a:t>
            </a:r>
          </a:p>
        </p:txBody>
      </p:sp>
    </p:spTree>
    <p:extLst>
      <p:ext uri="{BB962C8B-B14F-4D97-AF65-F5344CB8AC3E}">
        <p14:creationId xmlns:p14="http://schemas.microsoft.com/office/powerpoint/2010/main" val="1401315963"/>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Heritage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4697440"/>
          </a:xfrm>
          <a:prstGeom prst="rect">
            <a:avLst/>
          </a:prstGeom>
          <a:noFill/>
        </p:spPr>
        <p:txBody>
          <a:bodyPr wrap="square" numCol="2" rtlCol="0">
            <a:spAutoFit/>
          </a:bodyPr>
          <a:lstStyle/>
          <a:p>
            <a:pPr algn="ctr">
              <a:lnSpc>
                <a:spcPct val="150000"/>
              </a:lnSpc>
            </a:pPr>
            <a:r>
              <a:rPr lang="en-US" sz="2000" b="1" dirty="0"/>
              <a:t>A-Line TDS, Inc.</a:t>
            </a:r>
          </a:p>
          <a:p>
            <a:pPr algn="ctr">
              <a:lnSpc>
                <a:spcPct val="150000"/>
              </a:lnSpc>
            </a:pPr>
            <a:r>
              <a:rPr lang="en-US" sz="2000" b="1" dirty="0"/>
              <a:t>Art and </a:t>
            </a:r>
            <a:r>
              <a:rPr lang="en-US" sz="2000" b="1" dirty="0" err="1"/>
              <a:t>Nevona</a:t>
            </a:r>
            <a:r>
              <a:rPr lang="en-US" sz="2000" b="1" dirty="0"/>
              <a:t> Bossert</a:t>
            </a:r>
          </a:p>
          <a:p>
            <a:pPr algn="ctr">
              <a:lnSpc>
                <a:spcPct val="150000"/>
              </a:lnSpc>
            </a:pPr>
            <a:r>
              <a:rPr lang="en-US" sz="2000" b="1" dirty="0"/>
              <a:t>Bill and Barbara Bridwell</a:t>
            </a:r>
          </a:p>
          <a:p>
            <a:pPr algn="ctr">
              <a:lnSpc>
                <a:spcPct val="150000"/>
              </a:lnSpc>
            </a:pPr>
            <a:r>
              <a:rPr lang="en-US" sz="2000" b="1" dirty="0"/>
              <a:t>John and Linda Brown</a:t>
            </a:r>
          </a:p>
          <a:p>
            <a:pPr algn="ctr">
              <a:lnSpc>
                <a:spcPct val="150000"/>
              </a:lnSpc>
            </a:pPr>
            <a:r>
              <a:rPr lang="en-US" sz="2000" b="1" dirty="0"/>
              <a:t>John Campbell</a:t>
            </a:r>
          </a:p>
          <a:p>
            <a:pPr algn="ctr">
              <a:lnSpc>
                <a:spcPct val="150000"/>
              </a:lnSpc>
            </a:pPr>
            <a:r>
              <a:rPr lang="en-US" sz="2000" b="1" dirty="0"/>
              <a:t>Jackie </a:t>
            </a:r>
            <a:r>
              <a:rPr lang="en-US" sz="2000" b="1" dirty="0" err="1"/>
              <a:t>Conrady</a:t>
            </a:r>
            <a:endParaRPr lang="en-US" sz="2000" b="1" dirty="0"/>
          </a:p>
          <a:p>
            <a:pPr algn="ctr">
              <a:lnSpc>
                <a:spcPct val="150000"/>
              </a:lnSpc>
            </a:pPr>
            <a:r>
              <a:rPr lang="en-US" sz="2000" b="1" dirty="0"/>
              <a:t>Bruce Dale</a:t>
            </a:r>
          </a:p>
          <a:p>
            <a:pPr algn="ctr">
              <a:lnSpc>
                <a:spcPct val="150000"/>
              </a:lnSpc>
            </a:pPr>
            <a:r>
              <a:rPr lang="en-US" sz="2000" b="1" dirty="0"/>
              <a:t>Richard and Lori Davis</a:t>
            </a:r>
          </a:p>
          <a:p>
            <a:pPr algn="ctr">
              <a:lnSpc>
                <a:spcPct val="150000"/>
              </a:lnSpc>
            </a:pPr>
            <a:r>
              <a:rPr lang="en-US" sz="2000" b="1" dirty="0"/>
              <a:t>Dr. Ann and Tom </a:t>
            </a:r>
            <a:r>
              <a:rPr lang="en-US" sz="2000" b="1" dirty="0" err="1"/>
              <a:t>Dugger</a:t>
            </a:r>
            <a:endParaRPr lang="en-US" sz="2000" b="1" dirty="0"/>
          </a:p>
          <a:p>
            <a:pPr algn="ctr">
              <a:lnSpc>
                <a:spcPct val="150000"/>
              </a:lnSpc>
            </a:pPr>
            <a:endParaRPr lang="en-US" sz="2000" b="1" dirty="0"/>
          </a:p>
          <a:p>
            <a:pPr algn="ctr">
              <a:lnSpc>
                <a:spcPct val="150000"/>
              </a:lnSpc>
            </a:pPr>
            <a:r>
              <a:rPr lang="en-US" sz="2000" b="1" dirty="0"/>
              <a:t>Robert Easterling</a:t>
            </a:r>
          </a:p>
          <a:p>
            <a:pPr algn="ctr">
              <a:lnSpc>
                <a:spcPct val="150000"/>
              </a:lnSpc>
            </a:pPr>
            <a:r>
              <a:rPr lang="en-US" sz="2000" b="1" dirty="0"/>
              <a:t>The Ellis Foundation</a:t>
            </a:r>
          </a:p>
          <a:p>
            <a:pPr algn="ctr">
              <a:lnSpc>
                <a:spcPct val="150000"/>
              </a:lnSpc>
            </a:pPr>
            <a:r>
              <a:rPr lang="en-US" sz="2000" b="1" dirty="0"/>
              <a:t>Robert and Jacque </a:t>
            </a:r>
            <a:r>
              <a:rPr lang="en-US" sz="2000" b="1" dirty="0" err="1"/>
              <a:t>Erner</a:t>
            </a:r>
            <a:endParaRPr lang="en-US" sz="2000" b="1" dirty="0"/>
          </a:p>
          <a:p>
            <a:pPr algn="ctr">
              <a:lnSpc>
                <a:spcPct val="150000"/>
              </a:lnSpc>
            </a:pPr>
            <a:r>
              <a:rPr lang="en-US" sz="2000" b="1" dirty="0"/>
              <a:t>Jeff and LynnDe Funk</a:t>
            </a:r>
          </a:p>
          <a:p>
            <a:pPr algn="ctr">
              <a:lnSpc>
                <a:spcPct val="150000"/>
              </a:lnSpc>
            </a:pPr>
            <a:r>
              <a:rPr lang="en-US" sz="2000" b="1" dirty="0"/>
              <a:t>Ike and Marybeth Glass</a:t>
            </a:r>
          </a:p>
          <a:p>
            <a:pPr algn="ctr">
              <a:lnSpc>
                <a:spcPct val="150000"/>
              </a:lnSpc>
            </a:pPr>
            <a:r>
              <a:rPr lang="en-US" sz="2000" b="1" dirty="0"/>
              <a:t>Hayden and Jami Groendyke</a:t>
            </a:r>
          </a:p>
          <a:p>
            <a:pPr algn="ctr">
              <a:lnSpc>
                <a:spcPct val="150000"/>
              </a:lnSpc>
            </a:pPr>
            <a:r>
              <a:rPr lang="en-US" sz="2000" b="1" dirty="0"/>
              <a:t>John and Virginia Groendyke</a:t>
            </a:r>
          </a:p>
          <a:p>
            <a:pPr algn="ctr">
              <a:lnSpc>
                <a:spcPct val="150000"/>
              </a:lnSpc>
            </a:pPr>
            <a:r>
              <a:rPr lang="en-US" sz="2000" b="1" dirty="0"/>
              <a:t>Dr. Clark and Paula Harris</a:t>
            </a:r>
          </a:p>
          <a:p>
            <a:pPr algn="ctr">
              <a:lnSpc>
                <a:spcPct val="150000"/>
              </a:lnSpc>
            </a:pPr>
            <a:r>
              <a:rPr lang="en-US" sz="2000" b="1" dirty="0"/>
              <a:t>Jeremy and Brandy Hise</a:t>
            </a:r>
          </a:p>
          <a:p>
            <a:pPr>
              <a:lnSpc>
                <a:spcPct val="150000"/>
              </a:lnSpc>
            </a:pPr>
            <a:r>
              <a:rPr lang="en-US" sz="2000" dirty="0"/>
              <a:t> </a:t>
            </a:r>
          </a:p>
        </p:txBody>
      </p:sp>
    </p:spTree>
    <p:extLst>
      <p:ext uri="{BB962C8B-B14F-4D97-AF65-F5344CB8AC3E}">
        <p14:creationId xmlns:p14="http://schemas.microsoft.com/office/powerpoint/2010/main" val="21175411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Heritage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5575309"/>
          </a:xfrm>
          <a:prstGeom prst="rect">
            <a:avLst/>
          </a:prstGeom>
          <a:noFill/>
        </p:spPr>
        <p:txBody>
          <a:bodyPr wrap="square" numCol="2" rtlCol="0">
            <a:spAutoFit/>
          </a:bodyPr>
          <a:lstStyle/>
          <a:p>
            <a:pPr algn="ctr">
              <a:lnSpc>
                <a:spcPct val="150000"/>
              </a:lnSpc>
            </a:pPr>
            <a:r>
              <a:rPr lang="en-US" sz="2000" b="1" dirty="0"/>
              <a:t>Ideal Homes of Norman, LP</a:t>
            </a:r>
          </a:p>
          <a:p>
            <a:pPr algn="ctr">
              <a:lnSpc>
                <a:spcPct val="150000"/>
              </a:lnSpc>
            </a:pPr>
            <a:r>
              <a:rPr lang="en-US" sz="2000" b="1" dirty="0"/>
              <a:t>Jason and Cara Beth Johnson</a:t>
            </a:r>
          </a:p>
          <a:p>
            <a:pPr algn="ctr">
              <a:lnSpc>
                <a:spcPct val="150000"/>
              </a:lnSpc>
            </a:pPr>
            <a:r>
              <a:rPr lang="en-US" sz="2000" b="1" dirty="0"/>
              <a:t>Floyd Jones and Jodi Cline</a:t>
            </a:r>
          </a:p>
          <a:p>
            <a:pPr algn="ctr">
              <a:lnSpc>
                <a:spcPct val="150000"/>
              </a:lnSpc>
            </a:pPr>
            <a:r>
              <a:rPr lang="en-US" sz="2000" b="1" dirty="0"/>
              <a:t>Dawn </a:t>
            </a:r>
            <a:r>
              <a:rPr lang="en-US" sz="2000" b="1" dirty="0" err="1"/>
              <a:t>Kisner</a:t>
            </a:r>
            <a:endParaRPr lang="en-US" sz="2000" b="1" dirty="0"/>
          </a:p>
          <a:p>
            <a:pPr algn="ctr">
              <a:lnSpc>
                <a:spcPct val="150000"/>
              </a:lnSpc>
            </a:pPr>
            <a:r>
              <a:rPr lang="en-US" sz="2000" b="1" dirty="0"/>
              <a:t>Dr. Pete and Tricia Moore</a:t>
            </a:r>
          </a:p>
          <a:p>
            <a:pPr algn="ctr">
              <a:lnSpc>
                <a:spcPct val="150000"/>
              </a:lnSpc>
            </a:pPr>
            <a:r>
              <a:rPr lang="en-US" sz="2000" b="1" dirty="0"/>
              <a:t>Evelyn Otto</a:t>
            </a:r>
          </a:p>
          <a:p>
            <a:pPr algn="ctr">
              <a:lnSpc>
                <a:spcPct val="150000"/>
              </a:lnSpc>
            </a:pPr>
            <a:r>
              <a:rPr lang="en-US" sz="2000" b="1" dirty="0"/>
              <a:t>Peter Pan Cleaners</a:t>
            </a:r>
          </a:p>
          <a:p>
            <a:pPr algn="ctr">
              <a:lnSpc>
                <a:spcPct val="150000"/>
              </a:lnSpc>
            </a:pPr>
            <a:r>
              <a:rPr lang="en-US" sz="2000" b="1" dirty="0"/>
              <a:t>Phillips Univ. Alumni &amp; Friends Assoc.</a:t>
            </a:r>
          </a:p>
          <a:p>
            <a:pPr algn="ctr">
              <a:lnSpc>
                <a:spcPct val="150000"/>
              </a:lnSpc>
            </a:pPr>
            <a:r>
              <a:rPr lang="en-US" sz="2000" b="1" dirty="0"/>
              <a:t>Tom and Judy Poole</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Jim and Sue Ann Rodgers</a:t>
            </a:r>
          </a:p>
          <a:p>
            <a:pPr algn="ctr">
              <a:lnSpc>
                <a:spcPct val="150000"/>
              </a:lnSpc>
            </a:pPr>
            <a:r>
              <a:rPr lang="en-US" sz="2000" b="1" dirty="0"/>
              <a:t>Jeffrey Rogers</a:t>
            </a:r>
          </a:p>
          <a:p>
            <a:pPr algn="ctr">
              <a:lnSpc>
                <a:spcPct val="150000"/>
              </a:lnSpc>
            </a:pPr>
            <a:r>
              <a:rPr lang="en-US" sz="2000" b="1" dirty="0"/>
              <a:t>Patrick Rooney</a:t>
            </a:r>
          </a:p>
          <a:p>
            <a:pPr algn="ctr">
              <a:lnSpc>
                <a:spcPct val="150000"/>
              </a:lnSpc>
            </a:pPr>
            <a:r>
              <a:rPr lang="en-US" sz="2000" b="1" dirty="0"/>
              <a:t>Eric and Anita Simpson</a:t>
            </a:r>
          </a:p>
          <a:p>
            <a:pPr algn="ctr">
              <a:lnSpc>
                <a:spcPct val="150000"/>
              </a:lnSpc>
            </a:pPr>
            <a:r>
              <a:rPr lang="en-US" sz="2000" b="1" dirty="0"/>
              <a:t>Vincent Siren</a:t>
            </a:r>
          </a:p>
          <a:p>
            <a:pPr algn="ctr">
              <a:lnSpc>
                <a:spcPct val="150000"/>
              </a:lnSpc>
            </a:pPr>
            <a:r>
              <a:rPr lang="en-US" sz="2000" b="1" dirty="0"/>
              <a:t>Marjilea Smithheisler</a:t>
            </a:r>
          </a:p>
          <a:p>
            <a:pPr algn="ctr">
              <a:lnSpc>
                <a:spcPct val="150000"/>
              </a:lnSpc>
            </a:pPr>
            <a:r>
              <a:rPr lang="en-US" sz="2000" b="1" dirty="0"/>
              <a:t>Coby and Sheri Snyder</a:t>
            </a:r>
          </a:p>
          <a:p>
            <a:pPr algn="ctr">
              <a:lnSpc>
                <a:spcPct val="150000"/>
              </a:lnSpc>
            </a:pPr>
            <a:r>
              <a:rPr lang="en-US" sz="2000" b="1" dirty="0"/>
              <a:t>Dr. Wendy Stone</a:t>
            </a:r>
          </a:p>
          <a:p>
            <a:pPr algn="ctr">
              <a:lnSpc>
                <a:spcPct val="150000"/>
              </a:lnSpc>
            </a:pPr>
            <a:r>
              <a:rPr lang="en-US" sz="2000" b="1" dirty="0"/>
              <a:t>Mick and Vina Weiberg</a:t>
            </a:r>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1378532999"/>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President’s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70597" y="1825160"/>
            <a:ext cx="10485484" cy="5163593"/>
          </a:xfrm>
          <a:prstGeom prst="rect">
            <a:avLst/>
          </a:prstGeom>
          <a:noFill/>
        </p:spPr>
        <p:txBody>
          <a:bodyPr wrap="square" numCol="2" rtlCol="0">
            <a:spAutoFit/>
          </a:bodyPr>
          <a:lstStyle/>
          <a:p>
            <a:pPr algn="ctr">
              <a:lnSpc>
                <a:spcPct val="150000"/>
              </a:lnSpc>
            </a:pPr>
            <a:r>
              <a:rPr lang="en-US" sz="2000" b="1" dirty="0"/>
              <a:t>Stan Anderson</a:t>
            </a:r>
          </a:p>
          <a:p>
            <a:pPr algn="ctr">
              <a:lnSpc>
                <a:spcPct val="150000"/>
              </a:lnSpc>
            </a:pPr>
            <a:r>
              <a:rPr lang="en-US" sz="2000" b="1" dirty="0"/>
              <a:t>William </a:t>
            </a:r>
            <a:r>
              <a:rPr lang="en-US" sz="2000" b="1" dirty="0" err="1"/>
              <a:t>Beaty</a:t>
            </a:r>
            <a:endParaRPr lang="en-US" sz="2000" b="1" dirty="0"/>
          </a:p>
          <a:p>
            <a:pPr algn="ctr">
              <a:lnSpc>
                <a:spcPct val="150000"/>
              </a:lnSpc>
            </a:pPr>
            <a:r>
              <a:rPr lang="en-US" sz="2000" b="1" dirty="0"/>
              <a:t>Lyn and Jerri Boyer</a:t>
            </a:r>
          </a:p>
          <a:p>
            <a:pPr algn="ctr">
              <a:lnSpc>
                <a:spcPct val="150000"/>
              </a:lnSpc>
            </a:pPr>
            <a:r>
              <a:rPr lang="en-US" sz="2000" b="1" dirty="0"/>
              <a:t>Stan and Gail Brownlee</a:t>
            </a:r>
          </a:p>
          <a:p>
            <a:pPr algn="ctr">
              <a:lnSpc>
                <a:spcPct val="150000"/>
              </a:lnSpc>
            </a:pPr>
            <a:r>
              <a:rPr lang="en-US" sz="2000" b="1" dirty="0"/>
              <a:t>Buck Cattle Company, LLC</a:t>
            </a:r>
          </a:p>
          <a:p>
            <a:pPr algn="ctr">
              <a:lnSpc>
                <a:spcPct val="150000"/>
              </a:lnSpc>
            </a:pPr>
            <a:r>
              <a:rPr lang="en-US" sz="2000" b="1" dirty="0"/>
              <a:t>Tim and Linda Burg</a:t>
            </a:r>
          </a:p>
          <a:p>
            <a:pPr algn="ctr">
              <a:lnSpc>
                <a:spcPct val="150000"/>
              </a:lnSpc>
            </a:pPr>
            <a:r>
              <a:rPr lang="en-US" sz="2000" b="1" dirty="0"/>
              <a:t>Royce and Kathlyn Caldron</a:t>
            </a:r>
          </a:p>
          <a:p>
            <a:pPr algn="ctr">
              <a:lnSpc>
                <a:spcPct val="150000"/>
              </a:lnSpc>
            </a:pPr>
            <a:r>
              <a:rPr lang="en-US" sz="2000" b="1" dirty="0"/>
              <a:t>Bob Case</a:t>
            </a:r>
          </a:p>
          <a:p>
            <a:pPr algn="ctr">
              <a:lnSpc>
                <a:spcPct val="150000"/>
              </a:lnSpc>
            </a:pPr>
            <a:r>
              <a:rPr lang="en-US" sz="2000" b="1" dirty="0"/>
              <a:t>Meg Coots</a:t>
            </a:r>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Evelyn Coyle</a:t>
            </a:r>
          </a:p>
          <a:p>
            <a:pPr algn="ctr">
              <a:lnSpc>
                <a:spcPct val="150000"/>
              </a:lnSpc>
            </a:pPr>
            <a:r>
              <a:rPr lang="en-US" sz="2000" b="1" dirty="0"/>
              <a:t>Delphi Study Club</a:t>
            </a:r>
          </a:p>
          <a:p>
            <a:pPr algn="ctr">
              <a:lnSpc>
                <a:spcPct val="150000"/>
              </a:lnSpc>
            </a:pPr>
            <a:r>
              <a:rPr lang="en-US" sz="2000" b="1" dirty="0"/>
              <a:t>Andrew and Kristi DesJarlais</a:t>
            </a:r>
          </a:p>
          <a:p>
            <a:pPr algn="ctr">
              <a:lnSpc>
                <a:spcPct val="150000"/>
              </a:lnSpc>
            </a:pPr>
            <a:r>
              <a:rPr lang="en-US" sz="2000" b="1" dirty="0"/>
              <a:t>Mark and Jayne Detten</a:t>
            </a:r>
          </a:p>
          <a:p>
            <a:pPr algn="ctr">
              <a:lnSpc>
                <a:spcPct val="150000"/>
              </a:lnSpc>
            </a:pPr>
            <a:r>
              <a:rPr lang="en-US" sz="2000" b="1" dirty="0"/>
              <a:t>Chad and Lisa Dillingham</a:t>
            </a:r>
          </a:p>
          <a:p>
            <a:pPr algn="ctr">
              <a:lnSpc>
                <a:spcPct val="150000"/>
              </a:lnSpc>
            </a:pPr>
            <a:r>
              <a:rPr lang="en-US" sz="2000" b="1" dirty="0"/>
              <a:t>Steve and Jeanne Friesen</a:t>
            </a:r>
          </a:p>
          <a:p>
            <a:pPr algn="ctr">
              <a:lnSpc>
                <a:spcPct val="150000"/>
              </a:lnSpc>
            </a:pPr>
            <a:r>
              <a:rPr lang="en-US" sz="2000" b="1" dirty="0"/>
              <a:t>Dr. Jill and David Green</a:t>
            </a:r>
          </a:p>
          <a:p>
            <a:pPr algn="ctr">
              <a:lnSpc>
                <a:spcPct val="150000"/>
              </a:lnSpc>
            </a:pPr>
            <a:r>
              <a:rPr lang="en-US" sz="2000" b="1" dirty="0"/>
              <a:t>Bret </a:t>
            </a:r>
            <a:r>
              <a:rPr lang="en-US" sz="2000" b="1" dirty="0" err="1"/>
              <a:t>Hanza</a:t>
            </a:r>
            <a:r>
              <a:rPr lang="en-US" sz="2000" b="1" dirty="0"/>
              <a:t> Cattle Company LLC.</a:t>
            </a:r>
          </a:p>
          <a:p>
            <a:pPr algn="ctr">
              <a:lnSpc>
                <a:spcPct val="150000"/>
              </a:lnSpc>
            </a:pPr>
            <a:r>
              <a:rPr lang="en-US" sz="2000" b="1" dirty="0"/>
              <a:t>Jay L. Helm</a:t>
            </a:r>
          </a:p>
          <a:p>
            <a:pPr algn="ctr">
              <a:lnSpc>
                <a:spcPct val="150000"/>
              </a:lnSpc>
            </a:pPr>
            <a:r>
              <a:rPr lang="en-US" sz="2000" dirty="0"/>
              <a:t> </a:t>
            </a:r>
          </a:p>
        </p:txBody>
      </p:sp>
    </p:spTree>
    <p:extLst>
      <p:ext uri="{BB962C8B-B14F-4D97-AF65-F5344CB8AC3E}">
        <p14:creationId xmlns:p14="http://schemas.microsoft.com/office/powerpoint/2010/main" val="3152887963"/>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President’s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70597" y="1825160"/>
            <a:ext cx="10485484" cy="5163593"/>
          </a:xfrm>
          <a:prstGeom prst="rect">
            <a:avLst/>
          </a:prstGeom>
          <a:noFill/>
        </p:spPr>
        <p:txBody>
          <a:bodyPr wrap="square" numCol="2" rtlCol="0">
            <a:spAutoFit/>
          </a:bodyPr>
          <a:lstStyle/>
          <a:p>
            <a:pPr algn="ctr">
              <a:lnSpc>
                <a:spcPct val="150000"/>
              </a:lnSpc>
            </a:pPr>
            <a:r>
              <a:rPr lang="en-US" sz="2000" b="1" dirty="0"/>
              <a:t>Joe R. Kreger</a:t>
            </a:r>
          </a:p>
          <a:p>
            <a:pPr algn="ctr">
              <a:lnSpc>
                <a:spcPct val="150000"/>
              </a:lnSpc>
            </a:pPr>
            <a:r>
              <a:rPr lang="en-US" sz="2000" b="1" dirty="0"/>
              <a:t>Rodney </a:t>
            </a:r>
            <a:r>
              <a:rPr lang="en-US" sz="2000" b="1" dirty="0" err="1"/>
              <a:t>Kutz</a:t>
            </a:r>
            <a:endParaRPr lang="en-US" sz="2000" b="1" dirty="0"/>
          </a:p>
          <a:p>
            <a:pPr algn="ctr">
              <a:lnSpc>
                <a:spcPct val="150000"/>
              </a:lnSpc>
            </a:pPr>
            <a:r>
              <a:rPr lang="en-US" sz="2000" b="1" dirty="0"/>
              <a:t>Ford and Maxine Lasher</a:t>
            </a:r>
          </a:p>
          <a:p>
            <a:pPr algn="ctr">
              <a:lnSpc>
                <a:spcPct val="150000"/>
              </a:lnSpc>
            </a:pPr>
            <a:r>
              <a:rPr lang="en-US" sz="2000" b="1" dirty="0"/>
              <a:t>Steve and Cheryl Marquardt</a:t>
            </a:r>
          </a:p>
          <a:p>
            <a:pPr algn="ctr">
              <a:lnSpc>
                <a:spcPct val="150000"/>
              </a:lnSpc>
            </a:pPr>
            <a:r>
              <a:rPr lang="en-US" sz="2000" b="1" dirty="0"/>
              <a:t>Todd and Mary Margaret Miller</a:t>
            </a:r>
          </a:p>
          <a:p>
            <a:pPr algn="ctr">
              <a:lnSpc>
                <a:spcPct val="150000"/>
              </a:lnSpc>
            </a:pPr>
            <a:r>
              <a:rPr lang="en-US" sz="2000" b="1" dirty="0"/>
              <a:t>Mike and Helen Sellers</a:t>
            </a:r>
          </a:p>
          <a:p>
            <a:pPr algn="ctr">
              <a:lnSpc>
                <a:spcPct val="150000"/>
              </a:lnSpc>
            </a:pPr>
            <a:r>
              <a:rPr lang="en-US" sz="2000" b="1" dirty="0"/>
              <a:t>Darin and Christy Snider</a:t>
            </a:r>
          </a:p>
          <a:p>
            <a:pPr algn="ctr">
              <a:lnSpc>
                <a:spcPct val="150000"/>
              </a:lnSpc>
            </a:pPr>
            <a:r>
              <a:rPr lang="en-US" sz="2000" b="1" dirty="0"/>
              <a:t>Brad and Misty Thurman</a:t>
            </a:r>
          </a:p>
          <a:p>
            <a:pPr algn="ctr">
              <a:lnSpc>
                <a:spcPct val="150000"/>
              </a:lnSpc>
            </a:pPr>
            <a:r>
              <a:rPr lang="en-US" sz="2000" b="1" dirty="0"/>
              <a:t>Ben and Stephanie </a:t>
            </a:r>
            <a:r>
              <a:rPr lang="en-US" sz="2000" b="1" dirty="0" err="1"/>
              <a:t>Treiner</a:t>
            </a: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Jason and </a:t>
            </a:r>
            <a:r>
              <a:rPr lang="en-US" sz="2000" b="1" dirty="0" err="1"/>
              <a:t>Torry</a:t>
            </a:r>
            <a:r>
              <a:rPr lang="en-US" sz="2000" b="1" dirty="0"/>
              <a:t> Turnbow</a:t>
            </a:r>
          </a:p>
          <a:p>
            <a:pPr algn="ctr">
              <a:lnSpc>
                <a:spcPct val="150000"/>
              </a:lnSpc>
            </a:pPr>
            <a:r>
              <a:rPr lang="en-US" sz="2000" b="1" dirty="0"/>
              <a:t>Constance Van </a:t>
            </a:r>
            <a:r>
              <a:rPr lang="en-US" sz="2000" b="1" dirty="0" err="1"/>
              <a:t>Ausdall</a:t>
            </a:r>
            <a:endParaRPr lang="en-US" sz="2000" b="1" dirty="0"/>
          </a:p>
          <a:p>
            <a:pPr algn="ctr">
              <a:lnSpc>
                <a:spcPct val="150000"/>
              </a:lnSpc>
            </a:pPr>
            <a:r>
              <a:rPr lang="en-US" sz="2000" b="1" dirty="0"/>
              <a:t>Randy Walker</a:t>
            </a:r>
          </a:p>
          <a:p>
            <a:pPr algn="ctr">
              <a:lnSpc>
                <a:spcPct val="150000"/>
              </a:lnSpc>
            </a:pPr>
            <a:r>
              <a:rPr lang="en-US" sz="2000" b="1" dirty="0"/>
              <a:t>Tom Walker</a:t>
            </a:r>
          </a:p>
          <a:p>
            <a:pPr algn="ctr">
              <a:lnSpc>
                <a:spcPct val="150000"/>
              </a:lnSpc>
            </a:pPr>
            <a:r>
              <a:rPr lang="en-US" sz="2000" b="1" dirty="0"/>
              <a:t>Dave and Dr. J. Munson Welsh</a:t>
            </a:r>
          </a:p>
          <a:p>
            <a:pPr algn="ctr">
              <a:lnSpc>
                <a:spcPct val="150000"/>
              </a:lnSpc>
            </a:pPr>
            <a:endParaRPr lang="en-US" sz="2000" b="1" dirty="0"/>
          </a:p>
          <a:p>
            <a:pPr algn="ctr">
              <a:lnSpc>
                <a:spcPct val="150000"/>
              </a:lnSpc>
            </a:pPr>
            <a:r>
              <a:rPr lang="en-US" sz="2000" dirty="0"/>
              <a:t> </a:t>
            </a:r>
          </a:p>
        </p:txBody>
      </p:sp>
    </p:spTree>
    <p:extLst>
      <p:ext uri="{BB962C8B-B14F-4D97-AF65-F5344CB8AC3E}">
        <p14:creationId xmlns:p14="http://schemas.microsoft.com/office/powerpoint/2010/main" val="2207165795"/>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Crimson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6960303"/>
          </a:xfrm>
          <a:prstGeom prst="rect">
            <a:avLst/>
          </a:prstGeom>
          <a:noFill/>
        </p:spPr>
        <p:txBody>
          <a:bodyPr wrap="square" numCol="2" rtlCol="0">
            <a:spAutoFit/>
          </a:bodyPr>
          <a:lstStyle/>
          <a:p>
            <a:pPr algn="ctr">
              <a:lnSpc>
                <a:spcPct val="150000"/>
              </a:lnSpc>
            </a:pPr>
            <a:r>
              <a:rPr lang="en-US" sz="2000" b="1" dirty="0"/>
              <a:t>Mike and Lynn Goodale</a:t>
            </a:r>
          </a:p>
          <a:p>
            <a:pPr algn="ctr">
              <a:lnSpc>
                <a:spcPct val="150000"/>
              </a:lnSpc>
            </a:pPr>
            <a:r>
              <a:rPr lang="en-US" sz="2000" b="1" dirty="0"/>
              <a:t>Jan Adams</a:t>
            </a:r>
          </a:p>
          <a:p>
            <a:pPr algn="ctr">
              <a:lnSpc>
                <a:spcPct val="150000"/>
              </a:lnSpc>
            </a:pPr>
            <a:r>
              <a:rPr lang="en-US" sz="2000" b="1" dirty="0"/>
              <a:t>Nancy Appleman</a:t>
            </a:r>
          </a:p>
          <a:p>
            <a:pPr algn="ctr">
              <a:lnSpc>
                <a:spcPct val="150000"/>
              </a:lnSpc>
            </a:pPr>
            <a:r>
              <a:rPr lang="en-US" sz="2000" b="1" dirty="0"/>
              <a:t>Kevin Bailey</a:t>
            </a:r>
          </a:p>
          <a:p>
            <a:pPr algn="ctr">
              <a:lnSpc>
                <a:spcPct val="150000"/>
              </a:lnSpc>
            </a:pPr>
            <a:r>
              <a:rPr lang="en-US" sz="2000" b="1" dirty="0"/>
              <a:t>Joann Black</a:t>
            </a:r>
          </a:p>
          <a:p>
            <a:pPr algn="ctr">
              <a:lnSpc>
                <a:spcPct val="150000"/>
              </a:lnSpc>
            </a:pPr>
            <a:r>
              <a:rPr lang="en-US" sz="2000" b="1" dirty="0"/>
              <a:t>Dr. Jerry Blankenship</a:t>
            </a:r>
          </a:p>
          <a:p>
            <a:pPr algn="ctr">
              <a:lnSpc>
                <a:spcPct val="150000"/>
              </a:lnSpc>
            </a:pPr>
            <a:r>
              <a:rPr lang="en-US" sz="2000" b="1" dirty="0"/>
              <a:t>Lewis Carter</a:t>
            </a:r>
          </a:p>
          <a:p>
            <a:pPr algn="ctr">
              <a:lnSpc>
                <a:spcPct val="150000"/>
              </a:lnSpc>
            </a:pPr>
            <a:r>
              <a:rPr lang="en-US" sz="2000" b="1" dirty="0"/>
              <a:t>Dr. Jeremy Cook</a:t>
            </a:r>
          </a:p>
          <a:p>
            <a:pPr algn="ctr">
              <a:lnSpc>
                <a:spcPct val="150000"/>
              </a:lnSpc>
            </a:pPr>
            <a:r>
              <a:rPr lang="en-US" sz="2000" b="1" dirty="0"/>
              <a:t>Diemer Construction Co, LLC Employees</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Mark and Kaye Dick</a:t>
            </a:r>
          </a:p>
          <a:p>
            <a:pPr algn="ctr">
              <a:lnSpc>
                <a:spcPct val="150000"/>
              </a:lnSpc>
            </a:pPr>
            <a:r>
              <a:rPr lang="en-US" sz="2000" b="1" dirty="0"/>
              <a:t>Don and Brenda Dobbs</a:t>
            </a:r>
          </a:p>
          <a:p>
            <a:pPr algn="ctr">
              <a:lnSpc>
                <a:spcPct val="150000"/>
              </a:lnSpc>
            </a:pPr>
            <a:r>
              <a:rPr lang="en-US" sz="2000" b="1" dirty="0"/>
              <a:t>Leonard and Vickie Epperson</a:t>
            </a:r>
          </a:p>
          <a:p>
            <a:pPr algn="ctr">
              <a:lnSpc>
                <a:spcPct val="150000"/>
              </a:lnSpc>
            </a:pPr>
            <a:r>
              <a:rPr lang="en-US" sz="2000" b="1" dirty="0"/>
              <a:t>Dr. Justin and Mara Funk</a:t>
            </a:r>
          </a:p>
          <a:p>
            <a:pPr algn="ctr">
              <a:lnSpc>
                <a:spcPct val="150000"/>
              </a:lnSpc>
            </a:pPr>
            <a:r>
              <a:rPr lang="en-US" sz="2000" b="1" dirty="0"/>
              <a:t>Dineo Heilmann</a:t>
            </a:r>
          </a:p>
          <a:p>
            <a:pPr algn="ctr">
              <a:lnSpc>
                <a:spcPct val="150000"/>
              </a:lnSpc>
            </a:pPr>
            <a:r>
              <a:rPr lang="en-US" sz="2000" b="1" dirty="0"/>
              <a:t>Patricia Hullet</a:t>
            </a:r>
          </a:p>
          <a:p>
            <a:pPr algn="ctr">
              <a:lnSpc>
                <a:spcPct val="150000"/>
              </a:lnSpc>
            </a:pPr>
            <a:r>
              <a:rPr lang="en-US" sz="2000" b="1" dirty="0"/>
              <a:t>Janet Jarvis</a:t>
            </a:r>
          </a:p>
          <a:p>
            <a:pPr algn="ctr">
              <a:lnSpc>
                <a:spcPct val="150000"/>
              </a:lnSpc>
            </a:pPr>
            <a:r>
              <a:rPr lang="en-US" sz="2000" b="1" dirty="0"/>
              <a:t>Bill and Kim Korn</a:t>
            </a:r>
          </a:p>
          <a:p>
            <a:pPr algn="ctr">
              <a:lnSpc>
                <a:spcPct val="150000"/>
              </a:lnSpc>
            </a:pPr>
            <a:r>
              <a:rPr lang="en-US" sz="2000" b="1" dirty="0"/>
              <a:t>Langdon Publishing Co., Inc.</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374392607"/>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70597" y="870596"/>
            <a:ext cx="10485484" cy="830997"/>
          </a:xfrm>
          <a:prstGeom prst="rect">
            <a:avLst/>
          </a:prstGeom>
          <a:noFill/>
        </p:spPr>
        <p:txBody>
          <a:bodyPr wrap="square" rtlCol="0">
            <a:spAutoFit/>
          </a:bodyPr>
          <a:lstStyle/>
          <a:p>
            <a:pPr algn="ctr"/>
            <a:r>
              <a:rPr lang="en-US" sz="4800" dirty="0">
                <a:solidFill>
                  <a:srgbClr val="C00000"/>
                </a:solidFill>
                <a:latin typeface="+mj-lt"/>
              </a:rPr>
              <a:t>Crimson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3298916"/>
          </a:xfrm>
          <a:prstGeom prst="rect">
            <a:avLst/>
          </a:prstGeom>
          <a:noFill/>
        </p:spPr>
        <p:txBody>
          <a:bodyPr wrap="square" numCol="2" rtlCol="0">
            <a:spAutoFit/>
          </a:bodyPr>
          <a:lstStyle/>
          <a:p>
            <a:pPr algn="ctr">
              <a:lnSpc>
                <a:spcPct val="150000"/>
              </a:lnSpc>
            </a:pPr>
            <a:r>
              <a:rPr lang="en-US" sz="2000" b="1" dirty="0"/>
              <a:t>Linn Laughrey</a:t>
            </a:r>
          </a:p>
          <a:p>
            <a:pPr algn="ctr">
              <a:lnSpc>
                <a:spcPct val="150000"/>
              </a:lnSpc>
            </a:pPr>
            <a:r>
              <a:rPr lang="en-US" sz="2000" b="1" dirty="0"/>
              <a:t>Paula Lewis</a:t>
            </a:r>
          </a:p>
          <a:p>
            <a:pPr algn="ctr">
              <a:lnSpc>
                <a:spcPct val="150000"/>
              </a:lnSpc>
            </a:pPr>
            <a:r>
              <a:rPr lang="en-US" sz="2000" b="1" dirty="0"/>
              <a:t>Louis and Janet McCarter</a:t>
            </a:r>
          </a:p>
          <a:p>
            <a:pPr algn="ctr">
              <a:lnSpc>
                <a:spcPct val="150000"/>
              </a:lnSpc>
            </a:pPr>
            <a:r>
              <a:rPr lang="en-US" sz="2000" b="1" dirty="0"/>
              <a:t>Tom and Sherry Muchmore</a:t>
            </a:r>
          </a:p>
          <a:p>
            <a:pPr algn="ctr">
              <a:lnSpc>
                <a:spcPct val="150000"/>
              </a:lnSpc>
            </a:pPr>
            <a:r>
              <a:rPr lang="en-US" sz="2000" b="1" dirty="0"/>
              <a:t>Gerald </a:t>
            </a:r>
            <a:r>
              <a:rPr lang="en-US" sz="2000" b="1" dirty="0" err="1"/>
              <a:t>Nield</a:t>
            </a:r>
            <a:endParaRPr lang="en-US" sz="2000" b="1" dirty="0"/>
          </a:p>
          <a:p>
            <a:pPr algn="ctr">
              <a:lnSpc>
                <a:spcPct val="150000"/>
              </a:lnSpc>
            </a:pPr>
            <a:r>
              <a:rPr lang="en-US" sz="2000" b="1" dirty="0"/>
              <a:t>Kim Ochoa</a:t>
            </a:r>
          </a:p>
          <a:p>
            <a:pPr algn="ctr">
              <a:lnSpc>
                <a:spcPct val="150000"/>
              </a:lnSpc>
            </a:pPr>
            <a:r>
              <a:rPr lang="en-US" sz="2000" b="1" dirty="0"/>
              <a:t>Brad Purdy</a:t>
            </a:r>
          </a:p>
          <a:p>
            <a:pPr algn="ctr">
              <a:lnSpc>
                <a:spcPct val="150000"/>
              </a:lnSpc>
            </a:pPr>
            <a:r>
              <a:rPr lang="en-US" sz="2000" b="1" dirty="0" err="1"/>
              <a:t>Odylon</a:t>
            </a:r>
            <a:r>
              <a:rPr lang="en-US" sz="2000" b="1" dirty="0"/>
              <a:t> Rico</a:t>
            </a:r>
          </a:p>
          <a:p>
            <a:pPr algn="ctr">
              <a:lnSpc>
                <a:spcPct val="150000"/>
              </a:lnSpc>
            </a:pPr>
            <a:r>
              <a:rPr lang="en-US" sz="2000" b="1" dirty="0"/>
              <a:t>James Schaefer</a:t>
            </a:r>
          </a:p>
          <a:p>
            <a:pPr algn="ctr">
              <a:lnSpc>
                <a:spcPct val="150000"/>
              </a:lnSpc>
            </a:pPr>
            <a:r>
              <a:rPr lang="en-US" sz="2000" b="1" dirty="0"/>
              <a:t>Marilyn Seagraves</a:t>
            </a:r>
          </a:p>
          <a:p>
            <a:pPr algn="ctr">
              <a:lnSpc>
                <a:spcPct val="150000"/>
              </a:lnSpc>
            </a:pPr>
            <a:r>
              <a:rPr lang="en-US" sz="2000" b="1" dirty="0"/>
              <a:t>Daniel Wood</a:t>
            </a:r>
          </a:p>
          <a:p>
            <a:pPr algn="ctr">
              <a:lnSpc>
                <a:spcPct val="150000"/>
              </a:lnSpc>
            </a:pPr>
            <a:r>
              <a:rPr lang="en-US" sz="2000" b="1" dirty="0"/>
              <a:t>Vernon and Norma Young</a:t>
            </a:r>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1745581941"/>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687354"/>
            <a:ext cx="10485484" cy="5170646"/>
          </a:xfrm>
          <a:prstGeom prst="rect">
            <a:avLst/>
          </a:prstGeom>
          <a:noFill/>
        </p:spPr>
        <p:txBody>
          <a:bodyPr wrap="square" numCol="2" rtlCol="0">
            <a:spAutoFit/>
          </a:bodyPr>
          <a:lstStyle/>
          <a:p>
            <a:pPr algn="ctr">
              <a:lnSpc>
                <a:spcPct val="150000"/>
              </a:lnSpc>
            </a:pPr>
            <a:r>
              <a:rPr lang="en-US" sz="2000" b="1" dirty="0"/>
              <a:t>Dr. Paul Bowers</a:t>
            </a:r>
          </a:p>
          <a:p>
            <a:pPr algn="ctr">
              <a:lnSpc>
                <a:spcPct val="150000"/>
              </a:lnSpc>
            </a:pPr>
            <a:r>
              <a:rPr lang="en-US" sz="2000" b="1" dirty="0"/>
              <a:t>Rex and Irene Ackerson</a:t>
            </a:r>
          </a:p>
          <a:p>
            <a:pPr algn="ctr">
              <a:lnSpc>
                <a:spcPct val="150000"/>
              </a:lnSpc>
            </a:pPr>
            <a:r>
              <a:rPr lang="en-US" sz="2000" b="1" dirty="0"/>
              <a:t>Mary Adams</a:t>
            </a:r>
          </a:p>
          <a:p>
            <a:pPr algn="ctr">
              <a:lnSpc>
                <a:spcPct val="150000"/>
              </a:lnSpc>
            </a:pPr>
            <a:r>
              <a:rPr lang="en-US" sz="2000" b="1" dirty="0"/>
              <a:t>Tyrone and Amanda Bell</a:t>
            </a:r>
          </a:p>
          <a:p>
            <a:pPr algn="ctr">
              <a:lnSpc>
                <a:spcPct val="150000"/>
              </a:lnSpc>
            </a:pPr>
            <a:r>
              <a:rPr lang="en-US" sz="2000" b="1" dirty="0"/>
              <a:t>David </a:t>
            </a:r>
            <a:r>
              <a:rPr lang="en-US" sz="2000" b="1" dirty="0" err="1"/>
              <a:t>Bloss</a:t>
            </a:r>
            <a:endParaRPr lang="en-US" sz="2000" b="1" dirty="0"/>
          </a:p>
          <a:p>
            <a:pPr algn="ctr">
              <a:lnSpc>
                <a:spcPct val="150000"/>
              </a:lnSpc>
            </a:pPr>
            <a:r>
              <a:rPr lang="en-US" sz="2000" b="1" dirty="0"/>
              <a:t>Carol Bouldin</a:t>
            </a:r>
          </a:p>
          <a:p>
            <a:pPr algn="ctr">
              <a:lnSpc>
                <a:spcPct val="150000"/>
              </a:lnSpc>
            </a:pPr>
            <a:r>
              <a:rPr lang="en-US" sz="2000" b="1" dirty="0"/>
              <a:t>Aaron and Suzi Brown</a:t>
            </a:r>
          </a:p>
          <a:p>
            <a:pPr algn="ctr">
              <a:lnSpc>
                <a:spcPct val="150000"/>
              </a:lnSpc>
            </a:pPr>
            <a:r>
              <a:rPr lang="en-US" sz="2000" b="1" dirty="0"/>
              <a:t>Carolyn Brown</a:t>
            </a:r>
          </a:p>
          <a:p>
            <a:pPr algn="ctr">
              <a:lnSpc>
                <a:spcPct val="150000"/>
              </a:lnSpc>
            </a:pPr>
            <a:r>
              <a:rPr lang="en-US" sz="2000" b="1" dirty="0"/>
              <a:t>Joe and Janet Buck</a:t>
            </a:r>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Dennis and Valerie Buss</a:t>
            </a:r>
          </a:p>
          <a:p>
            <a:pPr algn="ctr">
              <a:lnSpc>
                <a:spcPct val="150000"/>
              </a:lnSpc>
            </a:pPr>
            <a:r>
              <a:rPr lang="en-US" sz="2000" b="1" dirty="0"/>
              <a:t>Bill and Sharon Butler</a:t>
            </a:r>
          </a:p>
          <a:p>
            <a:pPr algn="ctr">
              <a:lnSpc>
                <a:spcPct val="150000"/>
              </a:lnSpc>
            </a:pPr>
            <a:r>
              <a:rPr lang="en-US" sz="2000" b="1" dirty="0"/>
              <a:t>Rhett and Jill Butler</a:t>
            </a:r>
          </a:p>
          <a:p>
            <a:pPr algn="ctr">
              <a:lnSpc>
                <a:spcPct val="150000"/>
              </a:lnSpc>
            </a:pPr>
            <a:r>
              <a:rPr lang="en-US" sz="2000" b="1" dirty="0"/>
              <a:t>Anna Cales</a:t>
            </a:r>
          </a:p>
          <a:p>
            <a:pPr algn="ctr">
              <a:lnSpc>
                <a:spcPct val="150000"/>
              </a:lnSpc>
            </a:pPr>
            <a:r>
              <a:rPr lang="en-US" sz="2000" b="1" dirty="0"/>
              <a:t>Mark and Cherri Calvert</a:t>
            </a:r>
          </a:p>
          <a:p>
            <a:pPr algn="ctr">
              <a:lnSpc>
                <a:spcPct val="150000"/>
              </a:lnSpc>
            </a:pPr>
            <a:r>
              <a:rPr lang="en-US" sz="2000" b="1" dirty="0"/>
              <a:t>Robert Campbell</a:t>
            </a:r>
          </a:p>
          <a:p>
            <a:pPr algn="ctr">
              <a:lnSpc>
                <a:spcPct val="150000"/>
              </a:lnSpc>
            </a:pPr>
            <a:r>
              <a:rPr lang="en-US" sz="2000" b="1" dirty="0"/>
              <a:t>Kimberly Caruthers</a:t>
            </a:r>
          </a:p>
          <a:p>
            <a:pPr algn="ctr">
              <a:lnSpc>
                <a:spcPct val="150000"/>
              </a:lnSpc>
            </a:pPr>
            <a:r>
              <a:rPr lang="en-US" sz="2000" b="1" dirty="0"/>
              <a:t>Silvio and Margaret </a:t>
            </a:r>
            <a:r>
              <a:rPr lang="en-US" sz="2000" b="1" dirty="0" err="1"/>
              <a:t>Cianfrone</a:t>
            </a:r>
            <a:endParaRPr lang="en-US" sz="2000" b="1" dirty="0"/>
          </a:p>
          <a:p>
            <a:pPr algn="ctr"/>
            <a:r>
              <a:rPr lang="en-US" sz="2000" b="1" dirty="0"/>
              <a:t>Dr. Jack Cnossen</a:t>
            </a:r>
          </a:p>
          <a:p>
            <a:pPr>
              <a:lnSpc>
                <a:spcPct val="150000"/>
              </a:lnSpc>
            </a:pPr>
            <a:r>
              <a:rPr lang="en-US" sz="2000" dirty="0"/>
              <a:t> </a:t>
            </a:r>
          </a:p>
        </p:txBody>
      </p:sp>
      <p:sp>
        <p:nvSpPr>
          <p:cNvPr id="6" name="TextBox 5">
            <a:extLst>
              <a:ext uri="{FF2B5EF4-FFF2-40B4-BE49-F238E27FC236}">
                <a16:creationId xmlns:a16="http://schemas.microsoft.com/office/drawing/2014/main" id="{D5BD258E-AE2E-4E9A-B8CD-C0B95252F31C}"/>
              </a:ext>
            </a:extLst>
          </p:cNvPr>
          <p:cNvSpPr txBox="1"/>
          <p:nvPr/>
        </p:nvSpPr>
        <p:spPr>
          <a:xfrm>
            <a:off x="6315576" y="5630780"/>
            <a:ext cx="4638174" cy="456535"/>
          </a:xfrm>
          <a:prstGeom prst="rect">
            <a:avLst/>
          </a:prstGeom>
          <a:noFill/>
        </p:spPr>
        <p:txBody>
          <a:bodyPr wrap="square" rtlCol="0">
            <a:spAutoFit/>
          </a:bodyPr>
          <a:lstStyle/>
          <a:p>
            <a:pPr algn="ctr">
              <a:lnSpc>
                <a:spcPct val="150000"/>
              </a:lnSpc>
            </a:pPr>
            <a:r>
              <a:rPr lang="en-US" b="1" dirty="0"/>
              <a:t>Tim and Ginny Coffman</a:t>
            </a:r>
          </a:p>
        </p:txBody>
      </p:sp>
    </p:spTree>
    <p:extLst>
      <p:ext uri="{BB962C8B-B14F-4D97-AF65-F5344CB8AC3E}">
        <p14:creationId xmlns:p14="http://schemas.microsoft.com/office/powerpoint/2010/main" val="2487239930"/>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6036974"/>
          </a:xfrm>
          <a:prstGeom prst="rect">
            <a:avLst/>
          </a:prstGeom>
          <a:noFill/>
        </p:spPr>
        <p:txBody>
          <a:bodyPr wrap="square" numCol="2" rtlCol="0">
            <a:spAutoFit/>
          </a:bodyPr>
          <a:lstStyle/>
          <a:p>
            <a:pPr algn="ctr">
              <a:lnSpc>
                <a:spcPct val="150000"/>
              </a:lnSpc>
            </a:pPr>
            <a:r>
              <a:rPr lang="en-US" sz="2000" b="1" dirty="0"/>
              <a:t>Duncan and Cheryl Coons</a:t>
            </a:r>
          </a:p>
          <a:p>
            <a:pPr algn="ctr">
              <a:lnSpc>
                <a:spcPct val="150000"/>
              </a:lnSpc>
            </a:pPr>
            <a:r>
              <a:rPr lang="en-US" sz="2000" b="1" dirty="0"/>
              <a:t>Tamera Davis</a:t>
            </a:r>
          </a:p>
          <a:p>
            <a:pPr algn="ctr">
              <a:lnSpc>
                <a:spcPct val="150000"/>
              </a:lnSpc>
            </a:pPr>
            <a:r>
              <a:rPr lang="en-US" sz="2000" b="1" dirty="0"/>
              <a:t>Chris and Lynn DeMuth</a:t>
            </a:r>
          </a:p>
          <a:p>
            <a:pPr algn="ctr">
              <a:lnSpc>
                <a:spcPct val="150000"/>
              </a:lnSpc>
            </a:pPr>
            <a:r>
              <a:rPr lang="en-US" sz="2000" b="1" dirty="0"/>
              <a:t>Sharon </a:t>
            </a:r>
            <a:r>
              <a:rPr lang="en-US" sz="2000" b="1" dirty="0" err="1"/>
              <a:t>Depriest</a:t>
            </a:r>
            <a:endParaRPr lang="en-US" sz="2000" b="1" dirty="0"/>
          </a:p>
          <a:p>
            <a:pPr algn="ctr">
              <a:lnSpc>
                <a:spcPct val="150000"/>
              </a:lnSpc>
            </a:pPr>
            <a:r>
              <a:rPr lang="en-US" sz="2000" b="1" dirty="0"/>
              <a:t>Dale and Carol DeWitt</a:t>
            </a:r>
          </a:p>
          <a:p>
            <a:pPr algn="ctr">
              <a:lnSpc>
                <a:spcPct val="150000"/>
              </a:lnSpc>
            </a:pPr>
            <a:r>
              <a:rPr lang="en-US" sz="2000" b="1" dirty="0"/>
              <a:t>Robert Doenges</a:t>
            </a:r>
          </a:p>
          <a:p>
            <a:pPr algn="ctr">
              <a:lnSpc>
                <a:spcPct val="150000"/>
              </a:lnSpc>
            </a:pPr>
            <a:r>
              <a:rPr lang="en-US" sz="2000" b="1" dirty="0"/>
              <a:t>E. Ray or Linda Downs Rev. Trust</a:t>
            </a:r>
          </a:p>
          <a:p>
            <a:pPr algn="ctr">
              <a:lnSpc>
                <a:spcPct val="150000"/>
              </a:lnSpc>
            </a:pPr>
            <a:r>
              <a:rPr lang="en-US" sz="2000" b="1" dirty="0"/>
              <a:t>Jack Drake</a:t>
            </a:r>
          </a:p>
          <a:p>
            <a:pPr algn="ctr">
              <a:lnSpc>
                <a:spcPct val="150000"/>
              </a:lnSpc>
            </a:pPr>
            <a:r>
              <a:rPr lang="en-US" sz="2000" b="1" dirty="0"/>
              <a:t>Larry and Sharon Dye</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Mark A. Edmiston &amp; Lynn A. </a:t>
            </a:r>
            <a:r>
              <a:rPr lang="en-US" sz="2000" b="1" dirty="0" err="1"/>
              <a:t>Sund</a:t>
            </a:r>
            <a:endParaRPr lang="en-US" sz="2000" b="1" dirty="0"/>
          </a:p>
          <a:p>
            <a:pPr algn="ctr">
              <a:lnSpc>
                <a:spcPct val="150000"/>
              </a:lnSpc>
            </a:pPr>
            <a:r>
              <a:rPr lang="en-US" sz="2000" b="1" dirty="0"/>
              <a:t>GH2 Architects, LLC</a:t>
            </a:r>
          </a:p>
          <a:p>
            <a:pPr algn="ctr">
              <a:lnSpc>
                <a:spcPct val="150000"/>
              </a:lnSpc>
            </a:pPr>
            <a:r>
              <a:rPr lang="en-US" sz="2000" b="1" dirty="0"/>
              <a:t>James and Marilyn Gilbert</a:t>
            </a:r>
          </a:p>
          <a:p>
            <a:pPr algn="ctr">
              <a:lnSpc>
                <a:spcPct val="150000"/>
              </a:lnSpc>
            </a:pPr>
            <a:r>
              <a:rPr lang="en-US" sz="2000" b="1" dirty="0"/>
              <a:t>Tom and Krista Gleason</a:t>
            </a:r>
          </a:p>
          <a:p>
            <a:pPr algn="ctr">
              <a:lnSpc>
                <a:spcPct val="150000"/>
              </a:lnSpc>
            </a:pPr>
            <a:r>
              <a:rPr lang="en-US" sz="2000" b="1" dirty="0"/>
              <a:t>Christi Gonzalez</a:t>
            </a:r>
          </a:p>
          <a:p>
            <a:pPr algn="ctr">
              <a:lnSpc>
                <a:spcPct val="150000"/>
              </a:lnSpc>
            </a:pPr>
            <a:r>
              <a:rPr lang="en-US" sz="2000" b="1" dirty="0"/>
              <a:t>Brad Gordon</a:t>
            </a:r>
          </a:p>
          <a:p>
            <a:pPr algn="ctr">
              <a:lnSpc>
                <a:spcPct val="150000"/>
              </a:lnSpc>
            </a:pPr>
            <a:r>
              <a:rPr lang="en-US" sz="2000" b="1" dirty="0"/>
              <a:t>Chad and Tara </a:t>
            </a:r>
            <a:r>
              <a:rPr lang="en-US" sz="2000" b="1" dirty="0" err="1"/>
              <a:t>Greb</a:t>
            </a:r>
            <a:endParaRPr lang="en-US" sz="2000" b="1" dirty="0"/>
          </a:p>
          <a:p>
            <a:pPr algn="ctr">
              <a:lnSpc>
                <a:spcPct val="150000"/>
              </a:lnSpc>
            </a:pPr>
            <a:r>
              <a:rPr lang="en-US" sz="2000" b="1" dirty="0"/>
              <a:t>Lauren Hale</a:t>
            </a:r>
          </a:p>
          <a:p>
            <a:pPr algn="ctr">
              <a:lnSpc>
                <a:spcPct val="150000"/>
              </a:lnSpc>
            </a:pPr>
            <a:r>
              <a:rPr lang="en-US" sz="2000" b="1" dirty="0" err="1"/>
              <a:t>Clayeton</a:t>
            </a:r>
            <a:r>
              <a:rPr lang="en-US" sz="2000" b="1" dirty="0"/>
              <a:t> Hammock</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458328398"/>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5575309"/>
          </a:xfrm>
          <a:prstGeom prst="rect">
            <a:avLst/>
          </a:prstGeom>
          <a:noFill/>
        </p:spPr>
        <p:txBody>
          <a:bodyPr wrap="square" numCol="2" rtlCol="0">
            <a:spAutoFit/>
          </a:bodyPr>
          <a:lstStyle/>
          <a:p>
            <a:pPr algn="ctr">
              <a:lnSpc>
                <a:spcPct val="150000"/>
              </a:lnSpc>
            </a:pPr>
            <a:r>
              <a:rPr lang="en-US" sz="2000" b="1" dirty="0"/>
              <a:t>Richard </a:t>
            </a:r>
            <a:r>
              <a:rPr lang="en-US" sz="2000" b="1" dirty="0" err="1"/>
              <a:t>Hefton</a:t>
            </a:r>
            <a:endParaRPr lang="en-US" sz="2000" b="1" dirty="0"/>
          </a:p>
          <a:p>
            <a:pPr algn="ctr">
              <a:lnSpc>
                <a:spcPct val="150000"/>
              </a:lnSpc>
            </a:pPr>
            <a:r>
              <a:rPr lang="en-US" sz="2000" b="1" dirty="0"/>
              <a:t>Kirby Hill</a:t>
            </a:r>
          </a:p>
          <a:p>
            <a:pPr algn="ctr">
              <a:lnSpc>
                <a:spcPct val="150000"/>
              </a:lnSpc>
            </a:pPr>
            <a:r>
              <a:rPr lang="en-US" sz="2000" b="1" dirty="0"/>
              <a:t>William Hodge</a:t>
            </a:r>
          </a:p>
          <a:p>
            <a:pPr algn="ctr">
              <a:lnSpc>
                <a:spcPct val="150000"/>
              </a:lnSpc>
            </a:pPr>
            <a:r>
              <a:rPr lang="en-US" sz="2000" b="1" dirty="0"/>
              <a:t>Cleo and Kenna Jackson</a:t>
            </a:r>
          </a:p>
          <a:p>
            <a:pPr algn="ctr">
              <a:lnSpc>
                <a:spcPct val="150000"/>
              </a:lnSpc>
            </a:pPr>
            <a:r>
              <a:rPr lang="en-US" sz="2000" b="1" dirty="0"/>
              <a:t>Leslie Johns</a:t>
            </a:r>
          </a:p>
          <a:p>
            <a:pPr algn="ctr">
              <a:lnSpc>
                <a:spcPct val="150000"/>
              </a:lnSpc>
            </a:pPr>
            <a:r>
              <a:rPr lang="en-US" sz="2000" b="1" dirty="0"/>
              <a:t>J. Kelly Johnson</a:t>
            </a:r>
          </a:p>
          <a:p>
            <a:pPr algn="ctr">
              <a:lnSpc>
                <a:spcPct val="150000"/>
              </a:lnSpc>
            </a:pPr>
            <a:r>
              <a:rPr lang="en-US" sz="2000" b="1" dirty="0"/>
              <a:t>Clayton and Nancy Johnson</a:t>
            </a:r>
          </a:p>
          <a:p>
            <a:pPr algn="ctr">
              <a:lnSpc>
                <a:spcPct val="150000"/>
              </a:lnSpc>
            </a:pPr>
            <a:r>
              <a:rPr lang="en-US" sz="2000" b="1" dirty="0"/>
              <a:t>Elizabeth Kastl</a:t>
            </a:r>
          </a:p>
          <a:p>
            <a:pPr algn="ctr">
              <a:lnSpc>
                <a:spcPct val="150000"/>
              </a:lnSpc>
            </a:pPr>
            <a:r>
              <a:rPr lang="en-US" sz="2000" b="1" dirty="0"/>
              <a:t>Michele Keeling</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Jerry </a:t>
            </a:r>
            <a:r>
              <a:rPr lang="en-US" sz="2000" b="1" dirty="0" err="1"/>
              <a:t>Kirkaptrick</a:t>
            </a:r>
            <a:endParaRPr lang="en-US" sz="2000" b="1" dirty="0"/>
          </a:p>
          <a:p>
            <a:pPr algn="ctr">
              <a:lnSpc>
                <a:spcPct val="150000"/>
              </a:lnSpc>
            </a:pPr>
            <a:r>
              <a:rPr lang="en-US" sz="2000" b="1" dirty="0"/>
              <a:t>Greg and Sigrid Krause</a:t>
            </a:r>
          </a:p>
          <a:p>
            <a:pPr algn="ctr">
              <a:lnSpc>
                <a:spcPct val="150000"/>
              </a:lnSpc>
            </a:pPr>
            <a:r>
              <a:rPr lang="en-US" sz="2000" b="1" dirty="0"/>
              <a:t>Jim and Bea Kreger</a:t>
            </a:r>
          </a:p>
          <a:p>
            <a:pPr algn="ctr">
              <a:lnSpc>
                <a:spcPct val="150000"/>
              </a:lnSpc>
            </a:pPr>
            <a:r>
              <a:rPr lang="en-US" sz="2000" b="1" dirty="0"/>
              <a:t>Barry and Cheryl Lane</a:t>
            </a:r>
          </a:p>
          <a:p>
            <a:pPr algn="ctr">
              <a:lnSpc>
                <a:spcPct val="150000"/>
              </a:lnSpc>
            </a:pPr>
            <a:r>
              <a:rPr lang="en-US" sz="2000" b="1" dirty="0"/>
              <a:t>Kenneth Martin</a:t>
            </a:r>
          </a:p>
          <a:p>
            <a:pPr algn="ctr">
              <a:lnSpc>
                <a:spcPct val="150000"/>
              </a:lnSpc>
            </a:pPr>
            <a:r>
              <a:rPr lang="en-US" sz="2000" b="1" dirty="0"/>
              <a:t>Buddy McCarty</a:t>
            </a:r>
          </a:p>
          <a:p>
            <a:pPr algn="ctr">
              <a:lnSpc>
                <a:spcPct val="150000"/>
              </a:lnSpc>
            </a:pPr>
            <a:r>
              <a:rPr lang="en-US" sz="2000" b="1" dirty="0"/>
              <a:t>Patrick Mulligan</a:t>
            </a:r>
          </a:p>
          <a:p>
            <a:pPr algn="ctr">
              <a:lnSpc>
                <a:spcPct val="150000"/>
              </a:lnSpc>
            </a:pPr>
            <a:r>
              <a:rPr lang="en-US" sz="2000" b="1" dirty="0"/>
              <a:t>Stephen and Patricia Myers</a:t>
            </a:r>
          </a:p>
          <a:p>
            <a:pPr algn="ctr">
              <a:lnSpc>
                <a:spcPct val="150000"/>
              </a:lnSpc>
            </a:pPr>
            <a:r>
              <a:rPr lang="en-US" sz="2000" b="1" dirty="0"/>
              <a:t>Cameron and Sherryl Nelson</a:t>
            </a:r>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4070319854"/>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7421968"/>
          </a:xfrm>
          <a:prstGeom prst="rect">
            <a:avLst/>
          </a:prstGeom>
          <a:noFill/>
        </p:spPr>
        <p:txBody>
          <a:bodyPr wrap="square" numCol="2" rtlCol="0">
            <a:spAutoFit/>
          </a:bodyPr>
          <a:lstStyle/>
          <a:p>
            <a:pPr algn="ctr">
              <a:lnSpc>
                <a:spcPct val="150000"/>
              </a:lnSpc>
            </a:pPr>
            <a:r>
              <a:rPr lang="en-US" sz="2000" b="1" dirty="0"/>
              <a:t>Homer and Barbara Nicholson</a:t>
            </a:r>
          </a:p>
          <a:p>
            <a:pPr algn="ctr">
              <a:lnSpc>
                <a:spcPct val="150000"/>
              </a:lnSpc>
            </a:pPr>
            <a:r>
              <a:rPr lang="en-US" sz="2000" b="1" dirty="0"/>
              <a:t>Lisa Nordquist</a:t>
            </a:r>
          </a:p>
          <a:p>
            <a:pPr algn="ctr">
              <a:lnSpc>
                <a:spcPct val="150000"/>
              </a:lnSpc>
            </a:pPr>
            <a:r>
              <a:rPr lang="en-US" sz="2000" b="1" dirty="0"/>
              <a:t>Robert and Julianne Norris</a:t>
            </a:r>
          </a:p>
          <a:p>
            <a:pPr algn="ctr">
              <a:lnSpc>
                <a:spcPct val="150000"/>
              </a:lnSpc>
            </a:pPr>
            <a:r>
              <a:rPr lang="en-US" sz="2000" b="1" dirty="0"/>
              <a:t>Candy Oller</a:t>
            </a:r>
          </a:p>
          <a:p>
            <a:pPr algn="ctr">
              <a:lnSpc>
                <a:spcPct val="150000"/>
              </a:lnSpc>
            </a:pPr>
            <a:r>
              <a:rPr lang="en-US" sz="2000" b="1" dirty="0"/>
              <a:t>Dr. Gerald </a:t>
            </a:r>
            <a:r>
              <a:rPr lang="en-US" sz="2000" b="1" dirty="0" err="1"/>
              <a:t>O’Mealey</a:t>
            </a:r>
            <a:endParaRPr lang="en-US" sz="2000" b="1" dirty="0"/>
          </a:p>
          <a:p>
            <a:pPr algn="ctr">
              <a:lnSpc>
                <a:spcPct val="150000"/>
              </a:lnSpc>
            </a:pPr>
            <a:r>
              <a:rPr lang="en-US" sz="2000" b="1" dirty="0"/>
              <a:t>Dianna Holmes </a:t>
            </a:r>
            <a:r>
              <a:rPr lang="en-US" sz="2000" b="1" dirty="0" err="1"/>
              <a:t>Pansze</a:t>
            </a:r>
            <a:endParaRPr lang="en-US" sz="2000" b="1" dirty="0"/>
          </a:p>
          <a:p>
            <a:pPr algn="ctr">
              <a:lnSpc>
                <a:spcPct val="150000"/>
              </a:lnSpc>
            </a:pPr>
            <a:r>
              <a:rPr lang="en-US" sz="2000" b="1" dirty="0"/>
              <a:t>Steve and Jonelle Parks</a:t>
            </a:r>
          </a:p>
          <a:p>
            <a:pPr algn="ctr">
              <a:lnSpc>
                <a:spcPct val="150000"/>
              </a:lnSpc>
            </a:pPr>
            <a:r>
              <a:rPr lang="en-US" sz="2000" b="1" dirty="0"/>
              <a:t>James Parnell</a:t>
            </a:r>
          </a:p>
          <a:p>
            <a:pPr algn="ctr">
              <a:lnSpc>
                <a:spcPct val="150000"/>
              </a:lnSpc>
            </a:pPr>
            <a:r>
              <a:rPr lang="en-US" sz="2000" b="1" dirty="0"/>
              <a:t>Ryan and Jennie Paul</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Delmar and Irma Quade</a:t>
            </a:r>
          </a:p>
          <a:p>
            <a:pPr algn="ctr">
              <a:lnSpc>
                <a:spcPct val="150000"/>
              </a:lnSpc>
            </a:pPr>
            <a:r>
              <a:rPr lang="en-US" sz="2000" b="1" dirty="0"/>
              <a:t>Stephen and Debby Randall</a:t>
            </a:r>
          </a:p>
          <a:p>
            <a:pPr algn="ctr">
              <a:lnSpc>
                <a:spcPct val="150000"/>
              </a:lnSpc>
            </a:pPr>
            <a:r>
              <a:rPr lang="en-US" sz="2000" b="1" dirty="0"/>
              <a:t>Bob and Deanne Rice</a:t>
            </a:r>
          </a:p>
          <a:p>
            <a:pPr algn="ctr">
              <a:lnSpc>
                <a:spcPct val="150000"/>
              </a:lnSpc>
            </a:pPr>
            <a:r>
              <a:rPr lang="en-US" sz="2000" b="1" dirty="0"/>
              <a:t>Laurence “Bo” </a:t>
            </a:r>
            <a:r>
              <a:rPr lang="en-US" sz="2000" b="1" dirty="0" err="1"/>
              <a:t>Riseling</a:t>
            </a:r>
            <a:endParaRPr lang="en-US" sz="2000" b="1" dirty="0"/>
          </a:p>
          <a:p>
            <a:pPr algn="ctr">
              <a:lnSpc>
                <a:spcPct val="150000"/>
              </a:lnSpc>
            </a:pPr>
            <a:r>
              <a:rPr lang="en-US" sz="2000" b="1" dirty="0"/>
              <a:t>Julia Anne Robeson</a:t>
            </a:r>
          </a:p>
          <a:p>
            <a:pPr algn="ctr">
              <a:lnSpc>
                <a:spcPct val="150000"/>
              </a:lnSpc>
            </a:pPr>
            <a:r>
              <a:rPr lang="en-US" sz="2000" b="1" dirty="0"/>
              <a:t>Michael Roberts</a:t>
            </a:r>
          </a:p>
          <a:p>
            <a:pPr algn="ctr">
              <a:lnSpc>
                <a:spcPct val="150000"/>
              </a:lnSpc>
            </a:pPr>
            <a:r>
              <a:rPr lang="en-US" sz="2000" b="1" dirty="0"/>
              <a:t>Rod and Allison Robinson</a:t>
            </a:r>
          </a:p>
          <a:p>
            <a:pPr algn="ctr">
              <a:lnSpc>
                <a:spcPct val="150000"/>
              </a:lnSpc>
            </a:pPr>
            <a:r>
              <a:rPr lang="en-US" sz="2000" b="1" dirty="0"/>
              <a:t>Roustabouts Alumni</a:t>
            </a:r>
          </a:p>
          <a:p>
            <a:pPr algn="ctr">
              <a:lnSpc>
                <a:spcPct val="150000"/>
              </a:lnSpc>
            </a:pPr>
            <a:r>
              <a:rPr lang="en-US" sz="2000" b="1" dirty="0"/>
              <a:t>Larry </a:t>
            </a:r>
            <a:r>
              <a:rPr lang="en-US" sz="2000" b="1" dirty="0" err="1"/>
              <a:t>Rudiger</a:t>
            </a: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3405545701"/>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538163"/>
            <a:ext cx="12192001" cy="1141412"/>
          </a:xfrm>
        </p:spPr>
        <p:txBody>
          <a:bodyPr/>
          <a:lstStyle/>
          <a:p>
            <a:pPr algn="ctr"/>
            <a:r>
              <a:rPr lang="en-US" dirty="0"/>
              <a:t>NOC Board of Regents</a:t>
            </a:r>
          </a:p>
        </p:txBody>
      </p:sp>
      <p:pic>
        <p:nvPicPr>
          <p:cNvPr id="9" name="Picture 8"/>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7672" y="2678635"/>
            <a:ext cx="1458278" cy="1753117"/>
          </a:xfrm>
          <a:prstGeom prst="rect">
            <a:avLst/>
          </a:prstGeom>
        </p:spPr>
      </p:pic>
      <p:sp>
        <p:nvSpPr>
          <p:cNvPr id="3" name="TextBox 2"/>
          <p:cNvSpPr txBox="1"/>
          <p:nvPr/>
        </p:nvSpPr>
        <p:spPr>
          <a:xfrm>
            <a:off x="854242" y="1431993"/>
            <a:ext cx="104915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8202F"/>
                </a:solidFill>
                <a:effectLst/>
                <a:uLnTx/>
                <a:uFillTx/>
                <a:latin typeface="Arial"/>
              </a:rPr>
              <a:t>2021-2022</a:t>
            </a:r>
          </a:p>
        </p:txBody>
      </p:sp>
      <p:sp>
        <p:nvSpPr>
          <p:cNvPr id="4" name="TextBox 3"/>
          <p:cNvSpPr txBox="1"/>
          <p:nvPr/>
        </p:nvSpPr>
        <p:spPr>
          <a:xfrm>
            <a:off x="5145854" y="4021098"/>
            <a:ext cx="198483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Michael Martin,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Stillwater, OK</a:t>
            </a:r>
          </a:p>
        </p:txBody>
      </p:sp>
      <p:sp>
        <p:nvSpPr>
          <p:cNvPr id="11" name="TextBox 10"/>
          <p:cNvSpPr txBox="1"/>
          <p:nvPr/>
        </p:nvSpPr>
        <p:spPr>
          <a:xfrm>
            <a:off x="2702658" y="4349220"/>
            <a:ext cx="25506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Jami Groendyke, Vice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Enid, OK</a:t>
            </a:r>
          </a:p>
        </p:txBody>
      </p:sp>
      <p:sp>
        <p:nvSpPr>
          <p:cNvPr id="12" name="TextBox 11"/>
          <p:cNvSpPr txBox="1"/>
          <p:nvPr/>
        </p:nvSpPr>
        <p:spPr>
          <a:xfrm>
            <a:off x="7273742" y="4431752"/>
            <a:ext cx="182614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Jodi Cline,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Ponca City, OK</a:t>
            </a:r>
          </a:p>
        </p:txBody>
      </p:sp>
      <p:sp>
        <p:nvSpPr>
          <p:cNvPr id="13" name="TextBox 12"/>
          <p:cNvSpPr txBox="1"/>
          <p:nvPr/>
        </p:nvSpPr>
        <p:spPr>
          <a:xfrm>
            <a:off x="857751" y="4596877"/>
            <a:ext cx="199606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Bradley Fox,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Ponca City, OK</a:t>
            </a:r>
          </a:p>
        </p:txBody>
      </p:sp>
      <p:sp>
        <p:nvSpPr>
          <p:cNvPr id="14" name="TextBox 13"/>
          <p:cNvSpPr txBox="1"/>
          <p:nvPr/>
        </p:nvSpPr>
        <p:spPr>
          <a:xfrm>
            <a:off x="9218506" y="4596877"/>
            <a:ext cx="227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Jason Turnbow,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rPr>
              <a:t>Enid, OK</a:t>
            </a:r>
          </a:p>
        </p:txBody>
      </p:sp>
      <p:pic>
        <p:nvPicPr>
          <p:cNvPr id="1026" name="Picture 2" descr="Michael Mart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3740" y="2260402"/>
            <a:ext cx="140451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75D703-C8B8-439C-8533-8866A4E4422A}"/>
              </a:ext>
            </a:extLst>
          </p:cNvPr>
          <p:cNvPicPr>
            <a:picLocks noChangeAspect="1"/>
          </p:cNvPicPr>
          <p:nvPr/>
        </p:nvPicPr>
        <p:blipFill rotWithShape="1">
          <a:blip r:embed="rId5"/>
          <a:srcRect l="-2145" t="-2858" r="-2145" b="-2858"/>
          <a:stretch/>
        </p:blipFill>
        <p:spPr>
          <a:xfrm>
            <a:off x="3243308" y="2525679"/>
            <a:ext cx="1525810" cy="1836677"/>
          </a:xfrm>
          <a:prstGeom prst="rect">
            <a:avLst/>
          </a:prstGeom>
        </p:spPr>
      </p:pic>
      <p:pic>
        <p:nvPicPr>
          <p:cNvPr id="7" name="Picture 2" descr="https://www.noc.edu/assets/uploads/sites/740/2021/10/NOC_4991.jpg">
            <a:extLst>
              <a:ext uri="{FF2B5EF4-FFF2-40B4-BE49-F238E27FC236}">
                <a16:creationId xmlns:a16="http://schemas.microsoft.com/office/drawing/2014/main" id="{3BF526D5-B794-4998-B70A-A82CD300845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45" t="-4318" r="-2145" b="-4318"/>
          <a:stretch/>
        </p:blipFill>
        <p:spPr bwMode="auto">
          <a:xfrm>
            <a:off x="1105324" y="2703567"/>
            <a:ext cx="1525810" cy="1907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noc.edu/assets/uploads/sites/740/2021/11/Jason-Turnbow-Headshot-scaled.jpeg">
            <a:extLst>
              <a:ext uri="{FF2B5EF4-FFF2-40B4-BE49-F238E27FC236}">
                <a16:creationId xmlns:a16="http://schemas.microsoft.com/office/drawing/2014/main" id="{793C4184-9BAE-4EFF-BAA4-8D2BFA9CB0D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99" t="-2423" r="5899" b="-2423"/>
          <a:stretch/>
        </p:blipFill>
        <p:spPr bwMode="auto">
          <a:xfrm>
            <a:off x="9573888" y="2756149"/>
            <a:ext cx="1290423" cy="184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172770"/>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7421968"/>
          </a:xfrm>
          <a:prstGeom prst="rect">
            <a:avLst/>
          </a:prstGeom>
          <a:noFill/>
        </p:spPr>
        <p:txBody>
          <a:bodyPr wrap="square" numCol="2" rtlCol="0">
            <a:spAutoFit/>
          </a:bodyPr>
          <a:lstStyle/>
          <a:p>
            <a:pPr algn="ctr">
              <a:lnSpc>
                <a:spcPct val="150000"/>
              </a:lnSpc>
            </a:pPr>
            <a:r>
              <a:rPr lang="en-US" sz="2000" b="1" dirty="0"/>
              <a:t>J. Wesley </a:t>
            </a:r>
            <a:r>
              <a:rPr lang="en-US" sz="2000" b="1" dirty="0" err="1"/>
              <a:t>Ruzek</a:t>
            </a:r>
            <a:endParaRPr lang="en-US" sz="2000" b="1" dirty="0"/>
          </a:p>
          <a:p>
            <a:pPr algn="ctr">
              <a:lnSpc>
                <a:spcPct val="150000"/>
              </a:lnSpc>
            </a:pPr>
            <a:r>
              <a:rPr lang="en-US" sz="2000" b="1" dirty="0"/>
              <a:t>Linus and Sue Schmitz</a:t>
            </a:r>
          </a:p>
          <a:p>
            <a:pPr algn="ctr">
              <a:lnSpc>
                <a:spcPct val="150000"/>
              </a:lnSpc>
            </a:pPr>
            <a:r>
              <a:rPr lang="en-US" sz="2000" b="1" dirty="0"/>
              <a:t>Stephanie Scott Bundy</a:t>
            </a:r>
          </a:p>
          <a:p>
            <a:pPr algn="ctr">
              <a:lnSpc>
                <a:spcPct val="150000"/>
              </a:lnSpc>
            </a:pPr>
            <a:r>
              <a:rPr lang="en-US" sz="2000" b="1" dirty="0"/>
              <a:t>Rick Scott Construction, Inc.</a:t>
            </a:r>
          </a:p>
          <a:p>
            <a:pPr algn="ctr">
              <a:lnSpc>
                <a:spcPct val="150000"/>
              </a:lnSpc>
            </a:pPr>
            <a:r>
              <a:rPr lang="en-US" sz="2000" b="1" dirty="0"/>
              <a:t>Ann </a:t>
            </a:r>
            <a:r>
              <a:rPr lang="en-US" sz="2000" b="1" dirty="0" err="1"/>
              <a:t>Shahawy</a:t>
            </a:r>
            <a:endParaRPr lang="en-US" sz="2000" b="1" dirty="0"/>
          </a:p>
          <a:p>
            <a:pPr algn="ctr">
              <a:lnSpc>
                <a:spcPct val="150000"/>
              </a:lnSpc>
            </a:pPr>
            <a:r>
              <a:rPr lang="en-US" sz="2000" b="1" dirty="0"/>
              <a:t>Tom and Pat </a:t>
            </a:r>
            <a:r>
              <a:rPr lang="en-US" sz="2000" b="1" dirty="0" err="1"/>
              <a:t>Sipe</a:t>
            </a:r>
            <a:endParaRPr lang="en-US" sz="2000" b="1" dirty="0"/>
          </a:p>
          <a:p>
            <a:pPr algn="ctr">
              <a:lnSpc>
                <a:spcPct val="150000"/>
              </a:lnSpc>
            </a:pPr>
            <a:r>
              <a:rPr lang="en-US" sz="2000" b="1" dirty="0"/>
              <a:t>Lynn and </a:t>
            </a:r>
            <a:r>
              <a:rPr lang="en-US" sz="2000" b="1" dirty="0" err="1"/>
              <a:t>LouAnn</a:t>
            </a:r>
            <a:r>
              <a:rPr lang="en-US" sz="2000" b="1" dirty="0"/>
              <a:t> Smith</a:t>
            </a:r>
          </a:p>
          <a:p>
            <a:pPr algn="ctr">
              <a:lnSpc>
                <a:spcPct val="150000"/>
              </a:lnSpc>
            </a:pPr>
            <a:r>
              <a:rPr lang="en-US" sz="2000" b="1" dirty="0"/>
              <a:t>Danny and Toni Snow</a:t>
            </a:r>
          </a:p>
          <a:p>
            <a:pPr algn="ctr">
              <a:lnSpc>
                <a:spcPct val="150000"/>
              </a:lnSpc>
            </a:pPr>
            <a:r>
              <a:rPr lang="en-US" sz="2000" b="1" dirty="0"/>
              <a:t>Barbara Stadler</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Kevin Steichen</a:t>
            </a:r>
          </a:p>
          <a:p>
            <a:pPr algn="ctr">
              <a:lnSpc>
                <a:spcPct val="150000"/>
              </a:lnSpc>
            </a:pPr>
            <a:r>
              <a:rPr lang="en-US" sz="2000" b="1" dirty="0"/>
              <a:t>Thomas and Ruth Steichen</a:t>
            </a:r>
          </a:p>
          <a:p>
            <a:pPr algn="ctr">
              <a:lnSpc>
                <a:spcPct val="150000"/>
              </a:lnSpc>
            </a:pPr>
            <a:r>
              <a:rPr lang="en-US" sz="2000" b="1" dirty="0"/>
              <a:t>Tommy and Suzy Stergas</a:t>
            </a:r>
          </a:p>
          <a:p>
            <a:pPr algn="ctr">
              <a:lnSpc>
                <a:spcPct val="150000"/>
              </a:lnSpc>
            </a:pPr>
            <a:r>
              <a:rPr lang="en-US" sz="2000" b="1" dirty="0"/>
              <a:t>Randy and Linda Stevens</a:t>
            </a:r>
          </a:p>
          <a:p>
            <a:pPr algn="ctr">
              <a:lnSpc>
                <a:spcPct val="150000"/>
              </a:lnSpc>
            </a:pPr>
            <a:r>
              <a:rPr lang="en-US" sz="2000" b="1" dirty="0"/>
              <a:t>Major George R. and Nancy </a:t>
            </a:r>
            <a:r>
              <a:rPr lang="en-US" sz="2000" b="1" dirty="0" err="1"/>
              <a:t>Stirman</a:t>
            </a:r>
            <a:endParaRPr lang="en-US" sz="2000" b="1" dirty="0"/>
          </a:p>
          <a:p>
            <a:pPr algn="ctr">
              <a:lnSpc>
                <a:spcPct val="150000"/>
              </a:lnSpc>
            </a:pPr>
            <a:r>
              <a:rPr lang="en-US" sz="2000" b="1" dirty="0"/>
              <a:t>Christopher Storm</a:t>
            </a:r>
          </a:p>
          <a:p>
            <a:pPr algn="ctr">
              <a:lnSpc>
                <a:spcPct val="150000"/>
              </a:lnSpc>
            </a:pPr>
            <a:r>
              <a:rPr lang="en-US" sz="2000" b="1" dirty="0"/>
              <a:t>Dr. James and Sharon </a:t>
            </a:r>
            <a:r>
              <a:rPr lang="en-US" sz="2000" b="1" dirty="0" err="1"/>
              <a:t>Strate</a:t>
            </a:r>
            <a:endParaRPr lang="en-US" sz="2000" b="1" dirty="0"/>
          </a:p>
          <a:p>
            <a:pPr algn="ctr">
              <a:lnSpc>
                <a:spcPct val="150000"/>
              </a:lnSpc>
            </a:pPr>
            <a:r>
              <a:rPr lang="en-US" sz="2000" b="1" dirty="0"/>
              <a:t>Cindy Tate-Ball</a:t>
            </a:r>
          </a:p>
          <a:p>
            <a:pPr algn="ctr">
              <a:lnSpc>
                <a:spcPct val="150000"/>
              </a:lnSpc>
            </a:pPr>
            <a:r>
              <a:rPr lang="en-US" sz="2000" b="1" dirty="0"/>
              <a:t>William and Jane Thomason</a:t>
            </a:r>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502724383"/>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Round Up Club</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6498639"/>
          </a:xfrm>
          <a:prstGeom prst="rect">
            <a:avLst/>
          </a:prstGeom>
          <a:noFill/>
        </p:spPr>
        <p:txBody>
          <a:bodyPr wrap="square" numCol="2" rtlCol="0">
            <a:spAutoFit/>
          </a:bodyPr>
          <a:lstStyle/>
          <a:p>
            <a:pPr algn="ctr">
              <a:lnSpc>
                <a:spcPct val="150000"/>
              </a:lnSpc>
            </a:pPr>
            <a:r>
              <a:rPr lang="en-US" sz="2000" b="1" dirty="0"/>
              <a:t>Randy and Robyn Turney</a:t>
            </a:r>
          </a:p>
          <a:p>
            <a:pPr algn="ctr">
              <a:lnSpc>
                <a:spcPct val="150000"/>
              </a:lnSpc>
            </a:pPr>
            <a:r>
              <a:rPr lang="en-US" sz="2000" b="1" dirty="0"/>
              <a:t>Edwin Urban</a:t>
            </a:r>
          </a:p>
          <a:p>
            <a:pPr algn="ctr">
              <a:lnSpc>
                <a:spcPct val="150000"/>
              </a:lnSpc>
            </a:pPr>
            <a:r>
              <a:rPr lang="en-US" sz="2000" b="1" dirty="0"/>
              <a:t>Wade and Diana Watkins</a:t>
            </a:r>
          </a:p>
          <a:p>
            <a:pPr algn="ctr">
              <a:lnSpc>
                <a:spcPct val="150000"/>
              </a:lnSpc>
            </a:pPr>
            <a:r>
              <a:rPr lang="en-US" sz="2000" b="1" dirty="0"/>
              <a:t>William and Rebecca Weeks</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William Whitfield</a:t>
            </a:r>
          </a:p>
          <a:p>
            <a:pPr algn="ctr">
              <a:lnSpc>
                <a:spcPct val="150000"/>
              </a:lnSpc>
            </a:pPr>
            <a:r>
              <a:rPr lang="en-US" sz="2000" b="1" dirty="0"/>
              <a:t>Grady and Kayla Wooderson</a:t>
            </a:r>
          </a:p>
          <a:p>
            <a:pPr algn="ctr">
              <a:lnSpc>
                <a:spcPct val="150000"/>
              </a:lnSpc>
            </a:pPr>
            <a:r>
              <a:rPr lang="en-US" sz="2000" b="1" dirty="0"/>
              <a:t>Sharon Worden</a:t>
            </a:r>
          </a:p>
          <a:p>
            <a:pPr algn="ctr">
              <a:lnSpc>
                <a:spcPct val="150000"/>
              </a:lnSpc>
            </a:pPr>
            <a:r>
              <a:rPr lang="en-US" sz="2000" b="1" dirty="0"/>
              <a:t>Michael and Kelley Wright</a:t>
            </a:r>
          </a:p>
          <a:p>
            <a:pPr algn="ctr">
              <a:lnSpc>
                <a:spcPct val="150000"/>
              </a:lnSpc>
            </a:pPr>
            <a:r>
              <a:rPr lang="en-US" sz="2000" b="1" dirty="0" err="1"/>
              <a:t>Laural</a:t>
            </a:r>
            <a:r>
              <a:rPr lang="en-US" sz="2000" b="1" dirty="0"/>
              <a:t> </a:t>
            </a:r>
            <a:r>
              <a:rPr lang="en-US" sz="2000" b="1" dirty="0" err="1"/>
              <a:t>Zavodny</a:t>
            </a: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445839142"/>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Gift In Kind</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6498639"/>
          </a:xfrm>
          <a:prstGeom prst="rect">
            <a:avLst/>
          </a:prstGeom>
          <a:noFill/>
        </p:spPr>
        <p:txBody>
          <a:bodyPr wrap="square" numCol="2" rtlCol="0">
            <a:spAutoFit/>
          </a:bodyPr>
          <a:lstStyle/>
          <a:p>
            <a:pPr algn="ctr">
              <a:lnSpc>
                <a:spcPct val="150000"/>
              </a:lnSpc>
            </a:pPr>
            <a:r>
              <a:rPr lang="en-US" sz="2000" b="1" dirty="0"/>
              <a:t>Albertson’s Companies, Inc.</a:t>
            </a:r>
          </a:p>
          <a:p>
            <a:pPr algn="ctr">
              <a:lnSpc>
                <a:spcPct val="150000"/>
              </a:lnSpc>
            </a:pPr>
            <a:r>
              <a:rPr lang="en-US" sz="2000" b="1" dirty="0"/>
              <a:t>Kurt Campbell, Ben Hainline and </a:t>
            </a:r>
          </a:p>
          <a:p>
            <a:pPr algn="ctr">
              <a:lnSpc>
                <a:spcPct val="150000"/>
              </a:lnSpc>
            </a:pPr>
            <a:r>
              <a:rPr lang="en-US" sz="2000" b="1" dirty="0"/>
              <a:t> Ray Weidman</a:t>
            </a:r>
          </a:p>
          <a:p>
            <a:pPr algn="ctr">
              <a:lnSpc>
                <a:spcPct val="150000"/>
              </a:lnSpc>
            </a:pPr>
            <a:r>
              <a:rPr lang="en-US" sz="2000" b="1" dirty="0"/>
              <a:t>Gene Dougherty</a:t>
            </a:r>
          </a:p>
          <a:p>
            <a:pPr algn="ctr">
              <a:lnSpc>
                <a:spcPct val="150000"/>
              </a:lnSpc>
            </a:pPr>
            <a:r>
              <a:rPr lang="en-US" sz="2000" b="1" dirty="0"/>
              <a:t>Dr. Cheryl and Tom Evans</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Dr. Justin Funk</a:t>
            </a:r>
          </a:p>
          <a:p>
            <a:pPr algn="ctr">
              <a:lnSpc>
                <a:spcPct val="150000"/>
              </a:lnSpc>
            </a:pPr>
            <a:r>
              <a:rPr lang="en-US" sz="2000" b="1" dirty="0"/>
              <a:t>Dr. Clark and Paula Harris</a:t>
            </a:r>
          </a:p>
          <a:p>
            <a:pPr algn="ctr">
              <a:lnSpc>
                <a:spcPct val="150000"/>
              </a:lnSpc>
            </a:pPr>
            <a:r>
              <a:rPr lang="en-US" sz="2000" b="1" dirty="0"/>
              <a:t>Marcy Mulligan</a:t>
            </a:r>
          </a:p>
          <a:p>
            <a:pPr algn="ctr">
              <a:lnSpc>
                <a:spcPct val="150000"/>
              </a:lnSpc>
            </a:pPr>
            <a:r>
              <a:rPr lang="en-US" sz="2000" b="1" dirty="0"/>
              <a:t>Darrin </a:t>
            </a:r>
            <a:r>
              <a:rPr lang="en-US" sz="2000" b="1" dirty="0" err="1"/>
              <a:t>Nassalroad</a:t>
            </a: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nSpc>
                <a:spcPct val="150000"/>
              </a:lnSpc>
            </a:pPr>
            <a:r>
              <a:rPr lang="en-US" sz="2000" dirty="0"/>
              <a:t> </a:t>
            </a:r>
          </a:p>
        </p:txBody>
      </p:sp>
    </p:spTree>
    <p:extLst>
      <p:ext uri="{BB962C8B-B14F-4D97-AF65-F5344CB8AC3E}">
        <p14:creationId xmlns:p14="http://schemas.microsoft.com/office/powerpoint/2010/main" val="3436278245"/>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4DB9C-F6B9-44CA-BAEC-E6751CCA0CA9}"/>
              </a:ext>
            </a:extLst>
          </p:cNvPr>
          <p:cNvSpPr txBox="1"/>
          <p:nvPr/>
        </p:nvSpPr>
        <p:spPr>
          <a:xfrm>
            <a:off x="0" y="2875002"/>
            <a:ext cx="12192000" cy="2123658"/>
          </a:xfrm>
          <a:prstGeom prst="rect">
            <a:avLst/>
          </a:prstGeom>
          <a:noFill/>
        </p:spPr>
        <p:txBody>
          <a:bodyPr wrap="square" rtlCol="0">
            <a:spAutoFit/>
          </a:bodyPr>
          <a:lstStyle/>
          <a:p>
            <a:pPr algn="ctr"/>
            <a:r>
              <a:rPr lang="en-US" sz="6600" dirty="0">
                <a:latin typeface="+mj-lt"/>
              </a:rPr>
              <a:t>2021-2022 Foundation Scholarship Recipients</a:t>
            </a:r>
          </a:p>
        </p:txBody>
      </p:sp>
      <p:sp>
        <p:nvSpPr>
          <p:cNvPr id="4" name="TextBox 3">
            <a:extLst>
              <a:ext uri="{FF2B5EF4-FFF2-40B4-BE49-F238E27FC236}">
                <a16:creationId xmlns:a16="http://schemas.microsoft.com/office/drawing/2014/main" id="{FC261F78-FAFC-4B0A-A177-D9242D6EC530}"/>
              </a:ext>
            </a:extLst>
          </p:cNvPr>
          <p:cNvSpPr txBox="1"/>
          <p:nvPr/>
        </p:nvSpPr>
        <p:spPr>
          <a:xfrm>
            <a:off x="0" y="691978"/>
            <a:ext cx="12192000" cy="830997"/>
          </a:xfrm>
          <a:prstGeom prst="rect">
            <a:avLst/>
          </a:prstGeom>
          <a:noFill/>
        </p:spPr>
        <p:txBody>
          <a:bodyPr wrap="square" rtlCol="0">
            <a:spAutoFit/>
          </a:bodyPr>
          <a:lstStyle/>
          <a:p>
            <a:pPr algn="ctr"/>
            <a:r>
              <a:rPr lang="en-US" sz="4800" dirty="0">
                <a:solidFill>
                  <a:srgbClr val="C00000"/>
                </a:solidFill>
                <a:latin typeface="+mj-lt"/>
              </a:rPr>
              <a:t>Northern Oklahoma College Foundation</a:t>
            </a:r>
          </a:p>
        </p:txBody>
      </p:sp>
    </p:spTree>
    <p:extLst>
      <p:ext uri="{BB962C8B-B14F-4D97-AF65-F5344CB8AC3E}">
        <p14:creationId xmlns:p14="http://schemas.microsoft.com/office/powerpoint/2010/main" val="3130127644"/>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2307085"/>
            <a:ext cx="10485484" cy="2989986"/>
          </a:xfrm>
          <a:prstGeom prst="rect">
            <a:avLst/>
          </a:prstGeom>
          <a:noFill/>
        </p:spPr>
        <p:txBody>
          <a:bodyPr wrap="square" numCol="1" rtlCol="0">
            <a:spAutoFit/>
          </a:bodyPr>
          <a:lstStyle/>
          <a:p>
            <a:pPr algn="ctr">
              <a:lnSpc>
                <a:spcPct val="150000"/>
              </a:lnSpc>
            </a:pPr>
            <a:r>
              <a:rPr lang="en-US" sz="2000" b="1" dirty="0"/>
              <a:t>H.S. “Hap” and Amelia </a:t>
            </a:r>
            <a:r>
              <a:rPr lang="en-US" sz="2000" b="1" dirty="0" err="1"/>
              <a:t>Aisenbrey</a:t>
            </a:r>
            <a:r>
              <a:rPr lang="en-US" sz="2000" b="1" dirty="0"/>
              <a:t> Scholarship</a:t>
            </a:r>
          </a:p>
          <a:p>
            <a:pPr algn="ctr">
              <a:lnSpc>
                <a:spcPct val="150000"/>
              </a:lnSpc>
            </a:pPr>
            <a:r>
              <a:rPr lang="en-US" sz="1600" b="1" dirty="0"/>
              <a:t>Alexia Klinger</a:t>
            </a:r>
          </a:p>
          <a:p>
            <a:pPr algn="ctr">
              <a:lnSpc>
                <a:spcPct val="150000"/>
              </a:lnSpc>
            </a:pPr>
            <a:r>
              <a:rPr lang="en-US" sz="2000" b="1" dirty="0"/>
              <a:t>Dr. Christina Akers Memorial Scholarship</a:t>
            </a:r>
          </a:p>
          <a:p>
            <a:pPr algn="ctr">
              <a:lnSpc>
                <a:spcPct val="150000"/>
              </a:lnSpc>
            </a:pPr>
            <a:r>
              <a:rPr lang="en-US" sz="1600" b="1" dirty="0" err="1"/>
              <a:t>Citabria</a:t>
            </a:r>
            <a:r>
              <a:rPr lang="en-US" sz="1600" b="1" dirty="0"/>
              <a:t> Baker</a:t>
            </a:r>
          </a:p>
          <a:p>
            <a:pPr algn="ctr">
              <a:lnSpc>
                <a:spcPct val="150000"/>
              </a:lnSpc>
            </a:pPr>
            <a:r>
              <a:rPr lang="en-US" sz="2000" b="1" dirty="0"/>
              <a:t>Joyce Arlene Asbury Memorial Music Scholarship</a:t>
            </a:r>
          </a:p>
          <a:p>
            <a:pPr algn="ctr">
              <a:lnSpc>
                <a:spcPct val="150000"/>
              </a:lnSpc>
            </a:pPr>
            <a:r>
              <a:rPr lang="en-US" sz="1600" b="1" dirty="0"/>
              <a:t>Edgar Dominguez</a:t>
            </a:r>
          </a:p>
          <a:p>
            <a:pPr>
              <a:lnSpc>
                <a:spcPct val="150000"/>
              </a:lnSpc>
            </a:pPr>
            <a:r>
              <a:rPr lang="en-US" sz="2000" dirty="0"/>
              <a:t> </a:t>
            </a:r>
          </a:p>
        </p:txBody>
      </p:sp>
    </p:spTree>
    <p:extLst>
      <p:ext uri="{BB962C8B-B14F-4D97-AF65-F5344CB8AC3E}">
        <p14:creationId xmlns:p14="http://schemas.microsoft.com/office/powerpoint/2010/main" val="264688041"/>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3820982"/>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Phyllis Kendall Asbury Scholarship</a:t>
            </a:r>
          </a:p>
          <a:p>
            <a:pPr algn="ctr">
              <a:lnSpc>
                <a:spcPct val="150000"/>
              </a:lnSpc>
            </a:pPr>
            <a:r>
              <a:rPr lang="en-US" sz="1600" b="1" dirty="0"/>
              <a:t>Cooper Anderson</a:t>
            </a:r>
          </a:p>
          <a:p>
            <a:pPr algn="ctr">
              <a:lnSpc>
                <a:spcPct val="150000"/>
              </a:lnSpc>
            </a:pPr>
            <a:r>
              <a:rPr lang="en-US" sz="2000" b="1" dirty="0"/>
              <a:t>Joan Bartlett Memorial Scholarship</a:t>
            </a:r>
          </a:p>
          <a:p>
            <a:pPr algn="ctr">
              <a:lnSpc>
                <a:spcPct val="150000"/>
              </a:lnSpc>
            </a:pPr>
            <a:r>
              <a:rPr lang="en-US" sz="1600" b="1" dirty="0"/>
              <a:t>Colt D. Jones</a:t>
            </a:r>
          </a:p>
          <a:p>
            <a:pPr algn="ctr">
              <a:lnSpc>
                <a:spcPct val="150000"/>
              </a:lnSpc>
            </a:pPr>
            <a:r>
              <a:rPr lang="en-US" sz="2000" b="1" dirty="0"/>
              <a:t>Dale and Mirth Beall Scholarship</a:t>
            </a:r>
          </a:p>
          <a:p>
            <a:pPr algn="ctr">
              <a:lnSpc>
                <a:spcPct val="150000"/>
              </a:lnSpc>
            </a:pPr>
            <a:r>
              <a:rPr lang="en-US" sz="1600" b="1" dirty="0" err="1"/>
              <a:t>Darah</a:t>
            </a:r>
            <a:r>
              <a:rPr lang="en-US" sz="1600" b="1" dirty="0"/>
              <a:t> </a:t>
            </a:r>
            <a:r>
              <a:rPr lang="en-US" sz="1600" b="1" dirty="0" err="1"/>
              <a:t>Dickover</a:t>
            </a:r>
            <a:endParaRPr lang="en-US" sz="1600" b="1"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3180500930"/>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92498" y="1322984"/>
            <a:ext cx="10539762" cy="6498639"/>
          </a:xfrm>
          <a:prstGeom prst="rect">
            <a:avLst/>
          </a:prstGeom>
          <a:noFill/>
        </p:spPr>
        <p:txBody>
          <a:bodyPr wrap="square" numCol="1" rtlCol="0" anchor="ctr">
            <a:spAutoFit/>
          </a:bodyPr>
          <a:lstStyle/>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Gene Belcher Foundation Scholarship</a:t>
            </a:r>
          </a:p>
          <a:p>
            <a:pPr algn="ctr">
              <a:lnSpc>
                <a:spcPct val="150000"/>
              </a:lnSpc>
            </a:pPr>
            <a:r>
              <a:rPr lang="en-US" sz="1600" b="1" dirty="0" err="1"/>
              <a:t>Boune</a:t>
            </a:r>
            <a:r>
              <a:rPr lang="en-US" sz="1600" b="1" dirty="0"/>
              <a:t> Thorne</a:t>
            </a:r>
          </a:p>
          <a:p>
            <a:pPr algn="ctr">
              <a:lnSpc>
                <a:spcPct val="150000"/>
              </a:lnSpc>
            </a:pPr>
            <a:r>
              <a:rPr lang="en-US" sz="1600" b="1" dirty="0"/>
              <a:t>Anna Luna</a:t>
            </a:r>
          </a:p>
          <a:p>
            <a:pPr algn="ctr">
              <a:lnSpc>
                <a:spcPct val="150000"/>
              </a:lnSpc>
            </a:pPr>
            <a:r>
              <a:rPr lang="en-US" sz="1600" b="1" dirty="0"/>
              <a:t>Patricia </a:t>
            </a:r>
            <a:r>
              <a:rPr lang="en-US" sz="1600" b="1" dirty="0" err="1"/>
              <a:t>Frickenschmidt</a:t>
            </a:r>
            <a:endParaRPr lang="en-US" sz="1600" b="1" dirty="0"/>
          </a:p>
          <a:p>
            <a:pPr algn="ctr">
              <a:lnSpc>
                <a:spcPct val="150000"/>
              </a:lnSpc>
            </a:pPr>
            <a:r>
              <a:rPr lang="en-US" sz="2000" b="1" dirty="0"/>
              <a:t>George and Floretta </a:t>
            </a:r>
            <a:r>
              <a:rPr lang="en-US" sz="2000" b="1" dirty="0" err="1"/>
              <a:t>Bellmon</a:t>
            </a:r>
            <a:r>
              <a:rPr lang="en-US" sz="2000" b="1" dirty="0"/>
              <a:t> Scholarship</a:t>
            </a:r>
          </a:p>
          <a:p>
            <a:pPr algn="ctr">
              <a:lnSpc>
                <a:spcPct val="150000"/>
              </a:lnSpc>
            </a:pPr>
            <a:r>
              <a:rPr lang="en-US" sz="1600" b="1" dirty="0"/>
              <a:t>Adam Brand</a:t>
            </a:r>
          </a:p>
          <a:p>
            <a:pPr algn="ctr">
              <a:lnSpc>
                <a:spcPct val="150000"/>
              </a:lnSpc>
            </a:pPr>
            <a:endParaRPr lang="en-US" sz="1600" b="1" dirty="0"/>
          </a:p>
          <a:p>
            <a:pPr algn="ctr">
              <a:lnSpc>
                <a:spcPct val="150000"/>
              </a:lnSpc>
            </a:pPr>
            <a:endParaRPr lang="en-US" sz="1600" b="1"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959027898"/>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2897653"/>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Ima Faythe Berglund NOC Endowment Engineering  Scholarship</a:t>
            </a:r>
          </a:p>
          <a:p>
            <a:pPr algn="ctr">
              <a:lnSpc>
                <a:spcPct val="150000"/>
              </a:lnSpc>
            </a:pPr>
            <a:r>
              <a:rPr lang="en-US" sz="1600" b="1" dirty="0"/>
              <a:t>Kyson </a:t>
            </a:r>
            <a:r>
              <a:rPr lang="en-US" sz="1600" b="1" dirty="0" err="1"/>
              <a:t>Snelson</a:t>
            </a:r>
            <a:endParaRPr lang="en-US" sz="1600" b="1" dirty="0"/>
          </a:p>
          <a:p>
            <a:pPr algn="ctr">
              <a:lnSpc>
                <a:spcPct val="150000"/>
              </a:lnSpc>
            </a:pPr>
            <a:r>
              <a:rPr lang="en-US" sz="1600" b="1" dirty="0"/>
              <a:t>Riley Price</a:t>
            </a:r>
          </a:p>
          <a:p>
            <a:pPr algn="ctr">
              <a:lnSpc>
                <a:spcPct val="150000"/>
              </a:lnSpc>
            </a:pPr>
            <a:r>
              <a:rPr lang="en-US" sz="1600" b="1" dirty="0" err="1"/>
              <a:t>Elric</a:t>
            </a:r>
            <a:r>
              <a:rPr lang="en-US" sz="1600" b="1" dirty="0"/>
              <a:t> Cope</a:t>
            </a:r>
          </a:p>
          <a:p>
            <a:pPr algn="ctr">
              <a:lnSpc>
                <a:spcPct val="150000"/>
              </a:lnSpc>
            </a:pPr>
            <a:r>
              <a:rPr lang="en-US" sz="1600" b="1" dirty="0"/>
              <a:t>Phillip Prairie-Chief</a:t>
            </a:r>
          </a:p>
          <a:p>
            <a:pPr>
              <a:lnSpc>
                <a:spcPct val="150000"/>
              </a:lnSpc>
            </a:pPr>
            <a:r>
              <a:rPr lang="en-US" sz="2000" dirty="0"/>
              <a:t> </a:t>
            </a:r>
          </a:p>
        </p:txBody>
      </p:sp>
    </p:spTree>
    <p:extLst>
      <p:ext uri="{BB962C8B-B14F-4D97-AF65-F5344CB8AC3E}">
        <p14:creationId xmlns:p14="http://schemas.microsoft.com/office/powerpoint/2010/main" val="1120331418"/>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958660"/>
          </a:xfrm>
          <a:prstGeom prst="rect">
            <a:avLst/>
          </a:prstGeom>
          <a:noFill/>
        </p:spPr>
        <p:txBody>
          <a:bodyPr wrap="square" numCol="1" rtlCol="0">
            <a:spAutoFit/>
          </a:bodyPr>
          <a:lstStyle/>
          <a:p>
            <a:pPr algn="ctr">
              <a:lnSpc>
                <a:spcPct val="150000"/>
              </a:lnSpc>
            </a:pPr>
            <a:r>
              <a:rPr lang="en-US" sz="2000" b="1" dirty="0"/>
              <a:t>Ima Faythe Berglund NOC Endowment Science Scholarship</a:t>
            </a:r>
          </a:p>
          <a:p>
            <a:pPr>
              <a:lnSpc>
                <a:spcPct val="150000"/>
              </a:lnSpc>
            </a:pPr>
            <a:r>
              <a:rPr lang="en-US" sz="2000" dirty="0"/>
              <a:t> </a:t>
            </a:r>
          </a:p>
        </p:txBody>
      </p:sp>
      <p:sp>
        <p:nvSpPr>
          <p:cNvPr id="2" name="TextBox 1">
            <a:extLst>
              <a:ext uri="{FF2B5EF4-FFF2-40B4-BE49-F238E27FC236}">
                <a16:creationId xmlns:a16="http://schemas.microsoft.com/office/drawing/2014/main" id="{59C53084-0759-4897-AADA-474725303672}"/>
              </a:ext>
            </a:extLst>
          </p:cNvPr>
          <p:cNvSpPr txBox="1"/>
          <p:nvPr/>
        </p:nvSpPr>
        <p:spPr>
          <a:xfrm>
            <a:off x="2505941" y="2565680"/>
            <a:ext cx="7180118" cy="1893339"/>
          </a:xfrm>
          <a:prstGeom prst="rect">
            <a:avLst/>
          </a:prstGeom>
          <a:noFill/>
        </p:spPr>
        <p:txBody>
          <a:bodyPr wrap="square" numCol="2" rtlCol="0">
            <a:spAutoFit/>
          </a:bodyPr>
          <a:lstStyle/>
          <a:p>
            <a:pPr algn="ctr">
              <a:lnSpc>
                <a:spcPct val="150000"/>
              </a:lnSpc>
            </a:pPr>
            <a:r>
              <a:rPr lang="en-US" sz="1600" b="1" dirty="0"/>
              <a:t>Cade Ring</a:t>
            </a:r>
          </a:p>
          <a:p>
            <a:pPr algn="ctr">
              <a:lnSpc>
                <a:spcPct val="150000"/>
              </a:lnSpc>
            </a:pPr>
            <a:r>
              <a:rPr lang="en-US" sz="1600" b="1" dirty="0"/>
              <a:t>Ashley Evers</a:t>
            </a:r>
          </a:p>
          <a:p>
            <a:pPr algn="ctr">
              <a:lnSpc>
                <a:spcPct val="150000"/>
              </a:lnSpc>
            </a:pPr>
            <a:r>
              <a:rPr lang="en-US" sz="1600" b="1" dirty="0"/>
              <a:t>Ashley N. Hill</a:t>
            </a:r>
          </a:p>
          <a:p>
            <a:pPr algn="ctr">
              <a:lnSpc>
                <a:spcPct val="150000"/>
              </a:lnSpc>
            </a:pPr>
            <a:r>
              <a:rPr lang="en-US" sz="1600" b="1" dirty="0"/>
              <a:t>Alexis Klinger</a:t>
            </a:r>
          </a:p>
          <a:p>
            <a:pPr algn="ctr">
              <a:lnSpc>
                <a:spcPct val="150000"/>
              </a:lnSpc>
            </a:pPr>
            <a:r>
              <a:rPr lang="en-US" sz="1600" b="1" dirty="0"/>
              <a:t>Laney R. Jones</a:t>
            </a:r>
          </a:p>
          <a:p>
            <a:pPr algn="ctr">
              <a:lnSpc>
                <a:spcPct val="150000"/>
              </a:lnSpc>
            </a:pPr>
            <a:r>
              <a:rPr lang="en-US" sz="1600" b="1" dirty="0"/>
              <a:t>Alyssa Pando</a:t>
            </a:r>
          </a:p>
          <a:p>
            <a:pPr algn="ctr">
              <a:lnSpc>
                <a:spcPct val="150000"/>
              </a:lnSpc>
            </a:pPr>
            <a:r>
              <a:rPr lang="en-US" sz="1600" b="1" dirty="0"/>
              <a:t>Abigail Cardwell</a:t>
            </a:r>
          </a:p>
          <a:p>
            <a:pPr algn="ctr">
              <a:lnSpc>
                <a:spcPct val="150000"/>
              </a:lnSpc>
            </a:pPr>
            <a:r>
              <a:rPr lang="en-US" sz="1600" b="1" dirty="0"/>
              <a:t>Angelo </a:t>
            </a:r>
            <a:r>
              <a:rPr lang="en-US" sz="1600" b="1" dirty="0" err="1"/>
              <a:t>Freytez</a:t>
            </a:r>
            <a:endParaRPr lang="en-US" sz="1600" b="1" dirty="0"/>
          </a:p>
          <a:p>
            <a:pPr algn="ctr">
              <a:lnSpc>
                <a:spcPct val="150000"/>
              </a:lnSpc>
            </a:pPr>
            <a:r>
              <a:rPr lang="en-US" sz="1600" b="1" dirty="0"/>
              <a:t>Clay Massey</a:t>
            </a:r>
          </a:p>
        </p:txBody>
      </p:sp>
    </p:spTree>
    <p:extLst>
      <p:ext uri="{BB962C8B-B14F-4D97-AF65-F5344CB8AC3E}">
        <p14:creationId xmlns:p14="http://schemas.microsoft.com/office/powerpoint/2010/main" val="267163091"/>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5021311"/>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Judy </a:t>
            </a:r>
            <a:r>
              <a:rPr lang="en-US" sz="2000" b="1" dirty="0" err="1"/>
              <a:t>Blan</a:t>
            </a:r>
            <a:r>
              <a:rPr lang="en-US" sz="2000" b="1" dirty="0"/>
              <a:t> Memorial Scholarship</a:t>
            </a:r>
          </a:p>
          <a:p>
            <a:pPr algn="ctr">
              <a:lnSpc>
                <a:spcPct val="150000"/>
              </a:lnSpc>
            </a:pPr>
            <a:r>
              <a:rPr lang="en-US" sz="1600" b="1" dirty="0" err="1"/>
              <a:t>Boune</a:t>
            </a:r>
            <a:r>
              <a:rPr lang="en-US" sz="1600" b="1" dirty="0"/>
              <a:t> Thorne</a:t>
            </a:r>
          </a:p>
          <a:p>
            <a:pPr algn="ctr">
              <a:lnSpc>
                <a:spcPct val="150000"/>
              </a:lnSpc>
            </a:pPr>
            <a:r>
              <a:rPr lang="en-US" sz="2000" b="1" dirty="0" err="1"/>
              <a:t>Agness</a:t>
            </a:r>
            <a:r>
              <a:rPr lang="en-US" sz="2000" b="1" dirty="0"/>
              <a:t> M. Bray Memorial Scholarship</a:t>
            </a:r>
          </a:p>
          <a:p>
            <a:pPr algn="ctr">
              <a:lnSpc>
                <a:spcPct val="150000"/>
              </a:lnSpc>
            </a:pPr>
            <a:r>
              <a:rPr lang="en-US" sz="1600" b="1" dirty="0"/>
              <a:t>Lesly Plank</a:t>
            </a:r>
          </a:p>
          <a:p>
            <a:pPr algn="ctr">
              <a:lnSpc>
                <a:spcPct val="150000"/>
              </a:lnSpc>
            </a:pPr>
            <a:r>
              <a:rPr lang="en-US" sz="2000" b="1" dirty="0"/>
              <a:t>John L. and Linda J. Brown Scholarship</a:t>
            </a:r>
          </a:p>
          <a:p>
            <a:pPr algn="ctr">
              <a:lnSpc>
                <a:spcPct val="150000"/>
              </a:lnSpc>
            </a:pPr>
            <a:r>
              <a:rPr lang="en-US" sz="1600" b="1" dirty="0"/>
              <a:t>Makenzie Hicks</a:t>
            </a:r>
          </a:p>
          <a:p>
            <a:pPr algn="ctr">
              <a:lnSpc>
                <a:spcPct val="150000"/>
              </a:lnSpc>
            </a:pPr>
            <a:r>
              <a:rPr lang="en-US" sz="2000" b="1" dirty="0"/>
              <a:t>A.D. Buck Scholarship</a:t>
            </a:r>
          </a:p>
          <a:p>
            <a:pPr algn="ctr">
              <a:lnSpc>
                <a:spcPct val="150000"/>
              </a:lnSpc>
            </a:pPr>
            <a:r>
              <a:rPr lang="en-US" sz="1600" b="1" dirty="0"/>
              <a:t>Laney R. Jones</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353990232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538162"/>
            <a:ext cx="12192001" cy="1300323"/>
          </a:xfrm>
        </p:spPr>
        <p:txBody>
          <a:bodyPr/>
          <a:lstStyle/>
          <a:p>
            <a:pPr algn="ctr"/>
            <a:r>
              <a:rPr lang="en-US" dirty="0"/>
              <a:t>NOC Executive Council</a:t>
            </a:r>
          </a:p>
        </p:txBody>
      </p:sp>
      <p:pic>
        <p:nvPicPr>
          <p:cNvPr id="2052" name="Picture 4" descr="Dr. Rick Edgington">
            <a:extLst>
              <a:ext uri="{FF2B5EF4-FFF2-40B4-BE49-F238E27FC236}">
                <a16:creationId xmlns:a16="http://schemas.microsoft.com/office/drawing/2014/main" id="{78EB9CD3-ADC6-4E07-B6E5-10B40705EA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5556" y="1613850"/>
            <a:ext cx="1344134" cy="19030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ason Johnson">
            <a:extLst>
              <a:ext uri="{FF2B5EF4-FFF2-40B4-BE49-F238E27FC236}">
                <a16:creationId xmlns:a16="http://schemas.microsoft.com/office/drawing/2014/main" id="{65730143-394F-4F76-B669-6A5945150C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8322" y="4432530"/>
            <a:ext cx="1469561" cy="19001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nita Simpson">
            <a:extLst>
              <a:ext uri="{FF2B5EF4-FFF2-40B4-BE49-F238E27FC236}">
                <a16:creationId xmlns:a16="http://schemas.microsoft.com/office/drawing/2014/main" id="{FECC4AD6-DE68-42C1-98E3-32354A9C1C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6146" y="4330886"/>
            <a:ext cx="1359432" cy="19030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heri Snyder">
            <a:extLst>
              <a:ext uri="{FF2B5EF4-FFF2-40B4-BE49-F238E27FC236}">
                <a16:creationId xmlns:a16="http://schemas.microsoft.com/office/drawing/2014/main" id="{8BC2FC2E-048E-48EE-BE64-AFED934874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72628" y="2862595"/>
            <a:ext cx="1369525" cy="188025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iana Watkins">
            <a:extLst>
              <a:ext uri="{FF2B5EF4-FFF2-40B4-BE49-F238E27FC236}">
                <a16:creationId xmlns:a16="http://schemas.microsoft.com/office/drawing/2014/main" id="{3F24DAC6-F22D-47D0-9C4B-4447096E07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6129" y="1613851"/>
            <a:ext cx="1547092" cy="19030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B4CA27-2AD3-48B9-8431-40D14F4E2473}"/>
              </a:ext>
            </a:extLst>
          </p:cNvPr>
          <p:cNvSpPr txBox="1"/>
          <p:nvPr/>
        </p:nvSpPr>
        <p:spPr>
          <a:xfrm>
            <a:off x="698760" y="4765624"/>
            <a:ext cx="1308307" cy="523220"/>
          </a:xfrm>
          <a:prstGeom prst="rect">
            <a:avLst/>
          </a:prstGeom>
          <a:noFill/>
        </p:spPr>
        <p:txBody>
          <a:bodyPr wrap="none" rtlCol="0">
            <a:spAutoFit/>
          </a:bodyPr>
          <a:lstStyle/>
          <a:p>
            <a:pPr algn="ctr"/>
            <a:r>
              <a:rPr lang="en-US" sz="1400" b="1" dirty="0"/>
              <a:t>Jeremy </a:t>
            </a:r>
            <a:r>
              <a:rPr lang="en-US" sz="1400" b="1" dirty="0" err="1"/>
              <a:t>Hise</a:t>
            </a:r>
            <a:endParaRPr lang="en-US" sz="1400" b="1" dirty="0"/>
          </a:p>
          <a:p>
            <a:pPr algn="ctr"/>
            <a:r>
              <a:rPr lang="en-US" sz="1400" b="1" dirty="0"/>
              <a:t>VP NOC Enid</a:t>
            </a:r>
          </a:p>
        </p:txBody>
      </p:sp>
      <p:sp>
        <p:nvSpPr>
          <p:cNvPr id="22" name="TextBox 21">
            <a:extLst>
              <a:ext uri="{FF2B5EF4-FFF2-40B4-BE49-F238E27FC236}">
                <a16:creationId xmlns:a16="http://schemas.microsoft.com/office/drawing/2014/main" id="{675F0913-F2BB-43AA-9D09-850F1ECEEC59}"/>
              </a:ext>
            </a:extLst>
          </p:cNvPr>
          <p:cNvSpPr txBox="1"/>
          <p:nvPr/>
        </p:nvSpPr>
        <p:spPr>
          <a:xfrm>
            <a:off x="2520544" y="3568826"/>
            <a:ext cx="2550635" cy="523220"/>
          </a:xfrm>
          <a:prstGeom prst="rect">
            <a:avLst/>
          </a:prstGeom>
          <a:noFill/>
        </p:spPr>
        <p:txBody>
          <a:bodyPr wrap="none" rtlCol="0">
            <a:spAutoFit/>
          </a:bodyPr>
          <a:lstStyle/>
          <a:p>
            <a:pPr algn="ctr"/>
            <a:r>
              <a:rPr lang="en-US" sz="1400" b="1" dirty="0"/>
              <a:t>Dr. Rick Edgington</a:t>
            </a:r>
          </a:p>
          <a:p>
            <a:pPr algn="ctr"/>
            <a:r>
              <a:rPr lang="en-US" sz="1400" b="1" dirty="0"/>
              <a:t>VP Enrollment Management</a:t>
            </a:r>
          </a:p>
        </p:txBody>
      </p:sp>
      <p:sp>
        <p:nvSpPr>
          <p:cNvPr id="23" name="TextBox 22">
            <a:extLst>
              <a:ext uri="{FF2B5EF4-FFF2-40B4-BE49-F238E27FC236}">
                <a16:creationId xmlns:a16="http://schemas.microsoft.com/office/drawing/2014/main" id="{AC50C14C-E18C-439B-92BF-856E1A7CEBAD}"/>
              </a:ext>
            </a:extLst>
          </p:cNvPr>
          <p:cNvSpPr txBox="1"/>
          <p:nvPr/>
        </p:nvSpPr>
        <p:spPr>
          <a:xfrm>
            <a:off x="5083818" y="5380528"/>
            <a:ext cx="1940376" cy="523220"/>
          </a:xfrm>
          <a:prstGeom prst="rect">
            <a:avLst/>
          </a:prstGeom>
          <a:noFill/>
        </p:spPr>
        <p:txBody>
          <a:bodyPr wrap="square" rtlCol="0">
            <a:spAutoFit/>
          </a:bodyPr>
          <a:lstStyle/>
          <a:p>
            <a:pPr algn="ctr"/>
            <a:r>
              <a:rPr lang="en-US" sz="1400" b="1" dirty="0"/>
              <a:t>Dr. Clark Harris</a:t>
            </a:r>
          </a:p>
          <a:p>
            <a:pPr algn="ctr"/>
            <a:r>
              <a:rPr lang="en-US" sz="1400" b="1" dirty="0"/>
              <a:t>President</a:t>
            </a:r>
          </a:p>
        </p:txBody>
      </p:sp>
      <p:sp>
        <p:nvSpPr>
          <p:cNvPr id="24" name="TextBox 23">
            <a:extLst>
              <a:ext uri="{FF2B5EF4-FFF2-40B4-BE49-F238E27FC236}">
                <a16:creationId xmlns:a16="http://schemas.microsoft.com/office/drawing/2014/main" id="{7688624C-DF28-4096-AC5C-13366DBAFA9B}"/>
              </a:ext>
            </a:extLst>
          </p:cNvPr>
          <p:cNvSpPr txBox="1"/>
          <p:nvPr/>
        </p:nvSpPr>
        <p:spPr>
          <a:xfrm>
            <a:off x="7036832" y="3561737"/>
            <a:ext cx="2557036" cy="738664"/>
          </a:xfrm>
          <a:prstGeom prst="rect">
            <a:avLst/>
          </a:prstGeom>
          <a:noFill/>
        </p:spPr>
        <p:txBody>
          <a:bodyPr wrap="square" rtlCol="0">
            <a:spAutoFit/>
          </a:bodyPr>
          <a:lstStyle/>
          <a:p>
            <a:pPr algn="ctr"/>
            <a:r>
              <a:rPr lang="en-US" sz="1400" b="1" dirty="0"/>
              <a:t>Diana Watkins</a:t>
            </a:r>
          </a:p>
          <a:p>
            <a:pPr algn="ctr"/>
            <a:r>
              <a:rPr lang="en-US" sz="1400" b="1" dirty="0"/>
              <a:t>Interim VP Academic Affairs VP Stillwater </a:t>
            </a:r>
          </a:p>
        </p:txBody>
      </p:sp>
      <p:sp>
        <p:nvSpPr>
          <p:cNvPr id="25" name="TextBox 24">
            <a:extLst>
              <a:ext uri="{FF2B5EF4-FFF2-40B4-BE49-F238E27FC236}">
                <a16:creationId xmlns:a16="http://schemas.microsoft.com/office/drawing/2014/main" id="{24494AC3-D485-49E9-88D8-CF6046A73529}"/>
              </a:ext>
            </a:extLst>
          </p:cNvPr>
          <p:cNvSpPr txBox="1"/>
          <p:nvPr/>
        </p:nvSpPr>
        <p:spPr>
          <a:xfrm>
            <a:off x="2867725" y="6211144"/>
            <a:ext cx="1856278" cy="523220"/>
          </a:xfrm>
          <a:prstGeom prst="rect">
            <a:avLst/>
          </a:prstGeom>
          <a:noFill/>
        </p:spPr>
        <p:txBody>
          <a:bodyPr wrap="none" rtlCol="0">
            <a:spAutoFit/>
          </a:bodyPr>
          <a:lstStyle/>
          <a:p>
            <a:pPr algn="ctr"/>
            <a:r>
              <a:rPr lang="en-US" sz="1400" b="1" dirty="0"/>
              <a:t>Anita Simpson</a:t>
            </a:r>
          </a:p>
          <a:p>
            <a:pPr algn="ctr"/>
            <a:r>
              <a:rPr lang="en-US" sz="1400" b="1" dirty="0"/>
              <a:t>VP Financial Affairs</a:t>
            </a:r>
          </a:p>
        </p:txBody>
      </p:sp>
      <p:sp>
        <p:nvSpPr>
          <p:cNvPr id="26" name="TextBox 25">
            <a:extLst>
              <a:ext uri="{FF2B5EF4-FFF2-40B4-BE49-F238E27FC236}">
                <a16:creationId xmlns:a16="http://schemas.microsoft.com/office/drawing/2014/main" id="{49E63799-4691-49A4-8B93-EB1485389047}"/>
              </a:ext>
            </a:extLst>
          </p:cNvPr>
          <p:cNvSpPr txBox="1"/>
          <p:nvPr/>
        </p:nvSpPr>
        <p:spPr>
          <a:xfrm>
            <a:off x="9106683" y="4693894"/>
            <a:ext cx="2860015" cy="738664"/>
          </a:xfrm>
          <a:prstGeom prst="rect">
            <a:avLst/>
          </a:prstGeom>
          <a:noFill/>
        </p:spPr>
        <p:txBody>
          <a:bodyPr wrap="none" rtlCol="0">
            <a:spAutoFit/>
          </a:bodyPr>
          <a:lstStyle/>
          <a:p>
            <a:pPr algn="ctr"/>
            <a:r>
              <a:rPr lang="en-US" sz="1400" b="1" dirty="0"/>
              <a:t>Sheri Snyder</a:t>
            </a:r>
          </a:p>
          <a:p>
            <a:pPr algn="ctr"/>
            <a:r>
              <a:rPr lang="en-US" sz="1400" b="1" dirty="0"/>
              <a:t>VP Development &amp; Community </a:t>
            </a:r>
          </a:p>
          <a:p>
            <a:pPr algn="ctr"/>
            <a:r>
              <a:rPr lang="en-US" sz="1400" b="1" dirty="0"/>
              <a:t>Relations</a:t>
            </a:r>
          </a:p>
        </p:txBody>
      </p:sp>
      <p:sp>
        <p:nvSpPr>
          <p:cNvPr id="27" name="TextBox 26">
            <a:extLst>
              <a:ext uri="{FF2B5EF4-FFF2-40B4-BE49-F238E27FC236}">
                <a16:creationId xmlns:a16="http://schemas.microsoft.com/office/drawing/2014/main" id="{4EC7C37C-44FA-464C-9493-F676B17E9247}"/>
              </a:ext>
            </a:extLst>
          </p:cNvPr>
          <p:cNvSpPr txBox="1"/>
          <p:nvPr/>
        </p:nvSpPr>
        <p:spPr>
          <a:xfrm>
            <a:off x="7393643" y="6260937"/>
            <a:ext cx="1747273" cy="523220"/>
          </a:xfrm>
          <a:prstGeom prst="rect">
            <a:avLst/>
          </a:prstGeom>
          <a:noFill/>
        </p:spPr>
        <p:txBody>
          <a:bodyPr wrap="none" rtlCol="0">
            <a:spAutoFit/>
          </a:bodyPr>
          <a:lstStyle/>
          <a:p>
            <a:pPr algn="ctr"/>
            <a:r>
              <a:rPr lang="en-US" sz="1400" b="1" dirty="0"/>
              <a:t>Jason Johnson</a:t>
            </a:r>
          </a:p>
          <a:p>
            <a:pPr algn="ctr"/>
            <a:r>
              <a:rPr lang="en-US" sz="1400" b="1" dirty="0"/>
              <a:t>VP Student Affairs</a:t>
            </a:r>
          </a:p>
        </p:txBody>
      </p:sp>
      <p:pic>
        <p:nvPicPr>
          <p:cNvPr id="3" name="Picture 2" descr="Dr. Clark Harris">
            <a:extLst>
              <a:ext uri="{FF2B5EF4-FFF2-40B4-BE49-F238E27FC236}">
                <a16:creationId xmlns:a16="http://schemas.microsoft.com/office/drawing/2014/main" id="{1EDE3674-EF6C-4B63-99D1-6ACE047E253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3818" y="2790864"/>
            <a:ext cx="1940376" cy="24254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Jeremy Hise">
            <a:extLst>
              <a:ext uri="{FF2B5EF4-FFF2-40B4-BE49-F238E27FC236}">
                <a16:creationId xmlns:a16="http://schemas.microsoft.com/office/drawing/2014/main" id="{5BFEDA43-003C-43F4-98BE-740305101C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725" y="2790864"/>
            <a:ext cx="1458108" cy="190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380836"/>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957292" y="1613359"/>
            <a:ext cx="10485484" cy="4928978"/>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James W. </a:t>
            </a:r>
            <a:r>
              <a:rPr lang="en-US" sz="2000" b="1" dirty="0" err="1"/>
              <a:t>Buttram</a:t>
            </a:r>
            <a:r>
              <a:rPr lang="en-US" sz="2000" b="1" dirty="0"/>
              <a:t> Memorial Scholarship</a:t>
            </a:r>
          </a:p>
          <a:p>
            <a:pPr algn="ctr">
              <a:lnSpc>
                <a:spcPct val="150000"/>
              </a:lnSpc>
            </a:pPr>
            <a:r>
              <a:rPr lang="en-US" sz="1600" b="1" dirty="0"/>
              <a:t>Bailey </a:t>
            </a:r>
            <a:r>
              <a:rPr lang="en-US" sz="1600" b="1" dirty="0" err="1"/>
              <a:t>Hoeltzel</a:t>
            </a:r>
            <a:endParaRPr lang="en-US" sz="1600" b="1" dirty="0"/>
          </a:p>
          <a:p>
            <a:pPr algn="ctr">
              <a:lnSpc>
                <a:spcPct val="150000"/>
              </a:lnSpc>
            </a:pPr>
            <a:r>
              <a:rPr lang="en-US" sz="2000" b="1" dirty="0"/>
              <a:t>Leo </a:t>
            </a:r>
            <a:r>
              <a:rPr lang="en-US" sz="2000" b="1" dirty="0" err="1"/>
              <a:t>Canaday</a:t>
            </a:r>
            <a:r>
              <a:rPr lang="en-US" sz="2000" b="1" dirty="0"/>
              <a:t> Memorial Scholarship</a:t>
            </a:r>
          </a:p>
          <a:p>
            <a:pPr algn="ctr">
              <a:lnSpc>
                <a:spcPct val="150000"/>
              </a:lnSpc>
            </a:pPr>
            <a:r>
              <a:rPr lang="en-US" sz="1600" b="1" dirty="0"/>
              <a:t>Delaney Reimer</a:t>
            </a:r>
          </a:p>
          <a:p>
            <a:pPr algn="ctr">
              <a:lnSpc>
                <a:spcPct val="150000"/>
              </a:lnSpc>
            </a:pPr>
            <a:r>
              <a:rPr lang="en-US" sz="2000" b="1" dirty="0"/>
              <a:t>Jennie Goodson Cannon Scholarship</a:t>
            </a:r>
          </a:p>
          <a:p>
            <a:pPr algn="ctr">
              <a:lnSpc>
                <a:spcPct val="150000"/>
              </a:lnSpc>
            </a:pPr>
            <a:r>
              <a:rPr lang="en-US" sz="1600" b="1" dirty="0"/>
              <a:t>Collin Prince</a:t>
            </a:r>
          </a:p>
          <a:p>
            <a:pPr algn="ctr">
              <a:lnSpc>
                <a:spcPct val="150000"/>
              </a:lnSpc>
            </a:pPr>
            <a:r>
              <a:rPr lang="en-US" sz="1600" b="1" dirty="0"/>
              <a:t>Nikolas </a:t>
            </a:r>
            <a:r>
              <a:rPr lang="en-US" sz="1600" b="1" dirty="0" err="1"/>
              <a:t>Hoecker</a:t>
            </a:r>
            <a:endParaRPr lang="en-US" sz="1600" b="1" dirty="0"/>
          </a:p>
          <a:p>
            <a:pPr algn="ctr">
              <a:lnSpc>
                <a:spcPct val="150000"/>
              </a:lnSpc>
            </a:pPr>
            <a:r>
              <a:rPr lang="en-US" sz="1600" b="1" dirty="0"/>
              <a:t>Allie Epperson</a:t>
            </a:r>
          </a:p>
          <a:p>
            <a:pPr algn="ctr">
              <a:lnSpc>
                <a:spcPct val="150000"/>
              </a:lnSpc>
            </a:pPr>
            <a:r>
              <a:rPr lang="en-US" sz="1600" b="1" dirty="0"/>
              <a:t>Mallory Kyler</a:t>
            </a:r>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2471640051"/>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4467313"/>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Roy Chaney Scholarship</a:t>
            </a:r>
          </a:p>
          <a:p>
            <a:pPr algn="ctr">
              <a:lnSpc>
                <a:spcPct val="150000"/>
              </a:lnSpc>
            </a:pPr>
            <a:r>
              <a:rPr lang="en-US" sz="1600" b="1" dirty="0"/>
              <a:t>Tanner Cline</a:t>
            </a:r>
          </a:p>
          <a:p>
            <a:pPr algn="ctr">
              <a:lnSpc>
                <a:spcPct val="150000"/>
              </a:lnSpc>
            </a:pPr>
            <a:r>
              <a:rPr lang="en-US" sz="1600" b="1" dirty="0"/>
              <a:t>Landon </a:t>
            </a:r>
            <a:r>
              <a:rPr lang="en-US" sz="1600" b="1" dirty="0" err="1"/>
              <a:t>Smykil</a:t>
            </a:r>
            <a:endParaRPr lang="en-US" sz="1600" b="1" dirty="0"/>
          </a:p>
          <a:p>
            <a:pPr algn="ctr">
              <a:lnSpc>
                <a:spcPct val="150000"/>
              </a:lnSpc>
            </a:pPr>
            <a:r>
              <a:rPr lang="en-US" sz="1600" b="1" dirty="0"/>
              <a:t>Halie Shirley</a:t>
            </a:r>
          </a:p>
          <a:p>
            <a:pPr algn="ctr">
              <a:lnSpc>
                <a:spcPct val="150000"/>
              </a:lnSpc>
            </a:pPr>
            <a:r>
              <a:rPr lang="en-US" sz="2000" b="1" dirty="0"/>
              <a:t>Robert Bryant </a:t>
            </a:r>
            <a:r>
              <a:rPr lang="en-US" sz="2000" b="1" dirty="0" err="1"/>
              <a:t>Colombe</a:t>
            </a:r>
            <a:r>
              <a:rPr lang="en-US" sz="2000" b="1" dirty="0"/>
              <a:t> Scholarship</a:t>
            </a:r>
          </a:p>
          <a:p>
            <a:pPr algn="ctr">
              <a:lnSpc>
                <a:spcPct val="150000"/>
              </a:lnSpc>
            </a:pPr>
            <a:r>
              <a:rPr lang="en-US" sz="1600" b="1" dirty="0"/>
              <a:t>Kenny </a:t>
            </a:r>
            <a:r>
              <a:rPr lang="en-US" sz="1600" b="1" dirty="0" err="1"/>
              <a:t>Endl</a:t>
            </a:r>
            <a:endParaRPr lang="en-US" sz="1600" b="1" dirty="0"/>
          </a:p>
          <a:p>
            <a:pPr algn="ctr">
              <a:lnSpc>
                <a:spcPct val="150000"/>
              </a:lnSpc>
            </a:pPr>
            <a:r>
              <a:rPr lang="en-US" sz="1600" b="1" dirty="0"/>
              <a:t>Karlie Thomason</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722547513"/>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929914" y="1613360"/>
            <a:ext cx="10485484" cy="5390643"/>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Lee and Iola </a:t>
            </a:r>
            <a:r>
              <a:rPr lang="en-US" sz="2000" b="1" dirty="0" err="1"/>
              <a:t>Combrink</a:t>
            </a:r>
            <a:r>
              <a:rPr lang="en-US" sz="2000" b="1" dirty="0"/>
              <a:t> Student Scholarship</a:t>
            </a:r>
          </a:p>
          <a:p>
            <a:pPr algn="ctr">
              <a:lnSpc>
                <a:spcPct val="150000"/>
              </a:lnSpc>
            </a:pPr>
            <a:r>
              <a:rPr lang="en-US" sz="1600" b="1" dirty="0"/>
              <a:t>Angelo </a:t>
            </a:r>
            <a:r>
              <a:rPr lang="en-US" sz="1600" b="1" dirty="0" err="1"/>
              <a:t>Freytez</a:t>
            </a:r>
            <a:endParaRPr lang="en-US" sz="1600" b="1" dirty="0"/>
          </a:p>
          <a:p>
            <a:pPr algn="ctr">
              <a:lnSpc>
                <a:spcPct val="150000"/>
              </a:lnSpc>
            </a:pPr>
            <a:r>
              <a:rPr lang="en-US" sz="1600" b="1" dirty="0"/>
              <a:t>Aaron Mahan</a:t>
            </a:r>
          </a:p>
          <a:p>
            <a:pPr algn="ctr">
              <a:lnSpc>
                <a:spcPct val="150000"/>
              </a:lnSpc>
            </a:pPr>
            <a:r>
              <a:rPr lang="en-US" sz="2000" b="1" dirty="0"/>
              <a:t>Carol Diemer Memorial Scholarship</a:t>
            </a:r>
          </a:p>
          <a:p>
            <a:pPr algn="ctr">
              <a:lnSpc>
                <a:spcPct val="150000"/>
              </a:lnSpc>
            </a:pPr>
            <a:r>
              <a:rPr lang="en-US" sz="1600" b="1" dirty="0"/>
              <a:t>Hailey </a:t>
            </a:r>
            <a:r>
              <a:rPr lang="en-US" sz="1600" b="1" dirty="0" err="1"/>
              <a:t>Fath</a:t>
            </a:r>
            <a:endParaRPr lang="en-US" sz="1600" b="1" dirty="0"/>
          </a:p>
          <a:p>
            <a:pPr algn="ctr">
              <a:lnSpc>
                <a:spcPct val="150000"/>
              </a:lnSpc>
            </a:pPr>
            <a:r>
              <a:rPr lang="en-US" sz="2000" b="1" dirty="0"/>
              <a:t>Delphi Study Club Scholarship</a:t>
            </a:r>
          </a:p>
          <a:p>
            <a:pPr algn="ctr">
              <a:lnSpc>
                <a:spcPct val="150000"/>
              </a:lnSpc>
            </a:pPr>
            <a:r>
              <a:rPr lang="en-US" sz="1600" b="1" dirty="0"/>
              <a:t>Jayden Ott</a:t>
            </a:r>
          </a:p>
          <a:p>
            <a:pPr algn="ctr">
              <a:lnSpc>
                <a:spcPct val="150000"/>
              </a:lnSpc>
            </a:pPr>
            <a:r>
              <a:rPr lang="en-US" sz="2000" b="1" dirty="0"/>
              <a:t>Earl G. Dodson Scholarship</a:t>
            </a:r>
          </a:p>
          <a:p>
            <a:pPr algn="ctr">
              <a:lnSpc>
                <a:spcPct val="150000"/>
              </a:lnSpc>
            </a:pPr>
            <a:r>
              <a:rPr lang="en-US" sz="1600" b="1" dirty="0"/>
              <a:t>Jayde Vaughan</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2868730629"/>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449096"/>
            <a:ext cx="10485484" cy="5298310"/>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Jerry and Lucille Donnelly Scholarship</a:t>
            </a:r>
          </a:p>
          <a:p>
            <a:pPr algn="ctr">
              <a:lnSpc>
                <a:spcPct val="150000"/>
              </a:lnSpc>
            </a:pPr>
            <a:r>
              <a:rPr lang="en-US" sz="1600" b="1" dirty="0" err="1"/>
              <a:t>Elric</a:t>
            </a:r>
            <a:r>
              <a:rPr lang="en-US" sz="1600" b="1" dirty="0"/>
              <a:t> Cope</a:t>
            </a:r>
          </a:p>
          <a:p>
            <a:pPr algn="ctr">
              <a:lnSpc>
                <a:spcPct val="150000"/>
              </a:lnSpc>
            </a:pPr>
            <a:r>
              <a:rPr lang="en-US" sz="2000" b="1" dirty="0" err="1"/>
              <a:t>Verlin</a:t>
            </a:r>
            <a:r>
              <a:rPr lang="en-US" sz="2000" b="1" dirty="0"/>
              <a:t> and Bonnie Easterling Scholarship</a:t>
            </a:r>
          </a:p>
          <a:p>
            <a:pPr algn="ctr">
              <a:lnSpc>
                <a:spcPct val="150000"/>
              </a:lnSpc>
            </a:pPr>
            <a:r>
              <a:rPr lang="en-US" sz="1600" b="1" dirty="0"/>
              <a:t>Erica Russell</a:t>
            </a:r>
          </a:p>
          <a:p>
            <a:pPr algn="ctr">
              <a:lnSpc>
                <a:spcPct val="150000"/>
              </a:lnSpc>
            </a:pPr>
            <a:r>
              <a:rPr lang="en-US" sz="1600" b="1" dirty="0"/>
              <a:t>Laney Jones</a:t>
            </a:r>
          </a:p>
          <a:p>
            <a:pPr algn="ctr">
              <a:lnSpc>
                <a:spcPct val="150000"/>
              </a:lnSpc>
            </a:pPr>
            <a:r>
              <a:rPr lang="en-US" sz="2000" b="1" dirty="0"/>
              <a:t>The Ellis Foundation Scholarship</a:t>
            </a:r>
          </a:p>
          <a:p>
            <a:pPr algn="ctr">
              <a:lnSpc>
                <a:spcPct val="150000"/>
              </a:lnSpc>
            </a:pPr>
            <a:r>
              <a:rPr lang="en-US" sz="1600" b="1" dirty="0"/>
              <a:t>Caitlin </a:t>
            </a:r>
            <a:r>
              <a:rPr lang="en-US" sz="1600" b="1" dirty="0" err="1"/>
              <a:t>Flackman</a:t>
            </a:r>
            <a:endParaRPr lang="en-US" sz="1600" b="1" dirty="0"/>
          </a:p>
          <a:p>
            <a:pPr algn="ctr">
              <a:lnSpc>
                <a:spcPct val="150000"/>
              </a:lnSpc>
            </a:pPr>
            <a:r>
              <a:rPr lang="en-US" sz="1600" b="1" dirty="0"/>
              <a:t>Destini Carroll</a:t>
            </a:r>
          </a:p>
          <a:p>
            <a:pPr algn="ctr">
              <a:lnSpc>
                <a:spcPct val="150000"/>
              </a:lnSpc>
            </a:pPr>
            <a:r>
              <a:rPr lang="en-US" sz="1600" b="1" dirty="0"/>
              <a:t>Macey </a:t>
            </a:r>
            <a:r>
              <a:rPr lang="en-US" sz="1600" b="1" dirty="0" err="1"/>
              <a:t>Mulherin</a:t>
            </a:r>
            <a:r>
              <a:rPr lang="en-US" sz="1600" b="1" dirty="0"/>
              <a:t> </a:t>
            </a:r>
          </a:p>
          <a:p>
            <a:pPr algn="ctr">
              <a:lnSpc>
                <a:spcPct val="150000"/>
              </a:lnSpc>
            </a:pPr>
            <a:r>
              <a:rPr lang="en-US" sz="1600" b="1" dirty="0"/>
              <a:t>Samantha Smith</a:t>
            </a:r>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1712194000"/>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837853"/>
            <a:ext cx="10485484" cy="4836645"/>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Enid Concrete Scholarship</a:t>
            </a:r>
          </a:p>
          <a:p>
            <a:pPr algn="ctr">
              <a:lnSpc>
                <a:spcPct val="150000"/>
              </a:lnSpc>
            </a:pPr>
            <a:r>
              <a:rPr lang="en-US" sz="1600" b="1" dirty="0"/>
              <a:t>Justin Coppock</a:t>
            </a:r>
          </a:p>
          <a:p>
            <a:pPr algn="ctr">
              <a:lnSpc>
                <a:spcPct val="150000"/>
              </a:lnSpc>
            </a:pPr>
            <a:r>
              <a:rPr lang="en-US" sz="2000" b="1" dirty="0"/>
              <a:t>Enid Higher Education Council Scholarship – Freshman</a:t>
            </a:r>
          </a:p>
          <a:p>
            <a:pPr algn="ctr">
              <a:lnSpc>
                <a:spcPct val="150000"/>
              </a:lnSpc>
            </a:pPr>
            <a:r>
              <a:rPr lang="en-US" sz="1600" b="1" dirty="0"/>
              <a:t>Essence Kearney</a:t>
            </a:r>
          </a:p>
          <a:p>
            <a:pPr algn="ctr">
              <a:lnSpc>
                <a:spcPct val="150000"/>
              </a:lnSpc>
            </a:pPr>
            <a:r>
              <a:rPr lang="en-US" sz="1600" b="1" dirty="0"/>
              <a:t>Jared Johnson </a:t>
            </a:r>
          </a:p>
          <a:p>
            <a:pPr algn="ctr">
              <a:lnSpc>
                <a:spcPct val="150000"/>
              </a:lnSpc>
            </a:pPr>
            <a:r>
              <a:rPr lang="en-US" sz="1600" b="1" dirty="0"/>
              <a:t>Brook Wilson</a:t>
            </a:r>
          </a:p>
          <a:p>
            <a:pPr algn="ctr">
              <a:lnSpc>
                <a:spcPct val="150000"/>
              </a:lnSpc>
            </a:pPr>
            <a:r>
              <a:rPr lang="en-US" sz="1600" b="1" dirty="0"/>
              <a:t>Ella Ayers</a:t>
            </a:r>
          </a:p>
          <a:p>
            <a:pPr algn="ctr">
              <a:lnSpc>
                <a:spcPct val="150000"/>
              </a:lnSpc>
            </a:pPr>
            <a:r>
              <a:rPr lang="en-US" sz="1600" b="1" dirty="0"/>
              <a:t>Camden Roberts</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2584593269"/>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919985"/>
            <a:ext cx="10485484" cy="3636316"/>
          </a:xfrm>
          <a:prstGeom prst="rect">
            <a:avLst/>
          </a:prstGeom>
          <a:noFill/>
        </p:spPr>
        <p:txBody>
          <a:bodyPr wrap="square" numCol="1" rtlCol="0">
            <a:spAutoFit/>
          </a:bodyPr>
          <a:lstStyle/>
          <a:p>
            <a:pPr algn="ctr">
              <a:lnSpc>
                <a:spcPct val="150000"/>
              </a:lnSpc>
            </a:pPr>
            <a:r>
              <a:rPr lang="en-US" sz="2000" b="1" dirty="0"/>
              <a:t>Enid Higher Education Council Scholarship – Part-Time</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Enid Higher Education Council Scholarship – Sophomore</a:t>
            </a:r>
          </a:p>
          <a:p>
            <a:pPr algn="ctr">
              <a:lnSpc>
                <a:spcPct val="150000"/>
              </a:lnSpc>
            </a:pPr>
            <a:endParaRPr lang="en-US" sz="1600" dirty="0"/>
          </a:p>
          <a:p>
            <a:pPr>
              <a:lnSpc>
                <a:spcPct val="150000"/>
              </a:lnSpc>
            </a:pPr>
            <a:r>
              <a:rPr lang="en-US" sz="2000" dirty="0"/>
              <a:t> </a:t>
            </a:r>
          </a:p>
        </p:txBody>
      </p:sp>
      <p:sp>
        <p:nvSpPr>
          <p:cNvPr id="2" name="TextBox 1">
            <a:extLst>
              <a:ext uri="{FF2B5EF4-FFF2-40B4-BE49-F238E27FC236}">
                <a16:creationId xmlns:a16="http://schemas.microsoft.com/office/drawing/2014/main" id="{8293BC95-81D3-4785-A255-E71881B5E23A}"/>
              </a:ext>
            </a:extLst>
          </p:cNvPr>
          <p:cNvSpPr txBox="1"/>
          <p:nvPr/>
        </p:nvSpPr>
        <p:spPr>
          <a:xfrm>
            <a:off x="3088152" y="2310639"/>
            <a:ext cx="6362473" cy="1893339"/>
          </a:xfrm>
          <a:prstGeom prst="rect">
            <a:avLst/>
          </a:prstGeom>
          <a:noFill/>
        </p:spPr>
        <p:txBody>
          <a:bodyPr wrap="square" numCol="2" rtlCol="0">
            <a:spAutoFit/>
          </a:bodyPr>
          <a:lstStyle/>
          <a:p>
            <a:pPr algn="ctr">
              <a:lnSpc>
                <a:spcPct val="150000"/>
              </a:lnSpc>
            </a:pPr>
            <a:r>
              <a:rPr lang="en-US" sz="1600" b="1" dirty="0"/>
              <a:t>Mandi </a:t>
            </a:r>
            <a:r>
              <a:rPr lang="en-US" sz="1600" b="1" dirty="0" err="1"/>
              <a:t>Fuksa</a:t>
            </a:r>
            <a:endParaRPr lang="en-US" sz="1600" b="1" dirty="0"/>
          </a:p>
          <a:p>
            <a:pPr algn="ctr">
              <a:lnSpc>
                <a:spcPct val="150000"/>
              </a:lnSpc>
            </a:pPr>
            <a:r>
              <a:rPr lang="en-US" sz="1600" b="1" dirty="0"/>
              <a:t>Kimberly </a:t>
            </a:r>
            <a:r>
              <a:rPr lang="en-US" sz="1600" b="1" dirty="0" err="1"/>
              <a:t>Osburn</a:t>
            </a:r>
            <a:endParaRPr lang="en-US" sz="1600" b="1" dirty="0"/>
          </a:p>
          <a:p>
            <a:pPr algn="ctr">
              <a:lnSpc>
                <a:spcPct val="150000"/>
              </a:lnSpc>
            </a:pPr>
            <a:r>
              <a:rPr lang="en-US" sz="1600" b="1" dirty="0"/>
              <a:t>Anel Real</a:t>
            </a:r>
          </a:p>
          <a:p>
            <a:pPr algn="ctr">
              <a:lnSpc>
                <a:spcPct val="150000"/>
              </a:lnSpc>
            </a:pPr>
            <a:r>
              <a:rPr lang="en-US" sz="1600" b="1" dirty="0"/>
              <a:t>Julian </a:t>
            </a:r>
            <a:r>
              <a:rPr lang="en-US" sz="1600" b="1" dirty="0" err="1"/>
              <a:t>Pendergraft</a:t>
            </a:r>
            <a:endParaRPr lang="en-US" sz="1600" b="1" dirty="0"/>
          </a:p>
          <a:p>
            <a:pPr algn="ctr">
              <a:lnSpc>
                <a:spcPct val="150000"/>
              </a:lnSpc>
            </a:pPr>
            <a:r>
              <a:rPr lang="en-US" sz="1600" b="1" dirty="0"/>
              <a:t>Shelby Crump</a:t>
            </a:r>
          </a:p>
          <a:p>
            <a:pPr algn="ctr">
              <a:lnSpc>
                <a:spcPct val="150000"/>
              </a:lnSpc>
            </a:pPr>
            <a:r>
              <a:rPr lang="en-US" sz="1600" b="1" dirty="0"/>
              <a:t>Shay Collins</a:t>
            </a:r>
          </a:p>
          <a:p>
            <a:pPr algn="ctr">
              <a:lnSpc>
                <a:spcPct val="150000"/>
              </a:lnSpc>
            </a:pPr>
            <a:r>
              <a:rPr lang="en-US" sz="1600" b="1" dirty="0"/>
              <a:t>Tiffany Goss</a:t>
            </a:r>
          </a:p>
          <a:p>
            <a:pPr algn="ctr">
              <a:lnSpc>
                <a:spcPct val="150000"/>
              </a:lnSpc>
            </a:pPr>
            <a:r>
              <a:rPr lang="en-US" sz="1600" b="1" dirty="0" err="1"/>
              <a:t>Tyrnie</a:t>
            </a:r>
            <a:r>
              <a:rPr lang="en-US" sz="1600" b="1" dirty="0"/>
              <a:t> Johnson –Talley</a:t>
            </a:r>
          </a:p>
          <a:p>
            <a:pPr algn="ctr">
              <a:lnSpc>
                <a:spcPct val="150000"/>
              </a:lnSpc>
            </a:pPr>
            <a:r>
              <a:rPr lang="en-US" sz="1600" b="1" dirty="0"/>
              <a:t>Vanessa Kerr</a:t>
            </a:r>
          </a:p>
        </p:txBody>
      </p:sp>
      <p:sp>
        <p:nvSpPr>
          <p:cNvPr id="4" name="TextBox 3">
            <a:extLst>
              <a:ext uri="{FF2B5EF4-FFF2-40B4-BE49-F238E27FC236}">
                <a16:creationId xmlns:a16="http://schemas.microsoft.com/office/drawing/2014/main" id="{E7486147-96FD-48A0-BB64-4998B19B35C1}"/>
              </a:ext>
            </a:extLst>
          </p:cNvPr>
          <p:cNvSpPr txBox="1"/>
          <p:nvPr/>
        </p:nvSpPr>
        <p:spPr>
          <a:xfrm>
            <a:off x="3032855" y="4589794"/>
            <a:ext cx="6531428" cy="1200329"/>
          </a:xfrm>
          <a:prstGeom prst="rect">
            <a:avLst/>
          </a:prstGeom>
          <a:noFill/>
        </p:spPr>
        <p:txBody>
          <a:bodyPr wrap="square" numCol="2" rtlCol="0">
            <a:spAutoFit/>
          </a:bodyPr>
          <a:lstStyle/>
          <a:p>
            <a:pPr algn="ctr">
              <a:lnSpc>
                <a:spcPct val="150000"/>
              </a:lnSpc>
            </a:pPr>
            <a:r>
              <a:rPr lang="en-US" sz="1600" b="1" dirty="0"/>
              <a:t>Emme Hughes</a:t>
            </a:r>
          </a:p>
          <a:p>
            <a:pPr algn="ctr">
              <a:lnSpc>
                <a:spcPct val="150000"/>
              </a:lnSpc>
            </a:pPr>
            <a:r>
              <a:rPr lang="en-US" sz="1600" b="1" dirty="0"/>
              <a:t>Gage McNabb</a:t>
            </a:r>
          </a:p>
          <a:p>
            <a:pPr algn="ctr">
              <a:lnSpc>
                <a:spcPct val="150000"/>
              </a:lnSpc>
            </a:pPr>
            <a:r>
              <a:rPr lang="en-US" sz="1600" b="1" dirty="0"/>
              <a:t>Madalyn Keller</a:t>
            </a:r>
          </a:p>
          <a:p>
            <a:pPr algn="ctr">
              <a:lnSpc>
                <a:spcPct val="150000"/>
              </a:lnSpc>
            </a:pPr>
            <a:r>
              <a:rPr lang="en-US" sz="1600" b="1" dirty="0"/>
              <a:t>Abigail Crawford</a:t>
            </a:r>
          </a:p>
          <a:p>
            <a:pPr algn="ctr">
              <a:lnSpc>
                <a:spcPct val="150000"/>
              </a:lnSpc>
            </a:pPr>
            <a:r>
              <a:rPr lang="en-US" sz="1600" b="1" dirty="0"/>
              <a:t>Jessica </a:t>
            </a:r>
            <a:r>
              <a:rPr lang="en-US" sz="1600" b="1" dirty="0" err="1"/>
              <a:t>Ruckel</a:t>
            </a:r>
            <a:endParaRPr lang="en-US" sz="1600" b="1" dirty="0"/>
          </a:p>
        </p:txBody>
      </p:sp>
    </p:spTree>
    <p:extLst>
      <p:ext uri="{BB962C8B-B14F-4D97-AF65-F5344CB8AC3E}">
        <p14:creationId xmlns:p14="http://schemas.microsoft.com/office/powerpoint/2010/main" val="1340807032"/>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991165"/>
            <a:ext cx="10485484" cy="4467313"/>
          </a:xfrm>
          <a:prstGeom prst="rect">
            <a:avLst/>
          </a:prstGeom>
          <a:noFill/>
        </p:spPr>
        <p:txBody>
          <a:bodyPr wrap="square" numCol="1" rtlCol="0">
            <a:spAutoFit/>
          </a:bodyPr>
          <a:lstStyle/>
          <a:p>
            <a:pPr algn="ctr">
              <a:lnSpc>
                <a:spcPct val="150000"/>
              </a:lnSpc>
            </a:pPr>
            <a:r>
              <a:rPr lang="en-US" sz="2000" b="1" dirty="0"/>
              <a:t>Annie Marie Erwin Memorial Nursing Scholarship</a:t>
            </a:r>
          </a:p>
          <a:p>
            <a:pPr algn="ctr">
              <a:lnSpc>
                <a:spcPct val="150000"/>
              </a:lnSpc>
            </a:pPr>
            <a:r>
              <a:rPr lang="en-US" sz="1600" b="1" dirty="0" err="1"/>
              <a:t>Crystel</a:t>
            </a:r>
            <a:r>
              <a:rPr lang="en-US" sz="1600" b="1" dirty="0"/>
              <a:t> Thomas</a:t>
            </a:r>
          </a:p>
          <a:p>
            <a:pPr algn="ctr">
              <a:lnSpc>
                <a:spcPct val="150000"/>
              </a:lnSpc>
            </a:pPr>
            <a:r>
              <a:rPr lang="en-US" sz="2000" b="1" dirty="0"/>
              <a:t>Annie Marie Erwin Memorial Book Scholarship</a:t>
            </a:r>
          </a:p>
          <a:p>
            <a:pPr algn="ctr">
              <a:lnSpc>
                <a:spcPct val="150000"/>
              </a:lnSpc>
            </a:pPr>
            <a:r>
              <a:rPr lang="en-US" sz="1600" b="1" dirty="0"/>
              <a:t>Olivia Baker</a:t>
            </a:r>
          </a:p>
          <a:p>
            <a:pPr algn="ctr">
              <a:lnSpc>
                <a:spcPct val="150000"/>
              </a:lnSpc>
            </a:pPr>
            <a:r>
              <a:rPr lang="en-US" sz="1600" b="1" dirty="0"/>
              <a:t>Hannah White</a:t>
            </a:r>
          </a:p>
          <a:p>
            <a:pPr algn="ctr">
              <a:lnSpc>
                <a:spcPct val="150000"/>
              </a:lnSpc>
            </a:pPr>
            <a:r>
              <a:rPr lang="en-US" sz="1600" b="1" dirty="0" err="1"/>
              <a:t>LeaAnn</a:t>
            </a:r>
            <a:r>
              <a:rPr lang="en-US" sz="1600" b="1" dirty="0"/>
              <a:t> Shoemaker</a:t>
            </a:r>
          </a:p>
          <a:p>
            <a:pPr algn="ctr">
              <a:lnSpc>
                <a:spcPct val="150000"/>
              </a:lnSpc>
            </a:pPr>
            <a:r>
              <a:rPr lang="en-US" sz="2000" b="1" dirty="0"/>
              <a:t>Annie Marie Erwin Memorial Music Scholarship</a:t>
            </a:r>
          </a:p>
          <a:p>
            <a:pPr algn="ctr">
              <a:lnSpc>
                <a:spcPct val="150000"/>
              </a:lnSpc>
            </a:pPr>
            <a:r>
              <a:rPr lang="en-US" sz="1600" b="1" dirty="0"/>
              <a:t>Carli Pendleton</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3157116587"/>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72148"/>
            <a:ext cx="10485484" cy="5482976"/>
          </a:xfrm>
          <a:prstGeom prst="rect">
            <a:avLst/>
          </a:prstGeom>
          <a:noFill/>
        </p:spPr>
        <p:txBody>
          <a:bodyPr wrap="square" numCol="1" rtlCol="0">
            <a:spAutoFit/>
          </a:bodyPr>
          <a:lstStyle/>
          <a:p>
            <a:pPr algn="ctr">
              <a:lnSpc>
                <a:spcPct val="150000"/>
              </a:lnSpc>
            </a:pPr>
            <a:r>
              <a:rPr lang="en-US" sz="2000" b="1" dirty="0"/>
              <a:t>Edward D. Erwin Memorial Scholarship</a:t>
            </a:r>
          </a:p>
          <a:p>
            <a:pPr algn="ctr">
              <a:lnSpc>
                <a:spcPct val="150000"/>
              </a:lnSpc>
            </a:pPr>
            <a:r>
              <a:rPr lang="en-US" sz="1600" b="1" dirty="0"/>
              <a:t>Caitlin </a:t>
            </a:r>
            <a:r>
              <a:rPr lang="en-US" sz="1600" b="1" dirty="0" err="1"/>
              <a:t>Flackman</a:t>
            </a:r>
            <a:endParaRPr lang="en-US" sz="1600" b="1" dirty="0"/>
          </a:p>
          <a:p>
            <a:pPr algn="ctr">
              <a:lnSpc>
                <a:spcPct val="150000"/>
              </a:lnSpc>
            </a:pPr>
            <a:r>
              <a:rPr lang="en-US" sz="2000" b="1" dirty="0"/>
              <a:t>Kathleen Marie Erwin Instrumental Music Scholarship</a:t>
            </a:r>
          </a:p>
          <a:p>
            <a:pPr algn="ctr">
              <a:lnSpc>
                <a:spcPct val="150000"/>
              </a:lnSpc>
            </a:pPr>
            <a:r>
              <a:rPr lang="en-US" sz="1600" b="1" dirty="0"/>
              <a:t>Connor Shear</a:t>
            </a:r>
          </a:p>
          <a:p>
            <a:pPr algn="ctr">
              <a:lnSpc>
                <a:spcPct val="150000"/>
              </a:lnSpc>
            </a:pPr>
            <a:r>
              <a:rPr lang="en-US" sz="2000" b="1" dirty="0"/>
              <a:t>Kathleen M. Erwin Nursing School Scholarship</a:t>
            </a:r>
          </a:p>
          <a:p>
            <a:pPr algn="ctr">
              <a:lnSpc>
                <a:spcPct val="150000"/>
              </a:lnSpc>
            </a:pPr>
            <a:r>
              <a:rPr lang="en-US" sz="1600" b="1" dirty="0"/>
              <a:t>Tara </a:t>
            </a:r>
            <a:r>
              <a:rPr lang="en-US" sz="1600" b="1" dirty="0" err="1"/>
              <a:t>Mueggenborg</a:t>
            </a:r>
            <a:endParaRPr lang="en-US" sz="1600" b="1" dirty="0"/>
          </a:p>
          <a:p>
            <a:pPr algn="ctr">
              <a:lnSpc>
                <a:spcPct val="150000"/>
              </a:lnSpc>
            </a:pPr>
            <a:r>
              <a:rPr lang="en-US" sz="2000" b="1" dirty="0"/>
              <a:t>Reverend Phillip Douglas Erwin Nursing </a:t>
            </a:r>
            <a:r>
              <a:rPr lang="en-US" sz="2000" b="1" dirty="0" err="1"/>
              <a:t>Schloarship</a:t>
            </a:r>
            <a:endParaRPr lang="en-US" sz="2000" b="1" dirty="0"/>
          </a:p>
          <a:p>
            <a:pPr algn="ctr">
              <a:lnSpc>
                <a:spcPct val="150000"/>
              </a:lnSpc>
            </a:pPr>
            <a:r>
              <a:rPr lang="en-US" sz="1600" b="1" dirty="0"/>
              <a:t>Katelyn Yee</a:t>
            </a:r>
          </a:p>
          <a:p>
            <a:pPr algn="ctr">
              <a:lnSpc>
                <a:spcPct val="150000"/>
              </a:lnSpc>
            </a:pPr>
            <a:r>
              <a:rPr lang="en-US" sz="2000" b="1" dirty="0"/>
              <a:t>Robert Kendall Erwin Memorial Nursing Scholarship</a:t>
            </a:r>
          </a:p>
          <a:p>
            <a:pPr algn="ctr">
              <a:lnSpc>
                <a:spcPct val="150000"/>
              </a:lnSpc>
            </a:pPr>
            <a:r>
              <a:rPr lang="en-US" sz="1600" b="1" dirty="0"/>
              <a:t>Alyssa Gartrell-Steadman</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1341021877"/>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969264"/>
            <a:ext cx="10485484" cy="4467313"/>
          </a:xfrm>
          <a:prstGeom prst="rect">
            <a:avLst/>
          </a:prstGeom>
          <a:noFill/>
        </p:spPr>
        <p:txBody>
          <a:bodyPr wrap="square" numCol="1" rtlCol="0">
            <a:spAutoFit/>
          </a:bodyPr>
          <a:lstStyle/>
          <a:p>
            <a:pPr algn="ctr">
              <a:lnSpc>
                <a:spcPct val="150000"/>
              </a:lnSpc>
            </a:pPr>
            <a:r>
              <a:rPr lang="en-US" sz="2000" b="1" dirty="0"/>
              <a:t>Maud </a:t>
            </a:r>
            <a:r>
              <a:rPr lang="en-US" sz="2000" b="1" dirty="0" err="1"/>
              <a:t>Etter</a:t>
            </a:r>
            <a:r>
              <a:rPr lang="en-US" sz="2000" b="1" dirty="0"/>
              <a:t> Memorial Scholarship</a:t>
            </a:r>
          </a:p>
          <a:p>
            <a:pPr algn="ctr">
              <a:lnSpc>
                <a:spcPct val="150000"/>
              </a:lnSpc>
            </a:pPr>
            <a:r>
              <a:rPr lang="en-US" sz="1600" b="1" dirty="0"/>
              <a:t>Skyler Jernigan</a:t>
            </a:r>
          </a:p>
          <a:p>
            <a:pPr algn="ctr">
              <a:lnSpc>
                <a:spcPct val="150000"/>
              </a:lnSpc>
            </a:pPr>
            <a:r>
              <a:rPr lang="en-US" sz="1600" b="1" dirty="0"/>
              <a:t>Kira Pendleton</a:t>
            </a:r>
          </a:p>
          <a:p>
            <a:pPr algn="ctr">
              <a:lnSpc>
                <a:spcPct val="150000"/>
              </a:lnSpc>
            </a:pPr>
            <a:r>
              <a:rPr lang="en-US" sz="2000" b="1" dirty="0"/>
              <a:t>Evans &amp; Associates Scholarship</a:t>
            </a:r>
          </a:p>
          <a:p>
            <a:pPr algn="ctr">
              <a:lnSpc>
                <a:spcPct val="150000"/>
              </a:lnSpc>
            </a:pPr>
            <a:r>
              <a:rPr lang="en-US" sz="1600" b="1" dirty="0"/>
              <a:t>Baylee Bowen</a:t>
            </a:r>
          </a:p>
          <a:p>
            <a:pPr algn="ctr">
              <a:lnSpc>
                <a:spcPct val="150000"/>
              </a:lnSpc>
            </a:pPr>
            <a:r>
              <a:rPr lang="en-US" sz="2000" b="1" dirty="0"/>
              <a:t>Tom and Cheryl Evans Scholarship</a:t>
            </a:r>
          </a:p>
          <a:p>
            <a:pPr algn="ctr">
              <a:lnSpc>
                <a:spcPct val="150000"/>
              </a:lnSpc>
            </a:pPr>
            <a:r>
              <a:rPr lang="en-US" sz="1600" b="1" dirty="0"/>
              <a:t>Vanessa Wright</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1500100010"/>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947336" y="1805627"/>
            <a:ext cx="10485484" cy="6129307"/>
          </a:xfrm>
          <a:prstGeom prst="rect">
            <a:avLst/>
          </a:prstGeom>
          <a:noFill/>
        </p:spPr>
        <p:txBody>
          <a:bodyPr wrap="square" numCol="1" rtlCol="0">
            <a:spAutoFit/>
          </a:bodyPr>
          <a:lstStyle/>
          <a:p>
            <a:pPr algn="ctr">
              <a:lnSpc>
                <a:spcPct val="150000"/>
              </a:lnSpc>
            </a:pPr>
            <a:r>
              <a:rPr lang="en-US" sz="2000" b="1" dirty="0"/>
              <a:t>Lynn Meredith Fulton Scholarship</a:t>
            </a:r>
          </a:p>
          <a:p>
            <a:pPr algn="ctr">
              <a:lnSpc>
                <a:spcPct val="150000"/>
              </a:lnSpc>
            </a:pPr>
            <a:r>
              <a:rPr lang="en-US" sz="1600" b="1" dirty="0"/>
              <a:t>Mikaela Browning</a:t>
            </a:r>
          </a:p>
          <a:p>
            <a:pPr algn="ctr">
              <a:lnSpc>
                <a:spcPct val="150000"/>
              </a:lnSpc>
            </a:pPr>
            <a:r>
              <a:rPr lang="en-US" sz="2000" b="1" dirty="0"/>
              <a:t>Margaret Jo Gleeson Memorial Scholarship</a:t>
            </a:r>
          </a:p>
          <a:p>
            <a:pPr algn="ctr">
              <a:lnSpc>
                <a:spcPct val="150000"/>
              </a:lnSpc>
            </a:pPr>
            <a:r>
              <a:rPr lang="en-US" sz="1600" b="1" dirty="0"/>
              <a:t>Jayden Ott</a:t>
            </a:r>
          </a:p>
          <a:p>
            <a:pPr algn="ctr">
              <a:lnSpc>
                <a:spcPct val="150000"/>
              </a:lnSpc>
            </a:pPr>
            <a:r>
              <a:rPr lang="en-US" sz="2000" b="1" dirty="0"/>
              <a:t>Harold Hamm Scholarship</a:t>
            </a:r>
          </a:p>
          <a:p>
            <a:pPr algn="ctr">
              <a:lnSpc>
                <a:spcPct val="150000"/>
              </a:lnSpc>
            </a:pPr>
            <a:r>
              <a:rPr lang="en-US" sz="1600" b="1" dirty="0" err="1"/>
              <a:t>Kendyl</a:t>
            </a:r>
            <a:r>
              <a:rPr lang="en-US" sz="1600" b="1" dirty="0"/>
              <a:t> Powers</a:t>
            </a:r>
          </a:p>
          <a:p>
            <a:pPr algn="ctr">
              <a:lnSpc>
                <a:spcPct val="150000"/>
              </a:lnSpc>
            </a:pPr>
            <a:r>
              <a:rPr lang="en-US" sz="2000" b="1" dirty="0"/>
              <a:t>Donald R. Hays Basketball Scholarship</a:t>
            </a:r>
          </a:p>
          <a:p>
            <a:pPr algn="ctr">
              <a:lnSpc>
                <a:spcPct val="150000"/>
              </a:lnSpc>
            </a:pPr>
            <a:r>
              <a:rPr lang="en-US" sz="1600" b="1" dirty="0"/>
              <a:t>Diondre Alexander</a:t>
            </a:r>
          </a:p>
          <a:p>
            <a:pPr algn="ctr">
              <a:lnSpc>
                <a:spcPct val="150000"/>
              </a:lnSpc>
            </a:pPr>
            <a:r>
              <a:rPr lang="en-US" sz="2000" b="1" dirty="0"/>
              <a:t>Joyce Haywood Memorial Scholarship</a:t>
            </a:r>
          </a:p>
          <a:p>
            <a:pPr algn="ctr">
              <a:lnSpc>
                <a:spcPct val="150000"/>
              </a:lnSpc>
            </a:pPr>
            <a:r>
              <a:rPr lang="en-US" sz="1600" b="1" dirty="0"/>
              <a:t>Whitney Blosser</a:t>
            </a:r>
          </a:p>
          <a:p>
            <a:pPr algn="ctr">
              <a:lnSpc>
                <a:spcPct val="150000"/>
              </a:lnSpc>
            </a:pPr>
            <a:endParaRPr lang="en-US" sz="1600" b="1"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772788353"/>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BBBF98-9AC1-4EA5-A1A0-6BF0061FE1E4}"/>
              </a:ext>
            </a:extLst>
          </p:cNvPr>
          <p:cNvSpPr txBox="1"/>
          <p:nvPr/>
        </p:nvSpPr>
        <p:spPr>
          <a:xfrm>
            <a:off x="838200" y="877057"/>
            <a:ext cx="10515600" cy="1015663"/>
          </a:xfrm>
          <a:prstGeom prst="rect">
            <a:avLst/>
          </a:prstGeom>
          <a:noFill/>
        </p:spPr>
        <p:txBody>
          <a:bodyPr wrap="square" rtlCol="0">
            <a:spAutoFit/>
          </a:bodyPr>
          <a:lstStyle/>
          <a:p>
            <a:pPr algn="ctr"/>
            <a:r>
              <a:rPr lang="en-US" sz="6000" dirty="0">
                <a:latin typeface="+mj-lt"/>
              </a:rPr>
              <a:t>Purpose of the Foundation</a:t>
            </a:r>
          </a:p>
        </p:txBody>
      </p:sp>
      <p:sp>
        <p:nvSpPr>
          <p:cNvPr id="4" name="TextBox 3">
            <a:extLst>
              <a:ext uri="{FF2B5EF4-FFF2-40B4-BE49-F238E27FC236}">
                <a16:creationId xmlns:a16="http://schemas.microsoft.com/office/drawing/2014/main" id="{5EAD5687-C5C9-4183-8524-78A23E46F738}"/>
              </a:ext>
            </a:extLst>
          </p:cNvPr>
          <p:cNvSpPr txBox="1"/>
          <p:nvPr/>
        </p:nvSpPr>
        <p:spPr>
          <a:xfrm>
            <a:off x="838200" y="2053141"/>
            <a:ext cx="10515600" cy="3693319"/>
          </a:xfrm>
          <a:prstGeom prst="rect">
            <a:avLst/>
          </a:prstGeom>
          <a:noFill/>
        </p:spPr>
        <p:txBody>
          <a:bodyPr wrap="square" rtlCol="0">
            <a:spAutoFit/>
          </a:bodyPr>
          <a:lstStyle/>
          <a:p>
            <a:pPr algn="just"/>
            <a:r>
              <a:rPr lang="en-US" sz="2600" dirty="0"/>
              <a:t>The purpose of the Northern Oklahoma College Foundation shall be to enhance the educational opportunities and the environment of Northern Oklahoma College.  The Foundation is organized exclusively for the benefit of the educational, literacy and scientific activities of the college, chartered under the constitution and laws of the State of Oklahoma.  The principal function of Northern Oklahoma College Foundation, Inc. is to promote Northern Oklahoma College and the welfare of its programs and students by providing scholarships, loans and other awards as deemed appropriate.</a:t>
            </a:r>
          </a:p>
        </p:txBody>
      </p:sp>
    </p:spTree>
    <p:extLst>
      <p:ext uri="{BB962C8B-B14F-4D97-AF65-F5344CB8AC3E}">
        <p14:creationId xmlns:p14="http://schemas.microsoft.com/office/powerpoint/2010/main" val="3499298549"/>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95947"/>
            <a:ext cx="10485484" cy="5400007"/>
          </a:xfrm>
          <a:prstGeom prst="rect">
            <a:avLst/>
          </a:prstGeom>
          <a:noFill/>
        </p:spPr>
        <p:txBody>
          <a:bodyPr wrap="square" numCol="1" rtlCol="0">
            <a:spAutoFit/>
          </a:bodyPr>
          <a:lstStyle/>
          <a:p>
            <a:pPr algn="ctr">
              <a:lnSpc>
                <a:spcPct val="150000"/>
              </a:lnSpc>
            </a:pPr>
            <a:r>
              <a:rPr lang="en-US" sz="2000" b="1" dirty="0"/>
              <a:t>Wilma Harman Music Scholarship</a:t>
            </a:r>
          </a:p>
          <a:p>
            <a:pPr algn="ctr">
              <a:lnSpc>
                <a:spcPct val="150000"/>
              </a:lnSpc>
            </a:pPr>
            <a:r>
              <a:rPr lang="en-US" sz="1600" b="1" dirty="0"/>
              <a:t>Makayla </a:t>
            </a:r>
            <a:r>
              <a:rPr lang="en-US" sz="1600" b="1" dirty="0" err="1"/>
              <a:t>Seeney</a:t>
            </a:r>
            <a:endParaRPr lang="en-US" sz="1600" b="1" dirty="0"/>
          </a:p>
          <a:p>
            <a:pPr algn="ctr">
              <a:lnSpc>
                <a:spcPct val="150000"/>
              </a:lnSpc>
            </a:pPr>
            <a:r>
              <a:rPr lang="en-US" sz="2000" b="1" dirty="0"/>
              <a:t>Clarence Helton Memorial Scholarship</a:t>
            </a:r>
          </a:p>
          <a:p>
            <a:pPr algn="ctr">
              <a:lnSpc>
                <a:spcPct val="150000"/>
              </a:lnSpc>
            </a:pPr>
            <a:r>
              <a:rPr lang="en-US" sz="1600" b="1" dirty="0"/>
              <a:t>Emily Hale</a:t>
            </a:r>
          </a:p>
          <a:p>
            <a:pPr algn="ctr">
              <a:lnSpc>
                <a:spcPct val="150000"/>
              </a:lnSpc>
            </a:pPr>
            <a:r>
              <a:rPr lang="en-US" sz="2000" b="1" dirty="0"/>
              <a:t>Harvey Herrington Memorial Agricultural Scholarship</a:t>
            </a:r>
          </a:p>
          <a:p>
            <a:pPr algn="ctr">
              <a:lnSpc>
                <a:spcPct val="150000"/>
              </a:lnSpc>
            </a:pPr>
            <a:r>
              <a:rPr lang="en-US" sz="1600" b="1" dirty="0"/>
              <a:t>Micah Warren</a:t>
            </a:r>
          </a:p>
          <a:p>
            <a:pPr algn="ctr">
              <a:lnSpc>
                <a:spcPct val="150000"/>
              </a:lnSpc>
            </a:pPr>
            <a:r>
              <a:rPr lang="en-US" sz="2000" b="1" dirty="0"/>
              <a:t>Hullet Family Scholarship</a:t>
            </a:r>
          </a:p>
          <a:p>
            <a:pPr algn="ctr">
              <a:lnSpc>
                <a:spcPct val="150000"/>
              </a:lnSpc>
            </a:pPr>
            <a:r>
              <a:rPr lang="en-US" sz="1600" b="1" dirty="0"/>
              <a:t>Tiffany Young</a:t>
            </a:r>
          </a:p>
          <a:p>
            <a:pPr algn="ctr">
              <a:lnSpc>
                <a:spcPct val="150000"/>
              </a:lnSpc>
            </a:pPr>
            <a:r>
              <a:rPr lang="en-US" sz="2000" b="1" dirty="0"/>
              <a:t>Curtis Jackson Memorial Scholarship</a:t>
            </a:r>
          </a:p>
          <a:p>
            <a:pPr algn="ctr">
              <a:lnSpc>
                <a:spcPct val="150000"/>
              </a:lnSpc>
            </a:pPr>
            <a:r>
              <a:rPr lang="en-US" sz="1600" b="1" dirty="0"/>
              <a:t>Megan Rice</a:t>
            </a:r>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4254894122"/>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95110"/>
            <a:ext cx="10485484" cy="5667642"/>
          </a:xfrm>
          <a:prstGeom prst="rect">
            <a:avLst/>
          </a:prstGeom>
          <a:noFill/>
        </p:spPr>
        <p:txBody>
          <a:bodyPr wrap="square" numCol="1" rtlCol="0">
            <a:spAutoFit/>
          </a:bodyPr>
          <a:lstStyle/>
          <a:p>
            <a:pPr algn="ctr">
              <a:lnSpc>
                <a:spcPct val="150000"/>
              </a:lnSpc>
            </a:pPr>
            <a:r>
              <a:rPr lang="en-US" sz="2000" b="1" dirty="0"/>
              <a:t>Anna Jenkins Memorial Scholarship</a:t>
            </a:r>
          </a:p>
          <a:p>
            <a:pPr algn="ctr">
              <a:lnSpc>
                <a:spcPct val="150000"/>
              </a:lnSpc>
            </a:pPr>
            <a:r>
              <a:rPr lang="en-US" sz="1600" b="1" dirty="0"/>
              <a:t>Gracie Griffith</a:t>
            </a:r>
            <a:endParaRPr lang="en-US" sz="2000" b="1" dirty="0"/>
          </a:p>
          <a:p>
            <a:pPr algn="ctr">
              <a:lnSpc>
                <a:spcPct val="150000"/>
              </a:lnSpc>
            </a:pPr>
            <a:r>
              <a:rPr lang="en-US" sz="2000" b="1" dirty="0"/>
              <a:t>Kay County Retired Educators Association Fund</a:t>
            </a:r>
          </a:p>
          <a:p>
            <a:pPr algn="ctr">
              <a:lnSpc>
                <a:spcPct val="150000"/>
              </a:lnSpc>
            </a:pPr>
            <a:r>
              <a:rPr lang="en-US" sz="1600" b="1" dirty="0"/>
              <a:t>Haiden </a:t>
            </a:r>
            <a:r>
              <a:rPr lang="en-US" sz="1600" b="1" dirty="0" err="1"/>
              <a:t>Huster</a:t>
            </a:r>
            <a:r>
              <a:rPr lang="en-US" sz="1600" b="1" dirty="0"/>
              <a:t> </a:t>
            </a:r>
          </a:p>
          <a:p>
            <a:pPr algn="ctr">
              <a:lnSpc>
                <a:spcPct val="150000"/>
              </a:lnSpc>
            </a:pPr>
            <a:r>
              <a:rPr lang="en-US" sz="1600" b="1" dirty="0"/>
              <a:t>Luke McHenry</a:t>
            </a:r>
          </a:p>
          <a:p>
            <a:pPr algn="ctr">
              <a:lnSpc>
                <a:spcPct val="150000"/>
              </a:lnSpc>
            </a:pPr>
            <a:r>
              <a:rPr lang="en-US" sz="2000" b="1" dirty="0" err="1"/>
              <a:t>Nevona</a:t>
            </a:r>
            <a:r>
              <a:rPr lang="en-US" sz="2000" b="1" dirty="0"/>
              <a:t> </a:t>
            </a:r>
            <a:r>
              <a:rPr lang="en-US" sz="2000" b="1" dirty="0" err="1"/>
              <a:t>Kegans</a:t>
            </a:r>
            <a:r>
              <a:rPr lang="en-US" sz="2000" b="1" dirty="0"/>
              <a:t> Scholarship</a:t>
            </a:r>
          </a:p>
          <a:p>
            <a:pPr algn="ctr">
              <a:lnSpc>
                <a:spcPct val="150000"/>
              </a:lnSpc>
            </a:pPr>
            <a:r>
              <a:rPr lang="en-US" sz="1600" b="1" dirty="0"/>
              <a:t>Jamie Rowland</a:t>
            </a:r>
          </a:p>
          <a:p>
            <a:pPr algn="ctr">
              <a:lnSpc>
                <a:spcPct val="150000"/>
              </a:lnSpc>
            </a:pPr>
            <a:r>
              <a:rPr lang="en-US" sz="2000" b="1" dirty="0"/>
              <a:t>Carl and Joy Kerfoot Nursing Scholarship</a:t>
            </a:r>
          </a:p>
          <a:p>
            <a:pPr algn="ctr">
              <a:lnSpc>
                <a:spcPct val="150000"/>
              </a:lnSpc>
            </a:pPr>
            <a:r>
              <a:rPr lang="en-US" sz="1600" b="1" dirty="0"/>
              <a:t>Tiffany Young</a:t>
            </a:r>
          </a:p>
          <a:p>
            <a:pPr algn="ctr">
              <a:lnSpc>
                <a:spcPct val="150000"/>
              </a:lnSpc>
            </a:pPr>
            <a:r>
              <a:rPr lang="en-US" sz="1600" b="1" dirty="0"/>
              <a:t>Santana Keller</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144946097"/>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5852308"/>
          </a:xfrm>
          <a:prstGeom prst="rect">
            <a:avLst/>
          </a:prstGeom>
          <a:noFill/>
        </p:spPr>
        <p:txBody>
          <a:bodyPr wrap="square" numCol="1" rtlCol="0">
            <a:spAutoFit/>
          </a:bodyPr>
          <a:lstStyle/>
          <a:p>
            <a:pPr algn="ctr">
              <a:lnSpc>
                <a:spcPct val="150000"/>
              </a:lnSpc>
            </a:pPr>
            <a:r>
              <a:rPr lang="en-US" sz="2000" b="1" dirty="0"/>
              <a:t>Melvin and Margaret Korn Scholarship</a:t>
            </a:r>
          </a:p>
          <a:p>
            <a:pPr algn="ctr">
              <a:lnSpc>
                <a:spcPct val="150000"/>
              </a:lnSpc>
            </a:pPr>
            <a:r>
              <a:rPr lang="en-US" sz="1600" b="1" dirty="0"/>
              <a:t>David Hernandez</a:t>
            </a:r>
          </a:p>
          <a:p>
            <a:pPr algn="ctr">
              <a:lnSpc>
                <a:spcPct val="150000"/>
              </a:lnSpc>
            </a:pPr>
            <a:r>
              <a:rPr lang="en-US" sz="2000" b="1" dirty="0"/>
              <a:t>Timothy Knutson Memorial Scholarship</a:t>
            </a:r>
          </a:p>
          <a:p>
            <a:pPr algn="ctr">
              <a:lnSpc>
                <a:spcPct val="150000"/>
              </a:lnSpc>
            </a:pPr>
            <a:r>
              <a:rPr lang="en-US" sz="1600" b="1" dirty="0"/>
              <a:t>Patrick Costello</a:t>
            </a:r>
          </a:p>
          <a:p>
            <a:pPr algn="ctr">
              <a:lnSpc>
                <a:spcPct val="150000"/>
              </a:lnSpc>
            </a:pPr>
            <a:r>
              <a:rPr lang="en-US" sz="2000" b="1" dirty="0"/>
              <a:t>Kreger-Sheets Memorial Scholarship</a:t>
            </a:r>
          </a:p>
          <a:p>
            <a:pPr algn="ctr">
              <a:lnSpc>
                <a:spcPct val="150000"/>
              </a:lnSpc>
            </a:pPr>
            <a:r>
              <a:rPr lang="en-US" sz="1600" b="1" dirty="0"/>
              <a:t>Kelby Linn</a:t>
            </a:r>
          </a:p>
          <a:p>
            <a:pPr algn="ctr">
              <a:lnSpc>
                <a:spcPct val="150000"/>
              </a:lnSpc>
            </a:pPr>
            <a:r>
              <a:rPr lang="en-US" sz="2000" b="1" dirty="0"/>
              <a:t>Charlotte Kretsch Endowed Scholarship</a:t>
            </a:r>
          </a:p>
          <a:p>
            <a:pPr algn="ctr">
              <a:lnSpc>
                <a:spcPct val="150000"/>
              </a:lnSpc>
            </a:pPr>
            <a:r>
              <a:rPr lang="en-US" sz="1600" b="1" dirty="0"/>
              <a:t>Max Horner</a:t>
            </a:r>
          </a:p>
          <a:p>
            <a:pPr algn="ctr">
              <a:lnSpc>
                <a:spcPct val="150000"/>
              </a:lnSpc>
            </a:pPr>
            <a:r>
              <a:rPr lang="en-US" sz="2000" b="1" dirty="0"/>
              <a:t>Dick </a:t>
            </a:r>
            <a:r>
              <a:rPr lang="en-US" sz="2000" b="1" dirty="0" err="1"/>
              <a:t>Lambertz</a:t>
            </a:r>
            <a:r>
              <a:rPr lang="en-US" sz="2000" b="1" dirty="0"/>
              <a:t> Memorial Scholarship</a:t>
            </a:r>
          </a:p>
          <a:p>
            <a:pPr algn="ctr">
              <a:lnSpc>
                <a:spcPct val="150000"/>
              </a:lnSpc>
            </a:pPr>
            <a:r>
              <a:rPr lang="en-US" sz="1600" b="1" dirty="0" err="1"/>
              <a:t>Baeleigh</a:t>
            </a:r>
            <a:r>
              <a:rPr lang="en-US" sz="1600" b="1" dirty="0"/>
              <a:t> Henshall</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537623791"/>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4651979"/>
          </a:xfrm>
          <a:prstGeom prst="rect">
            <a:avLst/>
          </a:prstGeom>
          <a:noFill/>
        </p:spPr>
        <p:txBody>
          <a:bodyPr wrap="square" numCol="1" rtlCol="0">
            <a:spAutoFit/>
          </a:bodyPr>
          <a:lstStyle/>
          <a:p>
            <a:pPr algn="ctr">
              <a:lnSpc>
                <a:spcPct val="150000"/>
              </a:lnSpc>
            </a:pPr>
            <a:r>
              <a:rPr lang="en-US" sz="2000" b="1" dirty="0"/>
              <a:t>Hazel West </a:t>
            </a:r>
            <a:r>
              <a:rPr lang="en-US" sz="2000" b="1" dirty="0" err="1"/>
              <a:t>Litzenberger</a:t>
            </a:r>
            <a:r>
              <a:rPr lang="en-US" sz="2000" b="1" dirty="0"/>
              <a:t> Memorial Scholarship</a:t>
            </a:r>
          </a:p>
          <a:p>
            <a:pPr algn="ctr">
              <a:lnSpc>
                <a:spcPct val="150000"/>
              </a:lnSpc>
            </a:pPr>
            <a:r>
              <a:rPr lang="en-US" sz="1600" b="1" dirty="0"/>
              <a:t>Blake Peterson</a:t>
            </a:r>
          </a:p>
          <a:p>
            <a:pPr algn="ctr">
              <a:lnSpc>
                <a:spcPct val="150000"/>
              </a:lnSpc>
            </a:pPr>
            <a:r>
              <a:rPr lang="en-US" sz="1600" b="1" dirty="0"/>
              <a:t>Alexis </a:t>
            </a:r>
            <a:r>
              <a:rPr lang="en-US" sz="1600" b="1" dirty="0" err="1"/>
              <a:t>Vickrey</a:t>
            </a:r>
            <a:endParaRPr lang="en-US" sz="1600" b="1" dirty="0"/>
          </a:p>
          <a:p>
            <a:pPr algn="ctr">
              <a:lnSpc>
                <a:spcPct val="150000"/>
              </a:lnSpc>
            </a:pPr>
            <a:r>
              <a:rPr lang="en-US" sz="2000" b="1" dirty="0"/>
              <a:t>Loftis Access to Success for Blackwell High School Concurrent Student Scholarship</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
        <p:nvSpPr>
          <p:cNvPr id="2" name="TextBox 1">
            <a:extLst>
              <a:ext uri="{FF2B5EF4-FFF2-40B4-BE49-F238E27FC236}">
                <a16:creationId xmlns:a16="http://schemas.microsoft.com/office/drawing/2014/main" id="{A83B9BB8-3B69-41FA-811D-369F78E1742A}"/>
              </a:ext>
            </a:extLst>
          </p:cNvPr>
          <p:cNvSpPr txBox="1"/>
          <p:nvPr/>
        </p:nvSpPr>
        <p:spPr>
          <a:xfrm>
            <a:off x="1443413" y="3335917"/>
            <a:ext cx="9305173" cy="3046988"/>
          </a:xfrm>
          <a:prstGeom prst="rect">
            <a:avLst/>
          </a:prstGeom>
          <a:noFill/>
        </p:spPr>
        <p:txBody>
          <a:bodyPr wrap="square" numCol="2" rtlCol="0">
            <a:spAutoFit/>
          </a:bodyPr>
          <a:lstStyle/>
          <a:p>
            <a:pPr algn="ctr">
              <a:lnSpc>
                <a:spcPct val="150000"/>
              </a:lnSpc>
            </a:pPr>
            <a:r>
              <a:rPr lang="en-US" sz="1600" b="1" dirty="0"/>
              <a:t>James Tripp</a:t>
            </a:r>
          </a:p>
          <a:p>
            <a:pPr algn="ctr">
              <a:lnSpc>
                <a:spcPct val="150000"/>
              </a:lnSpc>
            </a:pPr>
            <a:r>
              <a:rPr lang="en-US" sz="1600" b="1" dirty="0"/>
              <a:t>Austin </a:t>
            </a:r>
            <a:r>
              <a:rPr lang="en-US" sz="1600" b="1" dirty="0" err="1"/>
              <a:t>Grossardt</a:t>
            </a:r>
            <a:endParaRPr lang="en-US" sz="1600" b="1" dirty="0"/>
          </a:p>
          <a:p>
            <a:pPr algn="ctr">
              <a:lnSpc>
                <a:spcPct val="150000"/>
              </a:lnSpc>
            </a:pPr>
            <a:r>
              <a:rPr lang="en-US" sz="1600" b="1" dirty="0"/>
              <a:t>Raegan Moore</a:t>
            </a:r>
          </a:p>
          <a:p>
            <a:pPr algn="ctr">
              <a:lnSpc>
                <a:spcPct val="150000"/>
              </a:lnSpc>
            </a:pPr>
            <a:r>
              <a:rPr lang="en-US" sz="1600" b="1" dirty="0"/>
              <a:t>Jake Smith</a:t>
            </a:r>
          </a:p>
          <a:p>
            <a:pPr algn="ctr">
              <a:lnSpc>
                <a:spcPct val="150000"/>
              </a:lnSpc>
            </a:pPr>
            <a:r>
              <a:rPr lang="en-US" sz="1600" b="1" dirty="0" err="1"/>
              <a:t>Kahle</a:t>
            </a:r>
            <a:r>
              <a:rPr lang="en-US" sz="1600" b="1" dirty="0"/>
              <a:t> Lambert</a:t>
            </a:r>
          </a:p>
          <a:p>
            <a:pPr algn="ctr">
              <a:lnSpc>
                <a:spcPct val="150000"/>
              </a:lnSpc>
            </a:pPr>
            <a:endParaRPr lang="en-US" sz="1600" b="1" dirty="0"/>
          </a:p>
          <a:p>
            <a:pPr algn="ctr">
              <a:lnSpc>
                <a:spcPct val="150000"/>
              </a:lnSpc>
            </a:pPr>
            <a:endParaRPr lang="en-US" sz="1600" b="1" dirty="0"/>
          </a:p>
          <a:p>
            <a:pPr algn="ctr">
              <a:lnSpc>
                <a:spcPct val="150000"/>
              </a:lnSpc>
            </a:pPr>
            <a:endParaRPr lang="en-US" sz="1600" b="1" dirty="0"/>
          </a:p>
          <a:p>
            <a:pPr algn="ctr">
              <a:lnSpc>
                <a:spcPct val="150000"/>
              </a:lnSpc>
            </a:pPr>
            <a:r>
              <a:rPr lang="en-US" sz="1600" b="1" dirty="0"/>
              <a:t>Raven </a:t>
            </a:r>
            <a:r>
              <a:rPr lang="en-US" sz="1600" b="1" dirty="0" err="1"/>
              <a:t>Gummow</a:t>
            </a:r>
            <a:endParaRPr lang="en-US" sz="1600" b="1" dirty="0"/>
          </a:p>
          <a:p>
            <a:pPr algn="ctr">
              <a:lnSpc>
                <a:spcPct val="150000"/>
              </a:lnSpc>
            </a:pPr>
            <a:r>
              <a:rPr lang="en-US" sz="1600" b="1" dirty="0"/>
              <a:t>Anna Tripp</a:t>
            </a:r>
          </a:p>
          <a:p>
            <a:pPr algn="ctr">
              <a:lnSpc>
                <a:spcPct val="150000"/>
              </a:lnSpc>
            </a:pPr>
            <a:r>
              <a:rPr lang="en-US" sz="1600" b="1" dirty="0"/>
              <a:t>Matthew Davis</a:t>
            </a:r>
          </a:p>
          <a:p>
            <a:pPr algn="ctr">
              <a:lnSpc>
                <a:spcPct val="150000"/>
              </a:lnSpc>
            </a:pPr>
            <a:r>
              <a:rPr lang="en-US" sz="1600" b="1" dirty="0"/>
              <a:t>Natasha Hindman</a:t>
            </a:r>
          </a:p>
        </p:txBody>
      </p:sp>
    </p:spTree>
    <p:extLst>
      <p:ext uri="{BB962C8B-B14F-4D97-AF65-F5344CB8AC3E}">
        <p14:creationId xmlns:p14="http://schemas.microsoft.com/office/powerpoint/2010/main" val="2200607162"/>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4"/>
            <a:ext cx="10431643" cy="5941936"/>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Jordan Marquardt Memorial Scholarship</a:t>
            </a:r>
          </a:p>
          <a:p>
            <a:pPr algn="ctr">
              <a:lnSpc>
                <a:spcPct val="150000"/>
              </a:lnSpc>
            </a:pPr>
            <a:r>
              <a:rPr lang="en-US" sz="1600" b="1" dirty="0"/>
              <a:t>Sharon Park</a:t>
            </a:r>
          </a:p>
          <a:p>
            <a:pPr algn="ctr">
              <a:lnSpc>
                <a:spcPct val="150000"/>
              </a:lnSpc>
            </a:pPr>
            <a:r>
              <a:rPr lang="en-US" sz="2000" b="1" dirty="0"/>
              <a:t>Dr. D.L. Mathews Scholarship</a:t>
            </a:r>
          </a:p>
          <a:p>
            <a:pPr algn="ctr">
              <a:lnSpc>
                <a:spcPct val="150000"/>
              </a:lnSpc>
            </a:pPr>
            <a:r>
              <a:rPr lang="en-US" sz="1600" b="1" dirty="0"/>
              <a:t>William Humphrey</a:t>
            </a:r>
          </a:p>
          <a:p>
            <a:pPr algn="ctr">
              <a:lnSpc>
                <a:spcPct val="150000"/>
              </a:lnSpc>
            </a:pPr>
            <a:r>
              <a:rPr lang="en-US" sz="2000" b="1" dirty="0"/>
              <a:t>George McCoy Memorial Scholarship</a:t>
            </a:r>
          </a:p>
          <a:p>
            <a:pPr algn="ctr">
              <a:lnSpc>
                <a:spcPct val="150000"/>
              </a:lnSpc>
            </a:pPr>
            <a:r>
              <a:rPr lang="en-US" sz="1600" b="1" dirty="0"/>
              <a:t>Luke Livian</a:t>
            </a:r>
          </a:p>
          <a:p>
            <a:pPr algn="ctr">
              <a:lnSpc>
                <a:spcPct val="150000"/>
              </a:lnSpc>
            </a:pPr>
            <a:r>
              <a:rPr lang="en-US" sz="2000" b="1" dirty="0"/>
              <a:t>Hugh McIntyre Memorial Scholarship</a:t>
            </a:r>
          </a:p>
          <a:p>
            <a:pPr algn="ctr">
              <a:lnSpc>
                <a:spcPct val="150000"/>
              </a:lnSpc>
            </a:pPr>
            <a:r>
              <a:rPr lang="en-US" sz="1600" b="1" dirty="0"/>
              <a:t>Kathryn </a:t>
            </a:r>
            <a:r>
              <a:rPr lang="en-US" sz="1600" b="1" dirty="0" err="1"/>
              <a:t>Fraizer</a:t>
            </a:r>
            <a:endParaRPr lang="en-US" sz="1600" b="1" dirty="0"/>
          </a:p>
          <a:p>
            <a:pPr algn="ctr">
              <a:lnSpc>
                <a:spcPct val="150000"/>
              </a:lnSpc>
            </a:pPr>
            <a:r>
              <a:rPr lang="en-US" sz="1600" b="1" dirty="0"/>
              <a:t>David Hernandez</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3929890752"/>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701593"/>
            <a:ext cx="10485484" cy="5759975"/>
          </a:xfrm>
          <a:prstGeom prst="rect">
            <a:avLst/>
          </a:prstGeom>
          <a:noFill/>
        </p:spPr>
        <p:txBody>
          <a:bodyPr wrap="square" numCol="1" rtlCol="0">
            <a:spAutoFit/>
          </a:bodyPr>
          <a:lstStyle/>
          <a:p>
            <a:pPr algn="ctr">
              <a:lnSpc>
                <a:spcPct val="150000"/>
              </a:lnSpc>
            </a:pPr>
            <a:r>
              <a:rPr lang="en-US" sz="2000" b="1" dirty="0"/>
              <a:t>Joseph and Pamela Sue McNeal Memorial Scholarship</a:t>
            </a:r>
          </a:p>
          <a:p>
            <a:pPr algn="ctr">
              <a:lnSpc>
                <a:spcPct val="150000"/>
              </a:lnSpc>
            </a:pPr>
            <a:r>
              <a:rPr lang="en-US" sz="1600" b="1" dirty="0"/>
              <a:t>Krista Johnson</a:t>
            </a:r>
          </a:p>
          <a:p>
            <a:pPr algn="ctr">
              <a:lnSpc>
                <a:spcPct val="150000"/>
              </a:lnSpc>
            </a:pPr>
            <a:r>
              <a:rPr lang="en-US" sz="2000" b="1" dirty="0"/>
              <a:t>Moody Family Room and Board Scholarship</a:t>
            </a:r>
          </a:p>
          <a:p>
            <a:pPr algn="ctr">
              <a:lnSpc>
                <a:spcPct val="150000"/>
              </a:lnSpc>
            </a:pPr>
            <a:r>
              <a:rPr lang="en-US" sz="1600" b="1" dirty="0"/>
              <a:t>Billie Jervis</a:t>
            </a:r>
            <a:endParaRPr lang="en-US" sz="2000" b="1" dirty="0"/>
          </a:p>
          <a:p>
            <a:pPr algn="ctr">
              <a:lnSpc>
                <a:spcPct val="150000"/>
              </a:lnSpc>
            </a:pPr>
            <a:r>
              <a:rPr lang="en-US" sz="2000" b="1" dirty="0"/>
              <a:t>A.H. </a:t>
            </a:r>
            <a:r>
              <a:rPr lang="en-US" sz="2000" b="1" dirty="0" err="1"/>
              <a:t>Muegge</a:t>
            </a:r>
            <a:r>
              <a:rPr lang="en-US" sz="2000" b="1" dirty="0"/>
              <a:t> Memorial</a:t>
            </a:r>
          </a:p>
          <a:p>
            <a:pPr algn="ctr">
              <a:lnSpc>
                <a:spcPct val="150000"/>
              </a:lnSpc>
            </a:pPr>
            <a:r>
              <a:rPr lang="en-US" sz="1600" b="1" dirty="0"/>
              <a:t>Jayde Vaughan</a:t>
            </a:r>
          </a:p>
          <a:p>
            <a:pPr algn="ctr">
              <a:lnSpc>
                <a:spcPct val="150000"/>
              </a:lnSpc>
            </a:pPr>
            <a:r>
              <a:rPr lang="en-US" sz="2000" b="1" dirty="0"/>
              <a:t>David Paul </a:t>
            </a:r>
            <a:r>
              <a:rPr lang="en-US" sz="2000" b="1" dirty="0" err="1"/>
              <a:t>Muegge</a:t>
            </a:r>
            <a:r>
              <a:rPr lang="en-US" sz="2000" b="1" dirty="0"/>
              <a:t> Memorial</a:t>
            </a:r>
          </a:p>
          <a:p>
            <a:pPr algn="ctr">
              <a:lnSpc>
                <a:spcPct val="150000"/>
              </a:lnSpc>
            </a:pPr>
            <a:r>
              <a:rPr lang="en-US" sz="1600" b="1" dirty="0"/>
              <a:t>Reagan </a:t>
            </a:r>
            <a:r>
              <a:rPr lang="en-US" sz="1600" b="1" dirty="0" err="1"/>
              <a:t>Twitty</a:t>
            </a:r>
            <a:endParaRPr lang="en-US" sz="1600" b="1" dirty="0"/>
          </a:p>
          <a:p>
            <a:pPr algn="ctr">
              <a:lnSpc>
                <a:spcPct val="150000"/>
              </a:lnSpc>
            </a:pPr>
            <a:r>
              <a:rPr lang="en-US" sz="2000" b="1" dirty="0"/>
              <a:t>Native American Scholarship</a:t>
            </a:r>
          </a:p>
          <a:p>
            <a:pPr algn="ctr">
              <a:lnSpc>
                <a:spcPct val="150000"/>
              </a:lnSpc>
            </a:pPr>
            <a:r>
              <a:rPr lang="en-US" sz="1600" b="1" dirty="0"/>
              <a:t>Kristina Kienholz</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108226981"/>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2504201" y="2232652"/>
            <a:ext cx="7550645" cy="2989986"/>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Northern Divisional Book Scholarship</a:t>
            </a:r>
          </a:p>
          <a:p>
            <a:pPr algn="ctr">
              <a:lnSpc>
                <a:spcPct val="150000"/>
              </a:lnSpc>
            </a:pPr>
            <a:endParaRPr lang="en-US" sz="2000" b="1"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
        <p:nvSpPr>
          <p:cNvPr id="4" name="TextBox 3">
            <a:extLst>
              <a:ext uri="{FF2B5EF4-FFF2-40B4-BE49-F238E27FC236}">
                <a16:creationId xmlns:a16="http://schemas.microsoft.com/office/drawing/2014/main" id="{31333980-9FC4-47A4-B524-33C51D7924BF}"/>
              </a:ext>
            </a:extLst>
          </p:cNvPr>
          <p:cNvSpPr txBox="1"/>
          <p:nvPr/>
        </p:nvSpPr>
        <p:spPr>
          <a:xfrm>
            <a:off x="2540606" y="3220353"/>
            <a:ext cx="7309725" cy="2139240"/>
          </a:xfrm>
          <a:prstGeom prst="rect">
            <a:avLst/>
          </a:prstGeom>
          <a:noFill/>
        </p:spPr>
        <p:txBody>
          <a:bodyPr wrap="square" numCol="2" rtlCol="0">
            <a:spAutoFit/>
          </a:bodyPr>
          <a:lstStyle/>
          <a:p>
            <a:pPr algn="ctr">
              <a:lnSpc>
                <a:spcPct val="150000"/>
              </a:lnSpc>
            </a:pPr>
            <a:r>
              <a:rPr lang="en-US" b="1" dirty="0"/>
              <a:t>Marissa Neil</a:t>
            </a:r>
          </a:p>
          <a:p>
            <a:pPr algn="ctr">
              <a:lnSpc>
                <a:spcPct val="150000"/>
              </a:lnSpc>
            </a:pPr>
            <a:r>
              <a:rPr lang="en-US" b="1" dirty="0"/>
              <a:t>Sabrina Jones</a:t>
            </a:r>
          </a:p>
          <a:p>
            <a:pPr algn="ctr">
              <a:lnSpc>
                <a:spcPct val="150000"/>
              </a:lnSpc>
            </a:pPr>
            <a:r>
              <a:rPr lang="en-US" b="1" dirty="0"/>
              <a:t>Phillip Prairie-Chief</a:t>
            </a:r>
          </a:p>
          <a:p>
            <a:pPr algn="ctr">
              <a:lnSpc>
                <a:spcPct val="150000"/>
              </a:lnSpc>
            </a:pPr>
            <a:endParaRPr lang="en-US" b="1" dirty="0"/>
          </a:p>
          <a:p>
            <a:pPr algn="ctr">
              <a:lnSpc>
                <a:spcPct val="150000"/>
              </a:lnSpc>
            </a:pPr>
            <a:endParaRPr lang="en-US" b="1" dirty="0"/>
          </a:p>
          <a:p>
            <a:pPr algn="ctr">
              <a:lnSpc>
                <a:spcPct val="150000"/>
              </a:lnSpc>
            </a:pPr>
            <a:r>
              <a:rPr lang="en-US" b="1" dirty="0"/>
              <a:t>Brandi Whittle</a:t>
            </a:r>
          </a:p>
          <a:p>
            <a:pPr algn="ctr">
              <a:lnSpc>
                <a:spcPct val="150000"/>
              </a:lnSpc>
            </a:pPr>
            <a:r>
              <a:rPr lang="en-US" b="1" dirty="0"/>
              <a:t>Morgan </a:t>
            </a:r>
            <a:r>
              <a:rPr lang="en-US" b="1" dirty="0" err="1"/>
              <a:t>Fowble</a:t>
            </a:r>
            <a:endParaRPr lang="en-US" b="1" dirty="0"/>
          </a:p>
          <a:p>
            <a:pPr algn="ctr">
              <a:lnSpc>
                <a:spcPct val="150000"/>
              </a:lnSpc>
            </a:pPr>
            <a:r>
              <a:rPr lang="en-US" b="1" dirty="0"/>
              <a:t>Makayla </a:t>
            </a:r>
            <a:r>
              <a:rPr lang="en-US" b="1" dirty="0" err="1"/>
              <a:t>Seeney</a:t>
            </a:r>
            <a:endParaRPr lang="en-US" b="1" dirty="0"/>
          </a:p>
        </p:txBody>
      </p:sp>
      <p:sp>
        <p:nvSpPr>
          <p:cNvPr id="6" name="TextBox 5">
            <a:extLst>
              <a:ext uri="{FF2B5EF4-FFF2-40B4-BE49-F238E27FC236}">
                <a16:creationId xmlns:a16="http://schemas.microsoft.com/office/drawing/2014/main" id="{1C34A8C9-2860-43CA-9176-8887847B7917}"/>
              </a:ext>
            </a:extLst>
          </p:cNvPr>
          <p:cNvSpPr txBox="1"/>
          <p:nvPr/>
        </p:nvSpPr>
        <p:spPr>
          <a:xfrm>
            <a:off x="3311852" y="4657957"/>
            <a:ext cx="5767232" cy="400110"/>
          </a:xfrm>
          <a:prstGeom prst="rect">
            <a:avLst/>
          </a:prstGeom>
          <a:noFill/>
        </p:spPr>
        <p:txBody>
          <a:bodyPr wrap="square" rtlCol="0">
            <a:spAutoFit/>
          </a:bodyPr>
          <a:lstStyle/>
          <a:p>
            <a:r>
              <a:rPr lang="en-US" sz="2000" b="1" dirty="0"/>
              <a:t>NOC/OSU Gateway Study Abroad Scholarship</a:t>
            </a:r>
          </a:p>
        </p:txBody>
      </p:sp>
      <p:sp>
        <p:nvSpPr>
          <p:cNvPr id="7" name="TextBox 6">
            <a:extLst>
              <a:ext uri="{FF2B5EF4-FFF2-40B4-BE49-F238E27FC236}">
                <a16:creationId xmlns:a16="http://schemas.microsoft.com/office/drawing/2014/main" id="{930B7499-6243-4411-A32C-EFFCE1867C33}"/>
              </a:ext>
            </a:extLst>
          </p:cNvPr>
          <p:cNvSpPr txBox="1"/>
          <p:nvPr/>
        </p:nvSpPr>
        <p:spPr>
          <a:xfrm>
            <a:off x="2137154" y="5058067"/>
            <a:ext cx="7713177" cy="1754326"/>
          </a:xfrm>
          <a:prstGeom prst="rect">
            <a:avLst/>
          </a:prstGeom>
          <a:noFill/>
        </p:spPr>
        <p:txBody>
          <a:bodyPr wrap="square" numCol="2" rtlCol="0">
            <a:spAutoFit/>
          </a:bodyPr>
          <a:lstStyle/>
          <a:p>
            <a:pPr algn="ctr">
              <a:lnSpc>
                <a:spcPct val="150000"/>
              </a:lnSpc>
            </a:pPr>
            <a:r>
              <a:rPr lang="en-US" b="1" dirty="0"/>
              <a:t>Pablo Jaramillo</a:t>
            </a:r>
          </a:p>
          <a:p>
            <a:pPr algn="ctr">
              <a:lnSpc>
                <a:spcPct val="150000"/>
              </a:lnSpc>
            </a:pPr>
            <a:r>
              <a:rPr lang="en-US" b="1" dirty="0"/>
              <a:t>Vanessa Wright</a:t>
            </a:r>
          </a:p>
          <a:p>
            <a:pPr algn="ctr">
              <a:lnSpc>
                <a:spcPct val="150000"/>
              </a:lnSpc>
            </a:pPr>
            <a:endParaRPr lang="en-US" b="1" dirty="0"/>
          </a:p>
          <a:p>
            <a:pPr algn="ctr">
              <a:lnSpc>
                <a:spcPct val="150000"/>
              </a:lnSpc>
            </a:pPr>
            <a:endParaRPr lang="en-US" b="1" dirty="0"/>
          </a:p>
          <a:p>
            <a:pPr algn="ctr">
              <a:lnSpc>
                <a:spcPct val="150000"/>
              </a:lnSpc>
            </a:pPr>
            <a:r>
              <a:rPr lang="en-US" b="1" dirty="0"/>
              <a:t>Michael J. Gibson</a:t>
            </a:r>
          </a:p>
          <a:p>
            <a:pPr algn="ctr">
              <a:lnSpc>
                <a:spcPct val="150000"/>
              </a:lnSpc>
            </a:pPr>
            <a:r>
              <a:rPr lang="en-US" b="1" dirty="0"/>
              <a:t>Matthew </a:t>
            </a:r>
            <a:r>
              <a:rPr lang="en-US" b="1" dirty="0" err="1"/>
              <a:t>Pawlikowski</a:t>
            </a:r>
            <a:endParaRPr lang="en-US" b="1" dirty="0"/>
          </a:p>
        </p:txBody>
      </p:sp>
      <p:sp>
        <p:nvSpPr>
          <p:cNvPr id="8" name="TextBox 7">
            <a:extLst>
              <a:ext uri="{FF2B5EF4-FFF2-40B4-BE49-F238E27FC236}">
                <a16:creationId xmlns:a16="http://schemas.microsoft.com/office/drawing/2014/main" id="{CF472E25-6D2A-4B2A-A8DD-E4C25C8283C5}"/>
              </a:ext>
            </a:extLst>
          </p:cNvPr>
          <p:cNvSpPr txBox="1"/>
          <p:nvPr/>
        </p:nvSpPr>
        <p:spPr>
          <a:xfrm>
            <a:off x="853258" y="2004636"/>
            <a:ext cx="10485484" cy="677108"/>
          </a:xfrm>
          <a:prstGeom prst="rect">
            <a:avLst/>
          </a:prstGeom>
          <a:noFill/>
        </p:spPr>
        <p:txBody>
          <a:bodyPr wrap="square" rtlCol="0">
            <a:spAutoFit/>
          </a:bodyPr>
          <a:lstStyle/>
          <a:p>
            <a:pPr algn="ctr"/>
            <a:r>
              <a:rPr lang="en-US" sz="2000" b="1" dirty="0"/>
              <a:t>Curtis S. Norman Memorial </a:t>
            </a:r>
            <a:r>
              <a:rPr lang="en-US" sz="2000" b="1" dirty="0" err="1"/>
              <a:t>Scholarhip</a:t>
            </a:r>
            <a:endParaRPr lang="en-US" sz="2000" b="1" dirty="0"/>
          </a:p>
          <a:p>
            <a:pPr algn="ctr"/>
            <a:r>
              <a:rPr lang="en-US" sz="1600" b="1" dirty="0"/>
              <a:t>Rosette</a:t>
            </a:r>
            <a:r>
              <a:rPr lang="en-US" b="1" dirty="0"/>
              <a:t> </a:t>
            </a:r>
            <a:r>
              <a:rPr lang="en-US" sz="1600" b="1" dirty="0"/>
              <a:t>Pruitt</a:t>
            </a:r>
            <a:endParaRPr lang="en-US" b="1" dirty="0"/>
          </a:p>
        </p:txBody>
      </p:sp>
    </p:spTree>
    <p:extLst>
      <p:ext uri="{BB962C8B-B14F-4D97-AF65-F5344CB8AC3E}">
        <p14:creationId xmlns:p14="http://schemas.microsoft.com/office/powerpoint/2010/main" val="1609994104"/>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903449" y="1828800"/>
            <a:ext cx="10435293" cy="5749024"/>
          </a:xfrm>
          <a:prstGeom prst="rect">
            <a:avLst/>
          </a:prstGeom>
          <a:noFill/>
        </p:spPr>
        <p:txBody>
          <a:bodyPr wrap="square" numCol="1" rtlCol="0">
            <a:spAutoFit/>
          </a:bodyPr>
          <a:lstStyle/>
          <a:p>
            <a:pPr algn="ctr">
              <a:lnSpc>
                <a:spcPct val="150000"/>
              </a:lnSpc>
            </a:pPr>
            <a:r>
              <a:rPr lang="en-US" sz="2000" b="1" dirty="0"/>
              <a:t>Phillips University Alumni and Friends Scholarship</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Phillips 66 Process Technology Scholarship</a:t>
            </a:r>
          </a:p>
          <a:p>
            <a:pPr algn="ctr">
              <a:lnSpc>
                <a:spcPct val="150000"/>
              </a:lnSpc>
            </a:pPr>
            <a:r>
              <a:rPr lang="en-US" sz="1600" b="1" dirty="0"/>
              <a:t>Chase Harmon</a:t>
            </a:r>
          </a:p>
          <a:p>
            <a:pPr algn="ctr">
              <a:lnSpc>
                <a:spcPct val="150000"/>
              </a:lnSpc>
            </a:pPr>
            <a:r>
              <a:rPr lang="en-US" sz="1600" b="1" dirty="0"/>
              <a:t>Jordan George</a:t>
            </a:r>
          </a:p>
          <a:p>
            <a:pPr algn="ctr">
              <a:lnSpc>
                <a:spcPct val="150000"/>
              </a:lnSpc>
            </a:pPr>
            <a:r>
              <a:rPr lang="en-US" sz="1600" b="1" dirty="0"/>
              <a:t>Michael </a:t>
            </a:r>
            <a:r>
              <a:rPr lang="en-US" sz="1600" b="1" dirty="0" err="1"/>
              <a:t>Manns</a:t>
            </a:r>
            <a:endParaRPr lang="en-US" sz="1600" b="1" dirty="0"/>
          </a:p>
          <a:p>
            <a:pPr algn="ctr">
              <a:lnSpc>
                <a:spcPct val="150000"/>
              </a:lnSpc>
            </a:pPr>
            <a:r>
              <a:rPr lang="en-US" sz="1600" b="1" dirty="0"/>
              <a:t>Kelly Shoemaker</a:t>
            </a:r>
          </a:p>
          <a:p>
            <a:pPr algn="ctr">
              <a:lnSpc>
                <a:spcPct val="150000"/>
              </a:lnSpc>
            </a:pPr>
            <a:r>
              <a:rPr lang="en-US" sz="1600" b="1" dirty="0"/>
              <a:t>Matthew Uribe</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endParaRPr lang="en-US" sz="2000" dirty="0"/>
          </a:p>
        </p:txBody>
      </p:sp>
      <p:sp>
        <p:nvSpPr>
          <p:cNvPr id="2" name="TextBox 1">
            <a:extLst>
              <a:ext uri="{FF2B5EF4-FFF2-40B4-BE49-F238E27FC236}">
                <a16:creationId xmlns:a16="http://schemas.microsoft.com/office/drawing/2014/main" id="{8B7A045A-1AE0-4B04-B73B-7F65BBD17000}"/>
              </a:ext>
            </a:extLst>
          </p:cNvPr>
          <p:cNvSpPr txBox="1"/>
          <p:nvPr/>
        </p:nvSpPr>
        <p:spPr>
          <a:xfrm>
            <a:off x="3024273" y="2255884"/>
            <a:ext cx="6143453" cy="1893339"/>
          </a:xfrm>
          <a:prstGeom prst="rect">
            <a:avLst/>
          </a:prstGeom>
          <a:noFill/>
        </p:spPr>
        <p:txBody>
          <a:bodyPr wrap="square" numCol="2" rtlCol="0">
            <a:spAutoFit/>
          </a:bodyPr>
          <a:lstStyle/>
          <a:p>
            <a:pPr algn="ctr">
              <a:lnSpc>
                <a:spcPct val="150000"/>
              </a:lnSpc>
            </a:pPr>
            <a:r>
              <a:rPr lang="en-US" sz="1600" b="1" dirty="0"/>
              <a:t>Paden Allen</a:t>
            </a:r>
          </a:p>
          <a:p>
            <a:pPr algn="ctr">
              <a:lnSpc>
                <a:spcPct val="150000"/>
              </a:lnSpc>
            </a:pPr>
            <a:r>
              <a:rPr lang="en-US" sz="1600" b="1" dirty="0"/>
              <a:t>Ally Bartley</a:t>
            </a:r>
          </a:p>
          <a:p>
            <a:pPr algn="ctr">
              <a:lnSpc>
                <a:spcPct val="150000"/>
              </a:lnSpc>
            </a:pPr>
            <a:r>
              <a:rPr lang="en-US" sz="1600" b="1" dirty="0" err="1"/>
              <a:t>Kelsee</a:t>
            </a:r>
            <a:r>
              <a:rPr lang="en-US" sz="1600" b="1" dirty="0"/>
              <a:t> </a:t>
            </a:r>
            <a:r>
              <a:rPr lang="en-US" sz="1600" b="1" dirty="0" err="1"/>
              <a:t>Berghall</a:t>
            </a:r>
            <a:endParaRPr lang="en-US" sz="1600" b="1" dirty="0"/>
          </a:p>
          <a:p>
            <a:pPr algn="ctr">
              <a:lnSpc>
                <a:spcPct val="150000"/>
              </a:lnSpc>
            </a:pPr>
            <a:r>
              <a:rPr lang="en-US" sz="1600" b="1" dirty="0"/>
              <a:t>Jessica </a:t>
            </a:r>
            <a:r>
              <a:rPr lang="en-US" sz="1600" b="1" dirty="0" err="1"/>
              <a:t>Ebel</a:t>
            </a:r>
            <a:endParaRPr lang="en-US" sz="1600" b="1" dirty="0"/>
          </a:p>
          <a:p>
            <a:pPr algn="ctr">
              <a:lnSpc>
                <a:spcPct val="150000"/>
              </a:lnSpc>
            </a:pPr>
            <a:r>
              <a:rPr lang="en-US" sz="1600" b="1" dirty="0"/>
              <a:t> </a:t>
            </a:r>
          </a:p>
          <a:p>
            <a:pPr algn="ctr">
              <a:lnSpc>
                <a:spcPct val="150000"/>
              </a:lnSpc>
            </a:pPr>
            <a:r>
              <a:rPr lang="en-US" sz="1600" b="1" dirty="0"/>
              <a:t>Kacie Laporte</a:t>
            </a:r>
          </a:p>
          <a:p>
            <a:pPr algn="ctr">
              <a:lnSpc>
                <a:spcPct val="150000"/>
              </a:lnSpc>
            </a:pPr>
            <a:r>
              <a:rPr lang="en-US" sz="1600" b="1" dirty="0"/>
              <a:t>Chloe Middleton</a:t>
            </a:r>
          </a:p>
          <a:p>
            <a:pPr algn="ctr">
              <a:lnSpc>
                <a:spcPct val="150000"/>
              </a:lnSpc>
            </a:pPr>
            <a:r>
              <a:rPr lang="en-US" sz="1600" b="1" dirty="0"/>
              <a:t>Celsa Newman</a:t>
            </a:r>
          </a:p>
        </p:txBody>
      </p:sp>
    </p:spTree>
    <p:extLst>
      <p:ext uri="{BB962C8B-B14F-4D97-AF65-F5344CB8AC3E}">
        <p14:creationId xmlns:p14="http://schemas.microsoft.com/office/powerpoint/2010/main" val="3951759992"/>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8" y="1913021"/>
            <a:ext cx="10485484" cy="5021311"/>
          </a:xfrm>
          <a:prstGeom prst="rect">
            <a:avLst/>
          </a:prstGeom>
          <a:noFill/>
        </p:spPr>
        <p:txBody>
          <a:bodyPr wrap="square" numCol="1" rtlCol="0">
            <a:spAutoFit/>
          </a:bodyPr>
          <a:lstStyle/>
          <a:p>
            <a:pPr algn="ctr">
              <a:lnSpc>
                <a:spcPct val="150000"/>
              </a:lnSpc>
            </a:pPr>
            <a:endParaRPr lang="en-US" sz="2000" b="1" dirty="0"/>
          </a:p>
          <a:p>
            <a:pPr algn="ctr">
              <a:lnSpc>
                <a:spcPct val="150000"/>
              </a:lnSpc>
            </a:pPr>
            <a:endParaRPr lang="en-US" sz="2000" b="1" dirty="0"/>
          </a:p>
          <a:p>
            <a:pPr algn="ctr">
              <a:lnSpc>
                <a:spcPct val="150000"/>
              </a:lnSpc>
            </a:pPr>
            <a:r>
              <a:rPr lang="en-US" sz="2000" b="1" dirty="0"/>
              <a:t>Tom and Judy Poole Endowed Agriculture Scholarship</a:t>
            </a:r>
          </a:p>
          <a:p>
            <a:pPr algn="ctr">
              <a:lnSpc>
                <a:spcPct val="150000"/>
              </a:lnSpc>
            </a:pPr>
            <a:r>
              <a:rPr lang="en-US" sz="1600" b="1" dirty="0"/>
              <a:t>Jack </a:t>
            </a:r>
            <a:r>
              <a:rPr lang="en-US" sz="1600" b="1" dirty="0" err="1"/>
              <a:t>Roubik</a:t>
            </a:r>
            <a:endParaRPr lang="en-US" sz="1600" b="1" dirty="0"/>
          </a:p>
          <a:p>
            <a:pPr algn="ctr">
              <a:lnSpc>
                <a:spcPct val="150000"/>
              </a:lnSpc>
            </a:pPr>
            <a:r>
              <a:rPr lang="en-US" sz="2000" b="1" dirty="0"/>
              <a:t>Maxine </a:t>
            </a:r>
            <a:r>
              <a:rPr lang="en-US" sz="2000" b="1" dirty="0" err="1"/>
              <a:t>Follmer</a:t>
            </a:r>
            <a:r>
              <a:rPr lang="en-US" sz="2000" b="1" dirty="0"/>
              <a:t> Prather Endowed Scholarship</a:t>
            </a:r>
          </a:p>
          <a:p>
            <a:pPr algn="ctr">
              <a:lnSpc>
                <a:spcPct val="150000"/>
              </a:lnSpc>
            </a:pPr>
            <a:r>
              <a:rPr lang="en-US" sz="1600" b="1" dirty="0"/>
              <a:t>Jayden Ott</a:t>
            </a:r>
          </a:p>
          <a:p>
            <a:pPr algn="ctr">
              <a:lnSpc>
                <a:spcPct val="150000"/>
              </a:lnSpc>
            </a:pPr>
            <a:r>
              <a:rPr lang="en-US" sz="2000" b="1" dirty="0"/>
              <a:t>Carl and Brenda Renfro Scholarship</a:t>
            </a:r>
          </a:p>
          <a:p>
            <a:pPr algn="ctr">
              <a:lnSpc>
                <a:spcPct val="150000"/>
              </a:lnSpc>
            </a:pPr>
            <a:r>
              <a:rPr lang="en-US" sz="1600" b="1" dirty="0"/>
              <a:t>Hannah Haley</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endParaRPr lang="en-US" sz="2000" dirty="0"/>
          </a:p>
        </p:txBody>
      </p:sp>
    </p:spTree>
    <p:extLst>
      <p:ext uri="{BB962C8B-B14F-4D97-AF65-F5344CB8AC3E}">
        <p14:creationId xmlns:p14="http://schemas.microsoft.com/office/powerpoint/2010/main" val="1506493770"/>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1123172" y="1164252"/>
            <a:ext cx="10485484" cy="6406306"/>
          </a:xfrm>
          <a:prstGeom prst="rect">
            <a:avLst/>
          </a:prstGeom>
          <a:noFill/>
        </p:spPr>
        <p:txBody>
          <a:bodyPr wrap="square" numCol="1" rtlCol="0">
            <a:spAutoFit/>
          </a:bodyPr>
          <a:lstStyle/>
          <a:p>
            <a:pPr algn="ctr">
              <a:lnSpc>
                <a:spcPct val="150000"/>
              </a:lnSpc>
            </a:pPr>
            <a:endParaRPr lang="en-US" sz="2000" b="1" dirty="0"/>
          </a:p>
          <a:p>
            <a:pPr algn="ctr">
              <a:lnSpc>
                <a:spcPct val="150000"/>
              </a:lnSpc>
            </a:pPr>
            <a:endParaRPr lang="en-US" sz="2000" b="1" dirty="0"/>
          </a:p>
          <a:p>
            <a:pPr algn="ctr">
              <a:lnSpc>
                <a:spcPct val="150000"/>
              </a:lnSpc>
            </a:pPr>
            <a:r>
              <a:rPr lang="en-US" sz="2000" b="1" dirty="0"/>
              <a:t>Laurie Annie Rodgers Scholarship</a:t>
            </a:r>
          </a:p>
          <a:p>
            <a:pPr algn="ctr">
              <a:lnSpc>
                <a:spcPct val="150000"/>
              </a:lnSpc>
            </a:pPr>
            <a:r>
              <a:rPr lang="en-US" sz="1600" b="1" dirty="0"/>
              <a:t>Tracy Rupp</a:t>
            </a:r>
          </a:p>
          <a:p>
            <a:pPr algn="ctr">
              <a:lnSpc>
                <a:spcPct val="150000"/>
              </a:lnSpc>
            </a:pPr>
            <a:r>
              <a:rPr lang="en-US" sz="2000" b="1" dirty="0"/>
              <a:t>Mary Behar Schell Scholarship</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Jan </a:t>
            </a:r>
            <a:r>
              <a:rPr lang="en-US" sz="2000" b="1" dirty="0" err="1"/>
              <a:t>Schickram</a:t>
            </a:r>
            <a:r>
              <a:rPr lang="en-US" sz="2000" b="1" dirty="0"/>
              <a:t> Memorial Vocal Music Scholarship</a:t>
            </a:r>
          </a:p>
          <a:p>
            <a:pPr algn="ctr">
              <a:lnSpc>
                <a:spcPct val="150000"/>
              </a:lnSpc>
            </a:pPr>
            <a:r>
              <a:rPr lang="en-US" sz="1600" b="1" dirty="0"/>
              <a:t>Regan Clapper</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
        <p:nvSpPr>
          <p:cNvPr id="2" name="TextBox 1">
            <a:extLst>
              <a:ext uri="{FF2B5EF4-FFF2-40B4-BE49-F238E27FC236}">
                <a16:creationId xmlns:a16="http://schemas.microsoft.com/office/drawing/2014/main" id="{25BDF852-4E93-4910-9679-B5BB3B582ABE}"/>
              </a:ext>
            </a:extLst>
          </p:cNvPr>
          <p:cNvSpPr txBox="1"/>
          <p:nvPr/>
        </p:nvSpPr>
        <p:spPr>
          <a:xfrm>
            <a:off x="2971136" y="3402081"/>
            <a:ext cx="6789556" cy="2585323"/>
          </a:xfrm>
          <a:prstGeom prst="rect">
            <a:avLst/>
          </a:prstGeom>
          <a:noFill/>
        </p:spPr>
        <p:txBody>
          <a:bodyPr wrap="square" numCol="2" rtlCol="0">
            <a:spAutoFit/>
          </a:bodyPr>
          <a:lstStyle/>
          <a:p>
            <a:pPr algn="ctr">
              <a:lnSpc>
                <a:spcPct val="150000"/>
              </a:lnSpc>
            </a:pPr>
            <a:r>
              <a:rPr lang="en-US" b="1" dirty="0"/>
              <a:t>Alexander Cope</a:t>
            </a:r>
          </a:p>
          <a:p>
            <a:pPr algn="ctr">
              <a:lnSpc>
                <a:spcPct val="150000"/>
              </a:lnSpc>
            </a:pPr>
            <a:r>
              <a:rPr lang="en-US" b="1" dirty="0"/>
              <a:t>Jayden Ott</a:t>
            </a:r>
          </a:p>
          <a:p>
            <a:pPr algn="ctr">
              <a:lnSpc>
                <a:spcPct val="150000"/>
              </a:lnSpc>
            </a:pPr>
            <a:r>
              <a:rPr lang="en-US" b="1" dirty="0"/>
              <a:t>Riley Price</a:t>
            </a:r>
          </a:p>
          <a:p>
            <a:pPr algn="ctr">
              <a:lnSpc>
                <a:spcPct val="150000"/>
              </a:lnSpc>
            </a:pPr>
            <a:endParaRPr lang="en-US" b="1" dirty="0"/>
          </a:p>
          <a:p>
            <a:pPr algn="ctr">
              <a:lnSpc>
                <a:spcPct val="150000"/>
              </a:lnSpc>
            </a:pPr>
            <a:endParaRPr lang="en-US" b="1" dirty="0"/>
          </a:p>
          <a:p>
            <a:pPr algn="ctr">
              <a:lnSpc>
                <a:spcPct val="150000"/>
              </a:lnSpc>
            </a:pPr>
            <a:endParaRPr lang="en-US" b="1" dirty="0"/>
          </a:p>
          <a:p>
            <a:pPr algn="ctr">
              <a:lnSpc>
                <a:spcPct val="150000"/>
              </a:lnSpc>
            </a:pPr>
            <a:r>
              <a:rPr lang="en-US" b="1" dirty="0"/>
              <a:t>Colton Anson</a:t>
            </a:r>
          </a:p>
          <a:p>
            <a:pPr algn="ctr">
              <a:lnSpc>
                <a:spcPct val="150000"/>
              </a:lnSpc>
            </a:pPr>
            <a:r>
              <a:rPr lang="en-US" b="1" dirty="0"/>
              <a:t>Dylan Hamilton</a:t>
            </a:r>
          </a:p>
          <a:p>
            <a:pPr algn="ctr">
              <a:lnSpc>
                <a:spcPct val="150000"/>
              </a:lnSpc>
            </a:pPr>
            <a:r>
              <a:rPr lang="en-US" b="1" dirty="0" err="1"/>
              <a:t>Aubianna</a:t>
            </a:r>
            <a:r>
              <a:rPr lang="en-US" b="1" dirty="0"/>
              <a:t> </a:t>
            </a:r>
            <a:r>
              <a:rPr lang="en-US" b="1" dirty="0" err="1"/>
              <a:t>Villines</a:t>
            </a:r>
            <a:endParaRPr lang="en-US" b="1" dirty="0"/>
          </a:p>
        </p:txBody>
      </p:sp>
    </p:spTree>
    <p:extLst>
      <p:ext uri="{BB962C8B-B14F-4D97-AF65-F5344CB8AC3E}">
        <p14:creationId xmlns:p14="http://schemas.microsoft.com/office/powerpoint/2010/main" val="107933697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72D78F-38B1-4ED4-B68C-B079F52A05B0}"/>
              </a:ext>
            </a:extLst>
          </p:cNvPr>
          <p:cNvSpPr txBox="1"/>
          <p:nvPr/>
        </p:nvSpPr>
        <p:spPr>
          <a:xfrm>
            <a:off x="850232" y="834189"/>
            <a:ext cx="10491536" cy="1015663"/>
          </a:xfrm>
          <a:prstGeom prst="rect">
            <a:avLst/>
          </a:prstGeom>
          <a:noFill/>
        </p:spPr>
        <p:txBody>
          <a:bodyPr wrap="square" rtlCol="0">
            <a:spAutoFit/>
          </a:bodyPr>
          <a:lstStyle/>
          <a:p>
            <a:pPr algn="ctr"/>
            <a:r>
              <a:rPr lang="en-US" sz="6000" dirty="0">
                <a:latin typeface="+mj-lt"/>
              </a:rPr>
              <a:t>Mission of the Foundation</a:t>
            </a:r>
          </a:p>
        </p:txBody>
      </p:sp>
      <p:sp>
        <p:nvSpPr>
          <p:cNvPr id="4" name="TextBox 3">
            <a:extLst>
              <a:ext uri="{FF2B5EF4-FFF2-40B4-BE49-F238E27FC236}">
                <a16:creationId xmlns:a16="http://schemas.microsoft.com/office/drawing/2014/main" id="{29FD2738-D337-4B10-A0F4-6F24D55082F1}"/>
              </a:ext>
            </a:extLst>
          </p:cNvPr>
          <p:cNvSpPr txBox="1"/>
          <p:nvPr/>
        </p:nvSpPr>
        <p:spPr>
          <a:xfrm>
            <a:off x="850233" y="1849852"/>
            <a:ext cx="10491535" cy="3969292"/>
          </a:xfrm>
          <a:prstGeom prst="rect">
            <a:avLst/>
          </a:prstGeom>
          <a:noFill/>
        </p:spPr>
        <p:txBody>
          <a:bodyPr wrap="square" rtlCol="0">
            <a:spAutoFit/>
          </a:bodyPr>
          <a:lstStyle/>
          <a:p>
            <a:pPr algn="just">
              <a:lnSpc>
                <a:spcPct val="200000"/>
              </a:lnSpc>
            </a:pPr>
            <a:r>
              <a:rPr lang="en-US" sz="2600" dirty="0"/>
              <a:t>The Northern Oklahoma College Foundation seeks private support by establishing lifelong relationships with its donors, alumni and friends while supporting the mission of Northern Oklahoma College and providing financial assistance and quality educational experiences to our students, programs and employees.</a:t>
            </a:r>
          </a:p>
        </p:txBody>
      </p:sp>
    </p:spTree>
    <p:extLst>
      <p:ext uri="{BB962C8B-B14F-4D97-AF65-F5344CB8AC3E}">
        <p14:creationId xmlns:p14="http://schemas.microsoft.com/office/powerpoint/2010/main" val="2361060153"/>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9" y="1410647"/>
            <a:ext cx="10485484" cy="5944641"/>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Ray M. </a:t>
            </a:r>
            <a:r>
              <a:rPr lang="en-US" sz="2000" b="1" dirty="0" err="1"/>
              <a:t>Schiltz</a:t>
            </a:r>
            <a:r>
              <a:rPr lang="en-US" sz="2000" b="1" dirty="0"/>
              <a:t> Memorial Scholarship</a:t>
            </a:r>
          </a:p>
          <a:p>
            <a:pPr algn="ctr">
              <a:lnSpc>
                <a:spcPct val="150000"/>
              </a:lnSpc>
            </a:pPr>
            <a:r>
              <a:rPr lang="en-US" sz="1600" b="1" dirty="0"/>
              <a:t>Hunter Fox</a:t>
            </a:r>
          </a:p>
          <a:p>
            <a:pPr algn="ctr">
              <a:lnSpc>
                <a:spcPct val="150000"/>
              </a:lnSpc>
            </a:pPr>
            <a:r>
              <a:rPr lang="en-US" sz="2000" b="1" dirty="0"/>
              <a:t>Taylor Family Character Scholarship</a:t>
            </a:r>
          </a:p>
          <a:p>
            <a:pPr algn="ctr">
              <a:lnSpc>
                <a:spcPct val="150000"/>
              </a:lnSpc>
            </a:pPr>
            <a:endParaRPr lang="en-US" sz="2000" b="1" dirty="0"/>
          </a:p>
          <a:p>
            <a:pPr algn="ctr">
              <a:lnSpc>
                <a:spcPct val="150000"/>
              </a:lnSpc>
            </a:pPr>
            <a:endParaRPr lang="en-US" sz="2000" b="1" dirty="0"/>
          </a:p>
          <a:p>
            <a:pPr algn="ctr">
              <a:lnSpc>
                <a:spcPct val="150000"/>
              </a:lnSpc>
            </a:pPr>
            <a:endParaRPr lang="en-US" sz="2000" b="1" dirty="0"/>
          </a:p>
          <a:p>
            <a:pPr algn="ctr">
              <a:lnSpc>
                <a:spcPct val="150000"/>
              </a:lnSpc>
            </a:pPr>
            <a:r>
              <a:rPr lang="en-US" sz="2000" b="1" dirty="0"/>
              <a:t>Betty Throop Music Scholarship</a:t>
            </a:r>
          </a:p>
          <a:p>
            <a:pPr algn="ctr">
              <a:lnSpc>
                <a:spcPct val="150000"/>
              </a:lnSpc>
            </a:pPr>
            <a:r>
              <a:rPr lang="en-US" sz="1600" b="1" dirty="0"/>
              <a:t>Cassidy Edsall</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
        <p:nvSpPr>
          <p:cNvPr id="2" name="TextBox 1">
            <a:extLst>
              <a:ext uri="{FF2B5EF4-FFF2-40B4-BE49-F238E27FC236}">
                <a16:creationId xmlns:a16="http://schemas.microsoft.com/office/drawing/2014/main" id="{87B09CF1-8E0D-4E3F-B6FE-C32CDF12F6B1}"/>
              </a:ext>
            </a:extLst>
          </p:cNvPr>
          <p:cNvSpPr txBox="1"/>
          <p:nvPr/>
        </p:nvSpPr>
        <p:spPr>
          <a:xfrm>
            <a:off x="3898520" y="3139029"/>
            <a:ext cx="4380360" cy="2308324"/>
          </a:xfrm>
          <a:prstGeom prst="rect">
            <a:avLst/>
          </a:prstGeom>
          <a:noFill/>
        </p:spPr>
        <p:txBody>
          <a:bodyPr wrap="square" numCol="2" rtlCol="0">
            <a:spAutoFit/>
          </a:bodyPr>
          <a:lstStyle/>
          <a:p>
            <a:pPr algn="ctr">
              <a:lnSpc>
                <a:spcPct val="150000"/>
              </a:lnSpc>
            </a:pPr>
            <a:r>
              <a:rPr lang="en-US" sz="1600" b="1" dirty="0"/>
              <a:t>Blake Scott</a:t>
            </a:r>
          </a:p>
          <a:p>
            <a:pPr algn="ctr">
              <a:lnSpc>
                <a:spcPct val="150000"/>
              </a:lnSpc>
            </a:pPr>
            <a:r>
              <a:rPr lang="en-US" sz="1600" b="1" dirty="0"/>
              <a:t>Randall </a:t>
            </a:r>
            <a:r>
              <a:rPr lang="en-US" sz="1600" b="1" dirty="0" err="1"/>
              <a:t>Caughlin</a:t>
            </a:r>
            <a:endParaRPr lang="en-US" sz="1600" b="1" dirty="0"/>
          </a:p>
          <a:p>
            <a:pPr algn="ctr">
              <a:lnSpc>
                <a:spcPct val="150000"/>
              </a:lnSpc>
            </a:pPr>
            <a:r>
              <a:rPr lang="en-US" sz="1600" b="1" dirty="0"/>
              <a:t>Rebecca Soto</a:t>
            </a:r>
          </a:p>
          <a:p>
            <a:pPr algn="ctr">
              <a:lnSpc>
                <a:spcPct val="150000"/>
              </a:lnSpc>
            </a:pPr>
            <a:endParaRPr lang="en-US" sz="1600" b="1" dirty="0"/>
          </a:p>
          <a:p>
            <a:pPr algn="ctr">
              <a:lnSpc>
                <a:spcPct val="150000"/>
              </a:lnSpc>
            </a:pPr>
            <a:endParaRPr lang="en-US" sz="1600" b="1" dirty="0"/>
          </a:p>
          <a:p>
            <a:pPr algn="ctr">
              <a:lnSpc>
                <a:spcPct val="150000"/>
              </a:lnSpc>
            </a:pPr>
            <a:endParaRPr lang="en-US" sz="1600" b="1" dirty="0"/>
          </a:p>
          <a:p>
            <a:pPr algn="ctr">
              <a:lnSpc>
                <a:spcPct val="150000"/>
              </a:lnSpc>
            </a:pPr>
            <a:r>
              <a:rPr lang="en-US" sz="1600" b="1" dirty="0"/>
              <a:t>Alex Cope</a:t>
            </a:r>
          </a:p>
          <a:p>
            <a:pPr algn="ctr">
              <a:lnSpc>
                <a:spcPct val="150000"/>
              </a:lnSpc>
            </a:pPr>
            <a:r>
              <a:rPr lang="en-US" sz="1600" b="1" dirty="0"/>
              <a:t>Riley Price</a:t>
            </a:r>
          </a:p>
          <a:p>
            <a:pPr algn="ctr">
              <a:lnSpc>
                <a:spcPct val="150000"/>
              </a:lnSpc>
            </a:pPr>
            <a:r>
              <a:rPr lang="en-US" sz="1600" b="1" dirty="0"/>
              <a:t>Jayden Ott</a:t>
            </a:r>
          </a:p>
        </p:txBody>
      </p:sp>
    </p:spTree>
    <p:extLst>
      <p:ext uri="{BB962C8B-B14F-4D97-AF65-F5344CB8AC3E}">
        <p14:creationId xmlns:p14="http://schemas.microsoft.com/office/powerpoint/2010/main" val="2115543556"/>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7" y="1410647"/>
            <a:ext cx="10530202" cy="2897653"/>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University Center of Ponca City Foundation, Inc. Scholarship</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
        <p:nvSpPr>
          <p:cNvPr id="2" name="TextBox 1">
            <a:extLst>
              <a:ext uri="{FF2B5EF4-FFF2-40B4-BE49-F238E27FC236}">
                <a16:creationId xmlns:a16="http://schemas.microsoft.com/office/drawing/2014/main" id="{D143645F-2793-4C04-A175-95D2CCB6557E}"/>
              </a:ext>
            </a:extLst>
          </p:cNvPr>
          <p:cNvSpPr txBox="1"/>
          <p:nvPr/>
        </p:nvSpPr>
        <p:spPr>
          <a:xfrm>
            <a:off x="853257" y="2420149"/>
            <a:ext cx="10485483" cy="3831818"/>
          </a:xfrm>
          <a:prstGeom prst="rect">
            <a:avLst/>
          </a:prstGeom>
          <a:noFill/>
        </p:spPr>
        <p:txBody>
          <a:bodyPr wrap="square" numCol="3" rtlCol="0">
            <a:spAutoFit/>
          </a:bodyPr>
          <a:lstStyle/>
          <a:p>
            <a:pPr algn="ctr">
              <a:lnSpc>
                <a:spcPct val="150000"/>
              </a:lnSpc>
            </a:pPr>
            <a:r>
              <a:rPr lang="en-US" sz="1600" b="1" dirty="0"/>
              <a:t>Brandy Musgrove</a:t>
            </a:r>
          </a:p>
          <a:p>
            <a:pPr algn="ctr">
              <a:lnSpc>
                <a:spcPct val="150000"/>
              </a:lnSpc>
            </a:pPr>
            <a:r>
              <a:rPr lang="en-US" sz="1600" b="1" dirty="0" err="1"/>
              <a:t>Jessalynn</a:t>
            </a:r>
            <a:r>
              <a:rPr lang="en-US" sz="1600" b="1" dirty="0"/>
              <a:t> Neufeld</a:t>
            </a:r>
          </a:p>
          <a:p>
            <a:pPr algn="ctr">
              <a:lnSpc>
                <a:spcPct val="150000"/>
              </a:lnSpc>
            </a:pPr>
            <a:r>
              <a:rPr lang="en-US" sz="1600" b="1" dirty="0"/>
              <a:t>Makayla Shed Howard</a:t>
            </a:r>
          </a:p>
          <a:p>
            <a:pPr algn="ctr">
              <a:lnSpc>
                <a:spcPct val="150000"/>
              </a:lnSpc>
            </a:pPr>
            <a:r>
              <a:rPr lang="en-US" sz="1600" b="1" dirty="0"/>
              <a:t>Anthony </a:t>
            </a:r>
            <a:r>
              <a:rPr lang="en-US" sz="1600" b="1" dirty="0" err="1"/>
              <a:t>Gazaway</a:t>
            </a:r>
            <a:endParaRPr lang="en-US" sz="1600" b="1" dirty="0"/>
          </a:p>
          <a:p>
            <a:pPr algn="ctr">
              <a:lnSpc>
                <a:spcPct val="150000"/>
              </a:lnSpc>
            </a:pPr>
            <a:r>
              <a:rPr lang="en-US" sz="1600" b="1" dirty="0"/>
              <a:t>Montana Ehrlich</a:t>
            </a:r>
          </a:p>
          <a:p>
            <a:pPr algn="ctr">
              <a:lnSpc>
                <a:spcPct val="150000"/>
              </a:lnSpc>
            </a:pPr>
            <a:r>
              <a:rPr lang="en-US" sz="1600" b="1" dirty="0" err="1"/>
              <a:t>Bayler</a:t>
            </a:r>
            <a:r>
              <a:rPr lang="en-US" sz="1600" b="1" dirty="0"/>
              <a:t> Anderson</a:t>
            </a:r>
          </a:p>
          <a:p>
            <a:pPr algn="ctr">
              <a:lnSpc>
                <a:spcPct val="150000"/>
              </a:lnSpc>
            </a:pPr>
            <a:r>
              <a:rPr lang="en-US" sz="1600" b="1" dirty="0"/>
              <a:t>Cayden Anderson</a:t>
            </a:r>
          </a:p>
          <a:p>
            <a:pPr algn="ctr">
              <a:lnSpc>
                <a:spcPct val="150000"/>
              </a:lnSpc>
            </a:pPr>
            <a:r>
              <a:rPr lang="en-US" sz="1600" b="1" dirty="0"/>
              <a:t>Cayson </a:t>
            </a:r>
            <a:r>
              <a:rPr lang="en-US" sz="1600" b="1" dirty="0" err="1"/>
              <a:t>Badley</a:t>
            </a:r>
            <a:endParaRPr lang="en-US" sz="1600" b="1" dirty="0"/>
          </a:p>
          <a:p>
            <a:pPr algn="ctr">
              <a:lnSpc>
                <a:spcPct val="150000"/>
              </a:lnSpc>
            </a:pPr>
            <a:r>
              <a:rPr lang="en-US" sz="1600" b="1" dirty="0"/>
              <a:t>Emma Bartley</a:t>
            </a:r>
          </a:p>
          <a:p>
            <a:pPr algn="ctr">
              <a:lnSpc>
                <a:spcPct val="150000"/>
              </a:lnSpc>
            </a:pPr>
            <a:endParaRPr lang="en-US" sz="1600" b="1" dirty="0"/>
          </a:p>
          <a:p>
            <a:pPr algn="ctr">
              <a:lnSpc>
                <a:spcPct val="150000"/>
              </a:lnSpc>
            </a:pPr>
            <a:r>
              <a:rPr lang="en-US" sz="1600" b="1" dirty="0"/>
              <a:t>Ashlyn Bickford</a:t>
            </a:r>
          </a:p>
          <a:p>
            <a:pPr algn="ctr">
              <a:lnSpc>
                <a:spcPct val="150000"/>
              </a:lnSpc>
            </a:pPr>
            <a:r>
              <a:rPr lang="en-US" sz="1600" b="1" dirty="0"/>
              <a:t>Mallory Blackstar</a:t>
            </a:r>
          </a:p>
          <a:p>
            <a:pPr algn="ctr">
              <a:lnSpc>
                <a:spcPct val="150000"/>
              </a:lnSpc>
            </a:pPr>
            <a:r>
              <a:rPr lang="en-US" sz="1600" b="1" dirty="0"/>
              <a:t>Blake Bristow</a:t>
            </a:r>
          </a:p>
          <a:p>
            <a:pPr algn="ctr">
              <a:lnSpc>
                <a:spcPct val="150000"/>
              </a:lnSpc>
            </a:pPr>
            <a:r>
              <a:rPr lang="en-US" sz="1600" b="1" dirty="0"/>
              <a:t>Virginia Bryce</a:t>
            </a:r>
          </a:p>
          <a:p>
            <a:pPr algn="ctr">
              <a:lnSpc>
                <a:spcPct val="150000"/>
              </a:lnSpc>
            </a:pPr>
            <a:r>
              <a:rPr lang="en-US" sz="1600" b="1" dirty="0"/>
              <a:t>Gavin Carleton</a:t>
            </a:r>
          </a:p>
          <a:p>
            <a:pPr algn="ctr">
              <a:lnSpc>
                <a:spcPct val="150000"/>
              </a:lnSpc>
            </a:pPr>
            <a:r>
              <a:rPr lang="en-US" sz="1600" b="1" dirty="0"/>
              <a:t>Kalyn Delaney</a:t>
            </a:r>
          </a:p>
          <a:p>
            <a:pPr algn="ctr">
              <a:lnSpc>
                <a:spcPct val="150000"/>
              </a:lnSpc>
            </a:pPr>
            <a:r>
              <a:rPr lang="en-US" sz="1600" b="1" dirty="0"/>
              <a:t>Grant Dye</a:t>
            </a:r>
          </a:p>
          <a:p>
            <a:pPr algn="ctr">
              <a:lnSpc>
                <a:spcPct val="150000"/>
              </a:lnSpc>
            </a:pPr>
            <a:r>
              <a:rPr lang="en-US" sz="1600" b="1" dirty="0"/>
              <a:t>Martin </a:t>
            </a:r>
            <a:r>
              <a:rPr lang="en-US" sz="1600" b="1" dirty="0" err="1"/>
              <a:t>Engster</a:t>
            </a:r>
            <a:endParaRPr lang="en-US" sz="1600" b="1" dirty="0"/>
          </a:p>
          <a:p>
            <a:pPr algn="ctr">
              <a:lnSpc>
                <a:spcPct val="150000"/>
              </a:lnSpc>
            </a:pPr>
            <a:r>
              <a:rPr lang="en-US" sz="1600" b="1" dirty="0"/>
              <a:t>Ashlynn Fincher</a:t>
            </a:r>
          </a:p>
          <a:p>
            <a:pPr algn="ctr">
              <a:lnSpc>
                <a:spcPct val="150000"/>
              </a:lnSpc>
            </a:pPr>
            <a:endParaRPr lang="en-US" sz="1600" b="1" dirty="0"/>
          </a:p>
          <a:p>
            <a:pPr algn="ctr">
              <a:lnSpc>
                <a:spcPct val="150000"/>
              </a:lnSpc>
            </a:pPr>
            <a:r>
              <a:rPr lang="en-US" sz="1600" b="1" dirty="0"/>
              <a:t>Jay </a:t>
            </a:r>
            <a:r>
              <a:rPr lang="en-US" sz="1600" b="1" dirty="0" err="1"/>
              <a:t>Glowacki</a:t>
            </a:r>
            <a:endParaRPr lang="en-US" sz="1600" b="1" dirty="0"/>
          </a:p>
          <a:p>
            <a:pPr algn="ctr">
              <a:lnSpc>
                <a:spcPct val="150000"/>
              </a:lnSpc>
            </a:pPr>
            <a:r>
              <a:rPr lang="en-US" sz="1600" b="1" dirty="0"/>
              <a:t>Eduardo Gonzalez</a:t>
            </a:r>
          </a:p>
          <a:p>
            <a:pPr algn="ctr">
              <a:lnSpc>
                <a:spcPct val="150000"/>
              </a:lnSpc>
            </a:pPr>
            <a:r>
              <a:rPr lang="en-US" sz="1600" b="1" dirty="0"/>
              <a:t>Kaitlyn Hagar</a:t>
            </a:r>
          </a:p>
          <a:p>
            <a:pPr algn="ctr">
              <a:lnSpc>
                <a:spcPct val="150000"/>
              </a:lnSpc>
            </a:pPr>
            <a:r>
              <a:rPr lang="en-US" sz="1600" b="1" dirty="0"/>
              <a:t>Alexis Hodges</a:t>
            </a:r>
          </a:p>
          <a:p>
            <a:pPr algn="ctr">
              <a:lnSpc>
                <a:spcPct val="150000"/>
              </a:lnSpc>
            </a:pPr>
            <a:r>
              <a:rPr lang="en-US" sz="1600" b="1" dirty="0"/>
              <a:t>Mark Hodgson</a:t>
            </a:r>
          </a:p>
          <a:p>
            <a:pPr algn="ctr">
              <a:lnSpc>
                <a:spcPct val="150000"/>
              </a:lnSpc>
            </a:pPr>
            <a:r>
              <a:rPr lang="en-US" sz="1600" b="1" dirty="0"/>
              <a:t>Sophie Hodgson</a:t>
            </a:r>
          </a:p>
          <a:p>
            <a:pPr algn="ctr">
              <a:lnSpc>
                <a:spcPct val="150000"/>
              </a:lnSpc>
            </a:pPr>
            <a:r>
              <a:rPr lang="en-US" sz="1600" b="1" dirty="0"/>
              <a:t>Jill Jackson</a:t>
            </a:r>
          </a:p>
          <a:p>
            <a:pPr algn="ctr">
              <a:lnSpc>
                <a:spcPct val="150000"/>
              </a:lnSpc>
            </a:pPr>
            <a:r>
              <a:rPr lang="en-US" sz="1600" b="1" dirty="0"/>
              <a:t>Jacob Liston</a:t>
            </a:r>
          </a:p>
          <a:p>
            <a:pPr algn="ctr">
              <a:lnSpc>
                <a:spcPct val="150000"/>
              </a:lnSpc>
            </a:pPr>
            <a:r>
              <a:rPr lang="en-US" sz="1600" b="1" dirty="0"/>
              <a:t>Megan Malloy</a:t>
            </a:r>
          </a:p>
        </p:txBody>
      </p:sp>
    </p:spTree>
    <p:extLst>
      <p:ext uri="{BB962C8B-B14F-4D97-AF65-F5344CB8AC3E}">
        <p14:creationId xmlns:p14="http://schemas.microsoft.com/office/powerpoint/2010/main" val="2886460142"/>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53257" y="1410647"/>
            <a:ext cx="10485483" cy="2897653"/>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University Center of Ponca City Foundation, Inc. Scholarship</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
        <p:nvSpPr>
          <p:cNvPr id="2" name="TextBox 1">
            <a:extLst>
              <a:ext uri="{FF2B5EF4-FFF2-40B4-BE49-F238E27FC236}">
                <a16:creationId xmlns:a16="http://schemas.microsoft.com/office/drawing/2014/main" id="{D143645F-2793-4C04-A175-95D2CCB6557E}"/>
              </a:ext>
            </a:extLst>
          </p:cNvPr>
          <p:cNvSpPr txBox="1"/>
          <p:nvPr/>
        </p:nvSpPr>
        <p:spPr>
          <a:xfrm>
            <a:off x="853257" y="2420149"/>
            <a:ext cx="10485483" cy="2657715"/>
          </a:xfrm>
          <a:prstGeom prst="rect">
            <a:avLst/>
          </a:prstGeom>
          <a:noFill/>
        </p:spPr>
        <p:txBody>
          <a:bodyPr wrap="square" numCol="3" rtlCol="0">
            <a:spAutoFit/>
          </a:bodyPr>
          <a:lstStyle/>
          <a:p>
            <a:pPr algn="ctr">
              <a:lnSpc>
                <a:spcPct val="150000"/>
              </a:lnSpc>
            </a:pPr>
            <a:r>
              <a:rPr lang="en-US" sz="1600" b="1" dirty="0"/>
              <a:t>Michael Mayer</a:t>
            </a:r>
          </a:p>
          <a:p>
            <a:pPr algn="ctr">
              <a:lnSpc>
                <a:spcPct val="150000"/>
              </a:lnSpc>
            </a:pPr>
            <a:r>
              <a:rPr lang="en-US" sz="1600" b="1" dirty="0"/>
              <a:t>Abby McIntosh</a:t>
            </a:r>
          </a:p>
          <a:p>
            <a:pPr algn="ctr">
              <a:lnSpc>
                <a:spcPct val="150000"/>
              </a:lnSpc>
            </a:pPr>
            <a:r>
              <a:rPr lang="en-US" sz="1600" b="1" dirty="0"/>
              <a:t>Noah Parks</a:t>
            </a:r>
          </a:p>
          <a:p>
            <a:pPr algn="ctr">
              <a:lnSpc>
                <a:spcPct val="150000"/>
              </a:lnSpc>
            </a:pPr>
            <a:r>
              <a:rPr lang="en-US" sz="1600" b="1" dirty="0"/>
              <a:t>Brooks </a:t>
            </a:r>
            <a:r>
              <a:rPr lang="en-US" sz="1600" b="1" dirty="0" err="1"/>
              <a:t>Revard</a:t>
            </a:r>
            <a:endParaRPr lang="en-US" sz="1600" b="1" dirty="0"/>
          </a:p>
          <a:p>
            <a:pPr algn="ctr">
              <a:lnSpc>
                <a:spcPct val="150000"/>
              </a:lnSpc>
            </a:pPr>
            <a:r>
              <a:rPr lang="en-US" sz="1600" b="1" dirty="0"/>
              <a:t>Hunter Robbins</a:t>
            </a:r>
          </a:p>
          <a:p>
            <a:pPr algn="ctr">
              <a:lnSpc>
                <a:spcPct val="150000"/>
              </a:lnSpc>
            </a:pPr>
            <a:r>
              <a:rPr lang="en-US" sz="1600" b="1" dirty="0"/>
              <a:t>Asher Scantlin</a:t>
            </a:r>
          </a:p>
          <a:p>
            <a:pPr algn="ctr">
              <a:lnSpc>
                <a:spcPct val="150000"/>
              </a:lnSpc>
            </a:pPr>
            <a:r>
              <a:rPr lang="en-US" sz="1600" b="1" dirty="0"/>
              <a:t>Lane </a:t>
            </a:r>
            <a:r>
              <a:rPr lang="en-US" sz="1600" b="1" dirty="0" err="1"/>
              <a:t>Scholey</a:t>
            </a:r>
            <a:endParaRPr lang="en-US" sz="1600" b="1" dirty="0"/>
          </a:p>
          <a:p>
            <a:pPr algn="ctr">
              <a:lnSpc>
                <a:spcPct val="150000"/>
              </a:lnSpc>
            </a:pPr>
            <a:r>
              <a:rPr lang="en-US" sz="1600" b="1" dirty="0"/>
              <a:t>Anna </a:t>
            </a:r>
            <a:r>
              <a:rPr lang="en-US" sz="1600" b="1" dirty="0" err="1"/>
              <a:t>Simers</a:t>
            </a:r>
            <a:endParaRPr lang="en-US" sz="1600" b="1" dirty="0"/>
          </a:p>
          <a:p>
            <a:pPr algn="ctr">
              <a:lnSpc>
                <a:spcPct val="150000"/>
              </a:lnSpc>
            </a:pPr>
            <a:r>
              <a:rPr lang="en-US" sz="1600" b="1" dirty="0"/>
              <a:t>Mia </a:t>
            </a:r>
            <a:r>
              <a:rPr lang="en-US" sz="1600" b="1" dirty="0" err="1"/>
              <a:t>Steelmon</a:t>
            </a:r>
            <a:endParaRPr lang="en-US" sz="1600" b="1" dirty="0"/>
          </a:p>
          <a:p>
            <a:pPr algn="ctr">
              <a:lnSpc>
                <a:spcPct val="150000"/>
              </a:lnSpc>
            </a:pPr>
            <a:r>
              <a:rPr lang="en-US" sz="1600" b="1" dirty="0"/>
              <a:t>Hattie Steichen</a:t>
            </a:r>
          </a:p>
          <a:p>
            <a:pPr algn="ctr">
              <a:lnSpc>
                <a:spcPct val="150000"/>
              </a:lnSpc>
            </a:pPr>
            <a:r>
              <a:rPr lang="en-US" sz="1600" b="1" dirty="0"/>
              <a:t>Gage Stout</a:t>
            </a:r>
          </a:p>
          <a:p>
            <a:pPr algn="ctr">
              <a:lnSpc>
                <a:spcPct val="150000"/>
              </a:lnSpc>
            </a:pPr>
            <a:r>
              <a:rPr lang="en-US" sz="1600" b="1" dirty="0"/>
              <a:t>Rylee </a:t>
            </a:r>
            <a:r>
              <a:rPr lang="en-US" sz="1600" b="1" dirty="0" err="1"/>
              <a:t>Strah</a:t>
            </a:r>
            <a:endParaRPr lang="en-US" sz="1600" b="1" dirty="0"/>
          </a:p>
          <a:p>
            <a:pPr algn="ctr">
              <a:lnSpc>
                <a:spcPct val="150000"/>
              </a:lnSpc>
            </a:pPr>
            <a:r>
              <a:rPr lang="en-US" sz="1600" b="1" dirty="0"/>
              <a:t>Isabella </a:t>
            </a:r>
            <a:r>
              <a:rPr lang="en-US" sz="1600" b="1" dirty="0" err="1"/>
              <a:t>Sutterfield</a:t>
            </a:r>
            <a:endParaRPr lang="en-US" sz="1600" b="1" dirty="0"/>
          </a:p>
          <a:p>
            <a:pPr algn="ctr">
              <a:lnSpc>
                <a:spcPct val="150000"/>
              </a:lnSpc>
            </a:pPr>
            <a:r>
              <a:rPr lang="en-US" sz="1600" b="1" dirty="0"/>
              <a:t>Ashlyn Trousdale</a:t>
            </a:r>
          </a:p>
          <a:p>
            <a:pPr algn="ctr">
              <a:lnSpc>
                <a:spcPct val="150000"/>
              </a:lnSpc>
            </a:pPr>
            <a:r>
              <a:rPr lang="en-US" sz="1600" b="1" dirty="0"/>
              <a:t>Kendall Ware</a:t>
            </a:r>
          </a:p>
          <a:p>
            <a:pPr algn="ctr">
              <a:lnSpc>
                <a:spcPct val="150000"/>
              </a:lnSpc>
            </a:pPr>
            <a:r>
              <a:rPr lang="en-US" sz="1600" b="1" dirty="0" err="1"/>
              <a:t>Ean</a:t>
            </a:r>
            <a:r>
              <a:rPr lang="en-US" sz="1600" b="1" dirty="0"/>
              <a:t> Watters</a:t>
            </a:r>
          </a:p>
          <a:p>
            <a:pPr algn="ctr">
              <a:lnSpc>
                <a:spcPct val="150000"/>
              </a:lnSpc>
            </a:pPr>
            <a:r>
              <a:rPr lang="en-US" sz="1600" b="1" dirty="0"/>
              <a:t>Brady Wicker</a:t>
            </a:r>
          </a:p>
          <a:p>
            <a:pPr algn="ctr">
              <a:lnSpc>
                <a:spcPct val="150000"/>
              </a:lnSpc>
            </a:pPr>
            <a:r>
              <a:rPr lang="en-US" sz="1600" b="1" dirty="0"/>
              <a:t>Haylee </a:t>
            </a:r>
            <a:r>
              <a:rPr lang="en-US" sz="1600" b="1" dirty="0" err="1"/>
              <a:t>Willaford</a:t>
            </a:r>
            <a:endParaRPr lang="en-US" sz="1600" b="1" dirty="0"/>
          </a:p>
          <a:p>
            <a:pPr algn="ctr">
              <a:lnSpc>
                <a:spcPct val="150000"/>
              </a:lnSpc>
            </a:pPr>
            <a:r>
              <a:rPr lang="en-US" sz="1600" b="1" dirty="0"/>
              <a:t>Abby Williams</a:t>
            </a:r>
          </a:p>
          <a:p>
            <a:pPr algn="ctr">
              <a:lnSpc>
                <a:spcPct val="150000"/>
              </a:lnSpc>
            </a:pPr>
            <a:r>
              <a:rPr lang="en-US" sz="1600" b="1" dirty="0"/>
              <a:t>Carson Williams</a:t>
            </a:r>
          </a:p>
          <a:p>
            <a:pPr algn="ctr">
              <a:lnSpc>
                <a:spcPct val="150000"/>
              </a:lnSpc>
            </a:pPr>
            <a:r>
              <a:rPr lang="en-US" sz="1600" b="1" dirty="0"/>
              <a:t>Noah Woodward</a:t>
            </a:r>
          </a:p>
        </p:txBody>
      </p:sp>
    </p:spTree>
    <p:extLst>
      <p:ext uri="{BB962C8B-B14F-4D97-AF65-F5344CB8AC3E}">
        <p14:creationId xmlns:p14="http://schemas.microsoft.com/office/powerpoint/2010/main" val="3967246449"/>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14930" y="1839750"/>
            <a:ext cx="10523812" cy="4921483"/>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a:t>Betty Throop Scholarship</a:t>
            </a:r>
          </a:p>
          <a:p>
            <a:pPr algn="ctr">
              <a:lnSpc>
                <a:spcPct val="150000"/>
              </a:lnSpc>
            </a:pPr>
            <a:r>
              <a:rPr lang="en-US" sz="1600" b="1" dirty="0"/>
              <a:t>Cassidy Edsall</a:t>
            </a:r>
          </a:p>
          <a:p>
            <a:pPr algn="ctr">
              <a:lnSpc>
                <a:spcPct val="150000"/>
              </a:lnSpc>
            </a:pPr>
            <a:r>
              <a:rPr lang="en-US" sz="2000" b="1" dirty="0"/>
              <a:t>Jared </a:t>
            </a:r>
            <a:r>
              <a:rPr lang="en-US" sz="2000" b="1" dirty="0" err="1"/>
              <a:t>Weiberg</a:t>
            </a:r>
            <a:r>
              <a:rPr lang="en-US" sz="2000" b="1" dirty="0"/>
              <a:t> Endowed Memorial Scholarship</a:t>
            </a:r>
          </a:p>
          <a:p>
            <a:pPr algn="ctr">
              <a:lnSpc>
                <a:spcPct val="150000"/>
              </a:lnSpc>
            </a:pPr>
            <a:r>
              <a:rPr lang="en-US" sz="1600" b="1" dirty="0"/>
              <a:t>Cameron </a:t>
            </a:r>
            <a:r>
              <a:rPr lang="en-US" sz="1600" b="1" dirty="0" err="1"/>
              <a:t>Malray</a:t>
            </a:r>
            <a:endParaRPr lang="en-US" sz="1600" b="1" dirty="0"/>
          </a:p>
          <a:p>
            <a:pPr algn="ctr">
              <a:lnSpc>
                <a:spcPct val="150000"/>
              </a:lnSpc>
            </a:pPr>
            <a:r>
              <a:rPr lang="en-US" sz="2000" b="1" dirty="0"/>
              <a:t>Frances G. </a:t>
            </a:r>
            <a:r>
              <a:rPr lang="en-US" sz="2000" b="1" dirty="0" err="1"/>
              <a:t>Wintersole</a:t>
            </a:r>
            <a:r>
              <a:rPr lang="en-US" sz="2000" b="1" dirty="0"/>
              <a:t> Trust Scholarship</a:t>
            </a:r>
          </a:p>
          <a:p>
            <a:pPr algn="ctr">
              <a:lnSpc>
                <a:spcPct val="150000"/>
              </a:lnSpc>
            </a:pPr>
            <a:r>
              <a:rPr lang="en-US" sz="1600" b="1" dirty="0"/>
              <a:t>Parker Cooke</a:t>
            </a:r>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gn="ctr">
              <a:lnSpc>
                <a:spcPct val="150000"/>
              </a:lnSpc>
            </a:pPr>
            <a:endParaRPr lang="en-US" sz="1600" dirty="0"/>
          </a:p>
          <a:p>
            <a:pPr>
              <a:lnSpc>
                <a:spcPct val="150000"/>
              </a:lnSpc>
            </a:pPr>
            <a:r>
              <a:rPr lang="en-US" sz="2000" dirty="0"/>
              <a:t> </a:t>
            </a:r>
          </a:p>
        </p:txBody>
      </p:sp>
    </p:spTree>
    <p:extLst>
      <p:ext uri="{BB962C8B-B14F-4D97-AF65-F5344CB8AC3E}">
        <p14:creationId xmlns:p14="http://schemas.microsoft.com/office/powerpoint/2010/main" val="2576465449"/>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38EDD-553F-47DB-8273-C4CF4C97C49D}"/>
              </a:ext>
            </a:extLst>
          </p:cNvPr>
          <p:cNvSpPr txBox="1"/>
          <p:nvPr/>
        </p:nvSpPr>
        <p:spPr>
          <a:xfrm>
            <a:off x="853258" y="870596"/>
            <a:ext cx="10485484" cy="830997"/>
          </a:xfrm>
          <a:prstGeom prst="rect">
            <a:avLst/>
          </a:prstGeom>
          <a:noFill/>
        </p:spPr>
        <p:txBody>
          <a:bodyPr wrap="square" rtlCol="0">
            <a:spAutoFit/>
          </a:bodyPr>
          <a:lstStyle/>
          <a:p>
            <a:pPr algn="ctr"/>
            <a:r>
              <a:rPr lang="en-US" sz="4800" dirty="0">
                <a:solidFill>
                  <a:srgbClr val="C00000"/>
                </a:solidFill>
                <a:latin typeface="+mj-lt"/>
              </a:rPr>
              <a:t>Foundation Scholarship Recipients</a:t>
            </a:r>
          </a:p>
        </p:txBody>
      </p:sp>
      <p:sp>
        <p:nvSpPr>
          <p:cNvPr id="5" name="TextBox 4">
            <a:extLst>
              <a:ext uri="{FF2B5EF4-FFF2-40B4-BE49-F238E27FC236}">
                <a16:creationId xmlns:a16="http://schemas.microsoft.com/office/drawing/2014/main" id="{7951902A-A8FA-477F-8E89-02725B31F727}"/>
              </a:ext>
            </a:extLst>
          </p:cNvPr>
          <p:cNvSpPr txBox="1"/>
          <p:nvPr/>
        </p:nvSpPr>
        <p:spPr>
          <a:xfrm>
            <a:off x="814930" y="1839750"/>
            <a:ext cx="10523812" cy="2539670"/>
          </a:xfrm>
          <a:prstGeom prst="rect">
            <a:avLst/>
          </a:prstGeom>
          <a:noFill/>
        </p:spPr>
        <p:txBody>
          <a:bodyPr wrap="square" numCol="1" rtlCol="0">
            <a:spAutoFit/>
          </a:bodyPr>
          <a:lstStyle/>
          <a:p>
            <a:pPr algn="ctr">
              <a:lnSpc>
                <a:spcPct val="150000"/>
              </a:lnSpc>
            </a:pPr>
            <a:endParaRPr lang="en-US" sz="2000" b="1" dirty="0"/>
          </a:p>
          <a:p>
            <a:pPr algn="ctr">
              <a:lnSpc>
                <a:spcPct val="150000"/>
              </a:lnSpc>
            </a:pPr>
            <a:r>
              <a:rPr lang="en-US" sz="2000" b="1" dirty="0" err="1"/>
              <a:t>Zody</a:t>
            </a:r>
            <a:r>
              <a:rPr lang="en-US" sz="2000" b="1" dirty="0"/>
              <a:t> Family Scholarship</a:t>
            </a:r>
          </a:p>
          <a:p>
            <a:pPr algn="ctr">
              <a:lnSpc>
                <a:spcPct val="150000"/>
              </a:lnSpc>
            </a:pPr>
            <a:r>
              <a:rPr lang="en-US" sz="1600" b="1" dirty="0"/>
              <a:t>Addison Doyen</a:t>
            </a:r>
          </a:p>
          <a:p>
            <a:pPr algn="ctr">
              <a:lnSpc>
                <a:spcPct val="150000"/>
              </a:lnSpc>
            </a:pPr>
            <a:r>
              <a:rPr lang="en-US" sz="1600" b="1" dirty="0"/>
              <a:t>Alyssa Pando</a:t>
            </a:r>
          </a:p>
          <a:p>
            <a:pPr algn="ctr">
              <a:lnSpc>
                <a:spcPct val="150000"/>
              </a:lnSpc>
            </a:pPr>
            <a:r>
              <a:rPr lang="en-US" sz="2000" b="1" dirty="0"/>
              <a:t>Keith L. </a:t>
            </a:r>
            <a:r>
              <a:rPr lang="en-US" sz="2000" b="1" dirty="0" err="1"/>
              <a:t>Zody</a:t>
            </a:r>
            <a:r>
              <a:rPr lang="en-US" sz="2000" b="1" dirty="0"/>
              <a:t> Scholarship</a:t>
            </a:r>
          </a:p>
          <a:p>
            <a:pPr algn="ctr">
              <a:lnSpc>
                <a:spcPct val="150000"/>
              </a:lnSpc>
            </a:pPr>
            <a:r>
              <a:rPr lang="en-US" sz="1600" b="1" dirty="0"/>
              <a:t>Ethan Howard</a:t>
            </a:r>
          </a:p>
        </p:txBody>
      </p:sp>
    </p:spTree>
    <p:extLst>
      <p:ext uri="{BB962C8B-B14F-4D97-AF65-F5344CB8AC3E}">
        <p14:creationId xmlns:p14="http://schemas.microsoft.com/office/powerpoint/2010/main" val="383866660"/>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0014C3-BA1C-4F99-A4AC-C4D0F66A05E1}"/>
              </a:ext>
            </a:extLst>
          </p:cNvPr>
          <p:cNvSpPr/>
          <p:nvPr/>
        </p:nvSpPr>
        <p:spPr>
          <a:xfrm>
            <a:off x="6055847" y="361379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 name="Rectangle 3">
            <a:extLst>
              <a:ext uri="{FF2B5EF4-FFF2-40B4-BE49-F238E27FC236}">
                <a16:creationId xmlns:a16="http://schemas.microsoft.com/office/drawing/2014/main" id="{6B4A8157-8053-4161-AC91-CBDDFF7A139B}"/>
              </a:ext>
            </a:extLst>
          </p:cNvPr>
          <p:cNvSpPr/>
          <p:nvPr/>
        </p:nvSpPr>
        <p:spPr>
          <a:xfrm>
            <a:off x="596825" y="2104486"/>
            <a:ext cx="9932464" cy="3591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May be an image of one or more people, people standing, outdoors and text that says 'NORTHERN Oklahoma College'">
            <a:extLst>
              <a:ext uri="{FF2B5EF4-FFF2-40B4-BE49-F238E27FC236}">
                <a16:creationId xmlns:a16="http://schemas.microsoft.com/office/drawing/2014/main" id="{C8D7D635-8CC2-4206-B77A-A9C453574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27" y="340054"/>
            <a:ext cx="6539482" cy="43650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FA25BA-2518-4E16-942B-2569D13D27F6}"/>
              </a:ext>
            </a:extLst>
          </p:cNvPr>
          <p:cNvSpPr txBox="1"/>
          <p:nvPr/>
        </p:nvSpPr>
        <p:spPr>
          <a:xfrm>
            <a:off x="7501366" y="3197850"/>
            <a:ext cx="2759626" cy="1477328"/>
          </a:xfrm>
          <a:prstGeom prst="rect">
            <a:avLst/>
          </a:prstGeom>
          <a:noFill/>
        </p:spPr>
        <p:txBody>
          <a:bodyPr wrap="square" rtlCol="0">
            <a:spAutoFit/>
          </a:bodyPr>
          <a:lstStyle/>
          <a:p>
            <a:r>
              <a:rPr lang="en-US" dirty="0">
                <a:solidFill>
                  <a:schemeClr val="bg1"/>
                </a:solidFill>
              </a:rPr>
              <a:t>Retiring President Dr. Cheryl Evans welcoming newly appointed President Dr. Clark Harris</a:t>
            </a:r>
          </a:p>
        </p:txBody>
      </p:sp>
      <p:sp>
        <p:nvSpPr>
          <p:cNvPr id="6" name="TextBox 5">
            <a:extLst>
              <a:ext uri="{FF2B5EF4-FFF2-40B4-BE49-F238E27FC236}">
                <a16:creationId xmlns:a16="http://schemas.microsoft.com/office/drawing/2014/main" id="{24175C0F-4502-4962-9222-697212240A9F}"/>
              </a:ext>
            </a:extLst>
          </p:cNvPr>
          <p:cNvSpPr txBox="1"/>
          <p:nvPr/>
        </p:nvSpPr>
        <p:spPr>
          <a:xfrm>
            <a:off x="7667511" y="682778"/>
            <a:ext cx="4032066" cy="646331"/>
          </a:xfrm>
          <a:prstGeom prst="rect">
            <a:avLst/>
          </a:prstGeom>
          <a:noFill/>
        </p:spPr>
        <p:txBody>
          <a:bodyPr wrap="none" rtlCol="0">
            <a:spAutoFit/>
          </a:bodyPr>
          <a:lstStyle/>
          <a:p>
            <a:r>
              <a:rPr lang="en-US" sz="3600" dirty="0"/>
              <a:t>A New Era at NOC</a:t>
            </a:r>
          </a:p>
        </p:txBody>
      </p:sp>
    </p:spTree>
    <p:extLst>
      <p:ext uri="{BB962C8B-B14F-4D97-AF65-F5344CB8AC3E}">
        <p14:creationId xmlns:p14="http://schemas.microsoft.com/office/powerpoint/2010/main" val="2128884982"/>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y be an image of one or more people and eyeglasses">
            <a:extLst>
              <a:ext uri="{FF2B5EF4-FFF2-40B4-BE49-F238E27FC236}">
                <a16:creationId xmlns:a16="http://schemas.microsoft.com/office/drawing/2014/main" id="{95B3E0DD-8E38-4E4B-A8E6-DA56FC4C19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687" y="601579"/>
            <a:ext cx="600075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E6A507-D404-48CD-8137-36ABBAA1F06F}"/>
              </a:ext>
            </a:extLst>
          </p:cNvPr>
          <p:cNvSpPr txBox="1"/>
          <p:nvPr/>
        </p:nvSpPr>
        <p:spPr>
          <a:xfrm>
            <a:off x="6643437" y="2683042"/>
            <a:ext cx="4726488" cy="1200329"/>
          </a:xfrm>
          <a:prstGeom prst="rect">
            <a:avLst/>
          </a:prstGeom>
          <a:noFill/>
        </p:spPr>
        <p:txBody>
          <a:bodyPr wrap="square" rtlCol="0">
            <a:spAutoFit/>
          </a:bodyPr>
          <a:lstStyle/>
          <a:p>
            <a:pPr algn="ctr"/>
            <a:r>
              <a:rPr lang="en-US" sz="3600" dirty="0"/>
              <a:t>Welcome to the NOC Family </a:t>
            </a:r>
          </a:p>
        </p:txBody>
      </p:sp>
      <p:sp>
        <p:nvSpPr>
          <p:cNvPr id="4" name="TextBox 3">
            <a:extLst>
              <a:ext uri="{FF2B5EF4-FFF2-40B4-BE49-F238E27FC236}">
                <a16:creationId xmlns:a16="http://schemas.microsoft.com/office/drawing/2014/main" id="{5D49E194-E2C1-4091-981E-FBA56ABBB83F}"/>
              </a:ext>
            </a:extLst>
          </p:cNvPr>
          <p:cNvSpPr txBox="1"/>
          <p:nvPr/>
        </p:nvSpPr>
        <p:spPr>
          <a:xfrm>
            <a:off x="642687" y="5522495"/>
            <a:ext cx="6000750" cy="369332"/>
          </a:xfrm>
          <a:prstGeom prst="rect">
            <a:avLst/>
          </a:prstGeom>
          <a:noFill/>
        </p:spPr>
        <p:txBody>
          <a:bodyPr wrap="square" rtlCol="0">
            <a:spAutoFit/>
          </a:bodyPr>
          <a:lstStyle/>
          <a:p>
            <a:pPr algn="ctr"/>
            <a:r>
              <a:rPr lang="en-US" dirty="0"/>
              <a:t>Dr. Clark and Paula Harris</a:t>
            </a:r>
          </a:p>
        </p:txBody>
      </p:sp>
    </p:spTree>
    <p:extLst>
      <p:ext uri="{BB962C8B-B14F-4D97-AF65-F5344CB8AC3E}">
        <p14:creationId xmlns:p14="http://schemas.microsoft.com/office/powerpoint/2010/main" val="1983149150"/>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May be an image of one or more people, people standing and indoor">
            <a:extLst>
              <a:ext uri="{FF2B5EF4-FFF2-40B4-BE49-F238E27FC236}">
                <a16:creationId xmlns:a16="http://schemas.microsoft.com/office/drawing/2014/main" id="{DDA80B30-963B-4F14-9BB4-D5CD57C9E9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523" y="2111542"/>
            <a:ext cx="4675710" cy="311617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ay be an image of one or more people, people standing and indoor">
            <a:extLst>
              <a:ext uri="{FF2B5EF4-FFF2-40B4-BE49-F238E27FC236}">
                <a16:creationId xmlns:a16="http://schemas.microsoft.com/office/drawing/2014/main" id="{BB502782-43BF-447D-AA1F-A9D4F2039E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747" y="3669631"/>
            <a:ext cx="3989700" cy="265897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y be an image of one or more people, people standing and indoor">
            <a:extLst>
              <a:ext uri="{FF2B5EF4-FFF2-40B4-BE49-F238E27FC236}">
                <a16:creationId xmlns:a16="http://schemas.microsoft.com/office/drawing/2014/main" id="{ED9DEC87-A382-4557-8736-6CE2F07956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219" y="529390"/>
            <a:ext cx="4350757" cy="2899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366909-9431-406B-9180-EAE8C7641D09}"/>
              </a:ext>
            </a:extLst>
          </p:cNvPr>
          <p:cNvSpPr txBox="1"/>
          <p:nvPr/>
        </p:nvSpPr>
        <p:spPr>
          <a:xfrm>
            <a:off x="5140976" y="721894"/>
            <a:ext cx="6260805" cy="769441"/>
          </a:xfrm>
          <a:prstGeom prst="rect">
            <a:avLst/>
          </a:prstGeom>
          <a:noFill/>
        </p:spPr>
        <p:txBody>
          <a:bodyPr wrap="square" rtlCol="0">
            <a:spAutoFit/>
          </a:bodyPr>
          <a:lstStyle/>
          <a:p>
            <a:pPr algn="ctr"/>
            <a:r>
              <a:rPr lang="en-US" sz="4400" dirty="0"/>
              <a:t>Dr. Harris’ Investiture</a:t>
            </a:r>
          </a:p>
        </p:txBody>
      </p:sp>
    </p:spTree>
    <p:extLst>
      <p:ext uri="{BB962C8B-B14F-4D97-AF65-F5344CB8AC3E}">
        <p14:creationId xmlns:p14="http://schemas.microsoft.com/office/powerpoint/2010/main" val="3950862077"/>
      </p:ext>
    </p:extLst>
  </p:cSld>
  <p:clrMapOvr>
    <a:masterClrMapping/>
  </p:clrMapOvr>
  <p:transitio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abf0443a-4f5a-4cc0-bbcf-3edcae4aa0d2@NOC">
            <a:extLst>
              <a:ext uri="{FF2B5EF4-FFF2-40B4-BE49-F238E27FC236}">
                <a16:creationId xmlns:a16="http://schemas.microsoft.com/office/drawing/2014/main" id="{B641FA5F-0546-47A3-8F8A-E82C28F80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985084" y="3518484"/>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CCC1C76-990A-46B4-A21D-06A839D05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34" y="2070354"/>
            <a:ext cx="4943448" cy="3294808"/>
          </a:xfrm>
          <a:prstGeom prst="rect">
            <a:avLst/>
          </a:prstGeom>
        </p:spPr>
      </p:pic>
      <p:pic>
        <p:nvPicPr>
          <p:cNvPr id="6" name="Picture 5">
            <a:extLst>
              <a:ext uri="{FF2B5EF4-FFF2-40B4-BE49-F238E27FC236}">
                <a16:creationId xmlns:a16="http://schemas.microsoft.com/office/drawing/2014/main" id="{BEE75321-88E4-4E2D-A49F-47486F52A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291" y="705427"/>
            <a:ext cx="4780981" cy="3186524"/>
          </a:xfrm>
          <a:prstGeom prst="rect">
            <a:avLst/>
          </a:prstGeom>
        </p:spPr>
      </p:pic>
      <p:sp>
        <p:nvSpPr>
          <p:cNvPr id="7" name="TextBox 6">
            <a:extLst>
              <a:ext uri="{FF2B5EF4-FFF2-40B4-BE49-F238E27FC236}">
                <a16:creationId xmlns:a16="http://schemas.microsoft.com/office/drawing/2014/main" id="{FFD12FE5-D33D-421D-B25B-7B9DC023992A}"/>
              </a:ext>
            </a:extLst>
          </p:cNvPr>
          <p:cNvSpPr txBox="1"/>
          <p:nvPr/>
        </p:nvSpPr>
        <p:spPr>
          <a:xfrm>
            <a:off x="938463" y="382675"/>
            <a:ext cx="5570621" cy="1077218"/>
          </a:xfrm>
          <a:prstGeom prst="rect">
            <a:avLst/>
          </a:prstGeom>
          <a:noFill/>
        </p:spPr>
        <p:txBody>
          <a:bodyPr wrap="square" rtlCol="0">
            <a:spAutoFit/>
          </a:bodyPr>
          <a:lstStyle/>
          <a:p>
            <a:pPr algn="ctr"/>
            <a:r>
              <a:rPr lang="en-US" sz="3200" dirty="0"/>
              <a:t>Pickens Museum Presents The Art of Yatika Starr Fields</a:t>
            </a:r>
          </a:p>
        </p:txBody>
      </p:sp>
    </p:spTree>
    <p:extLst>
      <p:ext uri="{BB962C8B-B14F-4D97-AF65-F5344CB8AC3E}">
        <p14:creationId xmlns:p14="http://schemas.microsoft.com/office/powerpoint/2010/main" val="1881456796"/>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0CEF2D-A58F-4BAA-985A-D975DED46E67}"/>
              </a:ext>
            </a:extLst>
          </p:cNvPr>
          <p:cNvSpPr txBox="1"/>
          <p:nvPr/>
        </p:nvSpPr>
        <p:spPr>
          <a:xfrm>
            <a:off x="815842" y="750137"/>
            <a:ext cx="10573092" cy="584775"/>
          </a:xfrm>
          <a:prstGeom prst="rect">
            <a:avLst/>
          </a:prstGeom>
          <a:noFill/>
        </p:spPr>
        <p:txBody>
          <a:bodyPr wrap="square" rtlCol="0">
            <a:spAutoFit/>
          </a:bodyPr>
          <a:lstStyle/>
          <a:p>
            <a:pPr algn="ctr"/>
            <a:r>
              <a:rPr lang="en-US" sz="2800" b="1" dirty="0">
                <a:solidFill>
                  <a:srgbClr val="000000"/>
                </a:solidFill>
                <a:latin typeface="Bradley Hand ITC" panose="03070402050302030203" pitchFamily="66" charset="0"/>
              </a:rPr>
              <a:t>     </a:t>
            </a:r>
            <a:r>
              <a:rPr lang="en-US" sz="3200" b="1" dirty="0">
                <a:solidFill>
                  <a:srgbClr val="000000"/>
                </a:solidFill>
                <a:latin typeface="Bradley Hand ITC" panose="03070402050302030203" pitchFamily="66" charset="0"/>
              </a:rPr>
              <a:t>NOC/OSU Annual Tailgate</a:t>
            </a:r>
          </a:p>
        </p:txBody>
      </p:sp>
      <p:pic>
        <p:nvPicPr>
          <p:cNvPr id="9218" name="Picture 2" descr="https://scontent.ftul1-1.fna.fbcdn.net/v/t39.30808-6/244386398_622709582469660_5271746942597344887_n.jpg?stp=dst-jpg_s600x600&amp;_nc_cat=101&amp;ccb=1-5&amp;_nc_sid=8bfeb9&amp;_nc_ohc=k77kVZW9PWsAX-iPhQf&amp;_nc_ht=scontent.ftul1-1.fna&amp;oh=00_AT943modcOpG-S6TRBuWttY-RD55yJlkLfUZ6KphltqcEQ&amp;oe=625078E1">
            <a:extLst>
              <a:ext uri="{FF2B5EF4-FFF2-40B4-BE49-F238E27FC236}">
                <a16:creationId xmlns:a16="http://schemas.microsoft.com/office/drawing/2014/main" id="{709B5D8B-EDA1-405B-A1C9-BDE1EB9BE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978" y="1398218"/>
            <a:ext cx="2853108" cy="38041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y be an image of one or more people, people standing and outdoors">
            <a:extLst>
              <a:ext uri="{FF2B5EF4-FFF2-40B4-BE49-F238E27FC236}">
                <a16:creationId xmlns:a16="http://schemas.microsoft.com/office/drawing/2014/main" id="{18EE0A05-8403-410B-9C84-01A13EB692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05" y="3343824"/>
            <a:ext cx="2389236" cy="318564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ay be an image of one or more people and people standing">
            <a:extLst>
              <a:ext uri="{FF2B5EF4-FFF2-40B4-BE49-F238E27FC236}">
                <a16:creationId xmlns:a16="http://schemas.microsoft.com/office/drawing/2014/main" id="{EC594F0B-CCB2-4EA3-8642-468521011A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6207" y="4166891"/>
            <a:ext cx="3447708" cy="258578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May be an image of one or more people, people standing and outdoors">
            <a:extLst>
              <a:ext uri="{FF2B5EF4-FFF2-40B4-BE49-F238E27FC236}">
                <a16:creationId xmlns:a16="http://schemas.microsoft.com/office/drawing/2014/main" id="{306AAE25-BD51-409D-A084-8B41F96925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356" y="798044"/>
            <a:ext cx="3152034" cy="236402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May be an image of one or more people, people standing and text that says 'RN OKLAHOMA COLLEGE ORTHEE'">
            <a:extLst>
              <a:ext uri="{FF2B5EF4-FFF2-40B4-BE49-F238E27FC236}">
                <a16:creationId xmlns:a16="http://schemas.microsoft.com/office/drawing/2014/main" id="{D0F7991A-9E2C-4FE3-81DC-638395E032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4468" y="2225843"/>
            <a:ext cx="3968693" cy="297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9584"/>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A0BB5-FEC8-42DA-8B62-ED3527236E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036" b="94724" l="5012" r="94511"/>
                    </a14:imgEffect>
                  </a14:imgLayer>
                </a14:imgProps>
              </a:ext>
              <a:ext uri="{28A0092B-C50C-407E-A947-70E740481C1C}">
                <a14:useLocalDpi xmlns:a14="http://schemas.microsoft.com/office/drawing/2010/main" val="0"/>
              </a:ext>
            </a:extLst>
          </a:blip>
          <a:stretch>
            <a:fillRect/>
          </a:stretch>
        </p:blipFill>
        <p:spPr>
          <a:xfrm>
            <a:off x="358346" y="428368"/>
            <a:ext cx="1990701" cy="1981200"/>
          </a:xfrm>
          <a:prstGeom prst="rect">
            <a:avLst/>
          </a:prstGeom>
        </p:spPr>
      </p:pic>
      <p:sp>
        <p:nvSpPr>
          <p:cNvPr id="4" name="TextBox 3">
            <a:extLst>
              <a:ext uri="{FF2B5EF4-FFF2-40B4-BE49-F238E27FC236}">
                <a16:creationId xmlns:a16="http://schemas.microsoft.com/office/drawing/2014/main" id="{C30A88E3-7027-4A67-B85A-036405E4BEE6}"/>
              </a:ext>
            </a:extLst>
          </p:cNvPr>
          <p:cNvSpPr txBox="1"/>
          <p:nvPr/>
        </p:nvSpPr>
        <p:spPr>
          <a:xfrm>
            <a:off x="2262550" y="428368"/>
            <a:ext cx="8945028" cy="1323439"/>
          </a:xfrm>
          <a:prstGeom prst="rect">
            <a:avLst/>
          </a:prstGeom>
          <a:noFill/>
        </p:spPr>
        <p:txBody>
          <a:bodyPr wrap="square" rtlCol="0">
            <a:spAutoFit/>
          </a:bodyPr>
          <a:lstStyle/>
          <a:p>
            <a:pPr algn="ctr"/>
            <a:r>
              <a:rPr lang="en-US" sz="4000" dirty="0"/>
              <a:t>Presidential Partners Program</a:t>
            </a:r>
          </a:p>
          <a:p>
            <a:pPr algn="ctr"/>
            <a:r>
              <a:rPr lang="en-US" sz="4000" dirty="0"/>
              <a:t>2021-2022 </a:t>
            </a:r>
            <a:r>
              <a:rPr lang="en-US" sz="4000" dirty="0">
                <a:latin typeface="+mj-lt"/>
              </a:rPr>
              <a:t>Campaign</a:t>
            </a:r>
            <a:r>
              <a:rPr lang="en-US" sz="4000" dirty="0"/>
              <a:t> Donors</a:t>
            </a:r>
          </a:p>
        </p:txBody>
      </p:sp>
      <p:sp>
        <p:nvSpPr>
          <p:cNvPr id="5" name="TextBox 4">
            <a:extLst>
              <a:ext uri="{FF2B5EF4-FFF2-40B4-BE49-F238E27FC236}">
                <a16:creationId xmlns:a16="http://schemas.microsoft.com/office/drawing/2014/main" id="{3AB82EEC-D0A7-4FF1-9DAE-A0E1DA5BD04F}"/>
              </a:ext>
            </a:extLst>
          </p:cNvPr>
          <p:cNvSpPr txBox="1"/>
          <p:nvPr/>
        </p:nvSpPr>
        <p:spPr>
          <a:xfrm>
            <a:off x="2262550" y="2113005"/>
            <a:ext cx="9105666" cy="3754874"/>
          </a:xfrm>
          <a:prstGeom prst="rect">
            <a:avLst/>
          </a:prstGeom>
          <a:noFill/>
        </p:spPr>
        <p:txBody>
          <a:bodyPr wrap="square" rtlCol="0">
            <a:spAutoFit/>
          </a:bodyPr>
          <a:lstStyle/>
          <a:p>
            <a:r>
              <a:rPr lang="en-US" dirty="0"/>
              <a:t>Visionary Partners ($5,000 – Above) </a:t>
            </a:r>
            <a:r>
              <a:rPr lang="en-US" sz="1400" dirty="0"/>
              <a:t>Diemer Family Foundation</a:t>
            </a:r>
          </a:p>
          <a:p>
            <a:endParaRPr lang="en-US" sz="1400" dirty="0"/>
          </a:p>
          <a:p>
            <a:r>
              <a:rPr lang="en-US" dirty="0"/>
              <a:t>Leader Partner ($2,500 - $4,999</a:t>
            </a:r>
            <a:r>
              <a:rPr lang="en-US" sz="1400" dirty="0"/>
              <a:t>) Dr. Rick Edgington; Charles </a:t>
            </a:r>
            <a:r>
              <a:rPr lang="en-US" sz="1400" dirty="0" err="1"/>
              <a:t>Zody</a:t>
            </a:r>
            <a:endParaRPr lang="en-US" sz="1400" dirty="0"/>
          </a:p>
          <a:p>
            <a:endParaRPr lang="en-US" sz="1400" dirty="0"/>
          </a:p>
          <a:p>
            <a:r>
              <a:rPr lang="en-US" dirty="0"/>
              <a:t>Scholar Partner ($1,000 - $2,499) </a:t>
            </a:r>
            <a:r>
              <a:rPr lang="en-US" sz="1400" dirty="0"/>
              <a:t>John &amp; Linda Brown; John Campbell; Robert Easterling; Evans Family Foundation; John &amp; Virginia Groendyke; Dr. Clark &amp; Paula Harris; Loftis &amp; Wetzel Insurance; Bert &amp; Janice Mackie; Renfro Family Foundation – Carl &amp; Brenda Renfro; Patrick Rooney; Marjilea Smithheisler</a:t>
            </a:r>
          </a:p>
          <a:p>
            <a:endParaRPr lang="en-US" sz="1400" dirty="0"/>
          </a:p>
          <a:p>
            <a:r>
              <a:rPr lang="en-US" dirty="0"/>
              <a:t>Benefactor Partners ($500 - $999</a:t>
            </a:r>
            <a:r>
              <a:rPr lang="en-US" sz="1400" dirty="0"/>
              <a:t>) Bill &amp; Barbara Bridwell; Chad &amp; Lisa Dillingham; Rodney &amp; Delaine </a:t>
            </a:r>
            <a:r>
              <a:rPr lang="en-US" sz="1400" dirty="0" err="1"/>
              <a:t>Kutz</a:t>
            </a:r>
            <a:r>
              <a:rPr lang="en-US" sz="1400" dirty="0"/>
              <a:t>; Ford &amp; Maxine Lasher; Todd &amp; Mary Margaret Miller; Drs. Don &amp; Pam Stinson</a:t>
            </a:r>
          </a:p>
          <a:p>
            <a:endParaRPr lang="en-US" sz="1400" dirty="0"/>
          </a:p>
          <a:p>
            <a:r>
              <a:rPr lang="en-US" dirty="0"/>
              <a:t>Patron Partners ($250 - $499</a:t>
            </a:r>
            <a:r>
              <a:rPr lang="en-US" sz="1400" dirty="0"/>
              <a:t>) Evelyn Coyle; Dr. Cheryl &amp; Tom Evans;  Pat Hullet, Jason &amp; Cara Beth Johnson; Gerald </a:t>
            </a:r>
            <a:r>
              <a:rPr lang="en-US" sz="1400" dirty="0" err="1"/>
              <a:t>Nield</a:t>
            </a:r>
            <a:r>
              <a:rPr lang="en-US" sz="1400" dirty="0"/>
              <a:t>; Daniel Wood</a:t>
            </a:r>
          </a:p>
          <a:p>
            <a:endParaRPr lang="en-US" dirty="0"/>
          </a:p>
          <a:p>
            <a:endParaRPr lang="en-US" dirty="0"/>
          </a:p>
        </p:txBody>
      </p:sp>
    </p:spTree>
    <p:extLst>
      <p:ext uri="{BB962C8B-B14F-4D97-AF65-F5344CB8AC3E}">
        <p14:creationId xmlns:p14="http://schemas.microsoft.com/office/powerpoint/2010/main" val="2197303417"/>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B419D6-7A3A-4CFA-8DA5-249656358E9B}"/>
              </a:ext>
            </a:extLst>
          </p:cNvPr>
          <p:cNvSpPr txBox="1"/>
          <p:nvPr/>
        </p:nvSpPr>
        <p:spPr>
          <a:xfrm>
            <a:off x="950913" y="701479"/>
            <a:ext cx="10394866" cy="584775"/>
          </a:xfrm>
          <a:prstGeom prst="rect">
            <a:avLst/>
          </a:prstGeom>
          <a:noFill/>
        </p:spPr>
        <p:txBody>
          <a:bodyPr wrap="square" rtlCol="0">
            <a:spAutoFit/>
          </a:bodyPr>
          <a:lstStyle/>
          <a:p>
            <a:pPr algn="ctr"/>
            <a:r>
              <a:rPr lang="en-US" sz="3200" dirty="0"/>
              <a:t>NOC Renfro Fall Lectureship featuring Mike Boettcher</a:t>
            </a:r>
          </a:p>
        </p:txBody>
      </p:sp>
      <p:pic>
        <p:nvPicPr>
          <p:cNvPr id="3074" name="Picture 2" descr="May be an image of one or more people and people standing">
            <a:extLst>
              <a:ext uri="{FF2B5EF4-FFF2-40B4-BE49-F238E27FC236}">
                <a16:creationId xmlns:a16="http://schemas.microsoft.com/office/drawing/2014/main" id="{4F326981-6FAE-4D0B-818D-4F21DE148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3493" y="2201778"/>
            <a:ext cx="4657657" cy="31041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n image of one or more people, people standing and indoor">
            <a:extLst>
              <a:ext uri="{FF2B5EF4-FFF2-40B4-BE49-F238E27FC236}">
                <a16:creationId xmlns:a16="http://schemas.microsoft.com/office/drawing/2014/main" id="{1B901FCC-2F91-45C0-B1C3-4BBF724506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5997" y="1410865"/>
            <a:ext cx="3671601" cy="24469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y be an image of one or more people and people standing">
            <a:extLst>
              <a:ext uri="{FF2B5EF4-FFF2-40B4-BE49-F238E27FC236}">
                <a16:creationId xmlns:a16="http://schemas.microsoft.com/office/drawing/2014/main" id="{F0EE987C-2D30-4532-890C-FF8331D364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5998" y="3982454"/>
            <a:ext cx="3671600" cy="2446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593848"/>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4AE470-B084-42FF-B129-86CA8C3BAA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254" y="2610853"/>
            <a:ext cx="4657224" cy="3725779"/>
          </a:xfrm>
          <a:prstGeom prst="rect">
            <a:avLst/>
          </a:prstGeom>
        </p:spPr>
      </p:pic>
      <p:pic>
        <p:nvPicPr>
          <p:cNvPr id="6" name="Picture 5">
            <a:extLst>
              <a:ext uri="{FF2B5EF4-FFF2-40B4-BE49-F238E27FC236}">
                <a16:creationId xmlns:a16="http://schemas.microsoft.com/office/drawing/2014/main" id="{237D1011-A4D7-466D-9FDF-987DD71031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62363"/>
            <a:ext cx="4343901" cy="3475121"/>
          </a:xfrm>
          <a:prstGeom prst="rect">
            <a:avLst/>
          </a:prstGeom>
        </p:spPr>
      </p:pic>
      <p:sp>
        <p:nvSpPr>
          <p:cNvPr id="9" name="Rectangle 8">
            <a:extLst>
              <a:ext uri="{FF2B5EF4-FFF2-40B4-BE49-F238E27FC236}">
                <a16:creationId xmlns:a16="http://schemas.microsoft.com/office/drawing/2014/main" id="{43A1DDCF-EC88-4A77-BED5-E1AEAD07912A}"/>
              </a:ext>
            </a:extLst>
          </p:cNvPr>
          <p:cNvSpPr/>
          <p:nvPr/>
        </p:nvSpPr>
        <p:spPr>
          <a:xfrm>
            <a:off x="376990" y="418708"/>
            <a:ext cx="10956757" cy="1077218"/>
          </a:xfrm>
          <a:prstGeom prst="rect">
            <a:avLst/>
          </a:prstGeom>
        </p:spPr>
        <p:txBody>
          <a:bodyPr wrap="square">
            <a:spAutoFit/>
          </a:bodyPr>
          <a:lstStyle/>
          <a:p>
            <a:pPr lvl="0" algn="ctr"/>
            <a:r>
              <a:rPr lang="en-US" sz="3200" dirty="0">
                <a:solidFill>
                  <a:srgbClr val="000000"/>
                </a:solidFill>
              </a:rPr>
              <a:t>NOC Renfro Spring Lectureship featuring an Evening with Jimmy Webb</a:t>
            </a:r>
          </a:p>
        </p:txBody>
      </p:sp>
    </p:spTree>
    <p:extLst>
      <p:ext uri="{BB962C8B-B14F-4D97-AF65-F5344CB8AC3E}">
        <p14:creationId xmlns:p14="http://schemas.microsoft.com/office/powerpoint/2010/main" val="3931986206"/>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6f3aa8-2e1e-4a2e-87ba-f97b92339ca6@NOC">
            <a:extLst>
              <a:ext uri="{FF2B5EF4-FFF2-40B4-BE49-F238E27FC236}">
                <a16:creationId xmlns:a16="http://schemas.microsoft.com/office/drawing/2014/main" id="{3D872616-5AE1-4EB3-B2AD-7EACF99F5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095" y="2193161"/>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55fd8c72-4101-44d0-9c7c-e2eebef4fbf0@NOC">
            <a:extLst>
              <a:ext uri="{FF2B5EF4-FFF2-40B4-BE49-F238E27FC236}">
                <a16:creationId xmlns:a16="http://schemas.microsoft.com/office/drawing/2014/main" id="{3E36DFC1-CF6C-48FA-80EF-83EA7CB2B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78" y="531893"/>
            <a:ext cx="3816428" cy="286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601b54b9-1e35-4300-9dae-a78bff9277e2@NOC">
            <a:extLst>
              <a:ext uri="{FF2B5EF4-FFF2-40B4-BE49-F238E27FC236}">
                <a16:creationId xmlns:a16="http://schemas.microsoft.com/office/drawing/2014/main" id="{24E85587-2546-475C-9BA2-0F98B131B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255714" y="1050161"/>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2e7c9b92-7f2b-4bcd-a993-7aa35a8bef52@NOC">
            <a:extLst>
              <a:ext uri="{FF2B5EF4-FFF2-40B4-BE49-F238E27FC236}">
                <a16:creationId xmlns:a16="http://schemas.microsoft.com/office/drawing/2014/main" id="{ED9613F1-A02E-47D9-920F-2A5EF28D4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4714" y="3902839"/>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f2245b06-f330-4ec1-a81b-d36529fa0028@NOC">
            <a:extLst>
              <a:ext uri="{FF2B5EF4-FFF2-40B4-BE49-F238E27FC236}">
                <a16:creationId xmlns:a16="http://schemas.microsoft.com/office/drawing/2014/main" id="{0AAB0ACF-64F2-48D7-AFA9-6EC752B2E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33" y="3463787"/>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537F759-FA3F-4022-8DA6-EA557741772B}"/>
              </a:ext>
            </a:extLst>
          </p:cNvPr>
          <p:cNvSpPr txBox="1"/>
          <p:nvPr/>
        </p:nvSpPr>
        <p:spPr>
          <a:xfrm>
            <a:off x="6922715" y="483483"/>
            <a:ext cx="4975207" cy="1446550"/>
          </a:xfrm>
          <a:prstGeom prst="rect">
            <a:avLst/>
          </a:prstGeom>
          <a:noFill/>
        </p:spPr>
        <p:txBody>
          <a:bodyPr wrap="square" rtlCol="0">
            <a:spAutoFit/>
          </a:bodyPr>
          <a:lstStyle/>
          <a:p>
            <a:pPr algn="ctr"/>
            <a:r>
              <a:rPr lang="en-US" sz="4400" b="1" dirty="0">
                <a:solidFill>
                  <a:srgbClr val="FF0000"/>
                </a:solidFill>
                <a:latin typeface="Bradley Hand ITC" panose="03070402050302030203" pitchFamily="66" charset="0"/>
              </a:rPr>
              <a:t>NOCF Strategic Planning Retreat </a:t>
            </a:r>
          </a:p>
        </p:txBody>
      </p:sp>
    </p:spTree>
    <p:extLst>
      <p:ext uri="{BB962C8B-B14F-4D97-AF65-F5344CB8AC3E}">
        <p14:creationId xmlns:p14="http://schemas.microsoft.com/office/powerpoint/2010/main" val="2395124600"/>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4e10b780-0e82-48d6-b3f5-f0410c5522bf@NOC">
            <a:extLst>
              <a:ext uri="{FF2B5EF4-FFF2-40B4-BE49-F238E27FC236}">
                <a16:creationId xmlns:a16="http://schemas.microsoft.com/office/drawing/2014/main" id="{DDFC4BA2-33F1-4148-AACA-3B72061C7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2038" y="706917"/>
            <a:ext cx="3661944" cy="274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4b8f32a9-7d72-4b69-8cf1-e9c12811e927@NOC">
            <a:extLst>
              <a:ext uri="{FF2B5EF4-FFF2-40B4-BE49-F238E27FC236}">
                <a16:creationId xmlns:a16="http://schemas.microsoft.com/office/drawing/2014/main" id="{CB3AF4F7-A1DC-4793-B9D4-F05E2A921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9909" y="2080146"/>
            <a:ext cx="4366711" cy="327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97c4e92d-e990-46c0-8678-c254a7f4bf91@NOC">
            <a:extLst>
              <a:ext uri="{FF2B5EF4-FFF2-40B4-BE49-F238E27FC236}">
                <a16:creationId xmlns:a16="http://schemas.microsoft.com/office/drawing/2014/main" id="{305631B0-5E4E-4BA7-93FC-241AD93DC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91" y="3429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8253C86-BC9E-4EA4-BAFB-DEF4582EE4E2}"/>
              </a:ext>
            </a:extLst>
          </p:cNvPr>
          <p:cNvSpPr txBox="1"/>
          <p:nvPr/>
        </p:nvSpPr>
        <p:spPr>
          <a:xfrm>
            <a:off x="1106905" y="419725"/>
            <a:ext cx="6280484" cy="1446550"/>
          </a:xfrm>
          <a:prstGeom prst="rect">
            <a:avLst/>
          </a:prstGeom>
          <a:noFill/>
        </p:spPr>
        <p:txBody>
          <a:bodyPr wrap="square" rtlCol="0">
            <a:spAutoFit/>
          </a:bodyPr>
          <a:lstStyle/>
          <a:p>
            <a:pPr algn="ctr"/>
            <a:r>
              <a:rPr lang="en-US" sz="4400" b="1" dirty="0">
                <a:solidFill>
                  <a:srgbClr val="FF0000"/>
                </a:solidFill>
                <a:latin typeface="Bradley Hand ITC" panose="03070402050302030203" pitchFamily="66" charset="0"/>
              </a:rPr>
              <a:t>NOCF Strategic Planning Retreat </a:t>
            </a:r>
          </a:p>
        </p:txBody>
      </p:sp>
    </p:spTree>
    <p:extLst>
      <p:ext uri="{BB962C8B-B14F-4D97-AF65-F5344CB8AC3E}">
        <p14:creationId xmlns:p14="http://schemas.microsoft.com/office/powerpoint/2010/main" val="1847622866"/>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7A2E5C-734C-41D1-8585-560C3EA548AB}"/>
              </a:ext>
            </a:extLst>
          </p:cNvPr>
          <p:cNvSpPr txBox="1"/>
          <p:nvPr/>
        </p:nvSpPr>
        <p:spPr>
          <a:xfrm>
            <a:off x="613251" y="459938"/>
            <a:ext cx="5305710" cy="584775"/>
          </a:xfrm>
          <a:prstGeom prst="rect">
            <a:avLst/>
          </a:prstGeom>
          <a:noFill/>
        </p:spPr>
        <p:txBody>
          <a:bodyPr wrap="square" rtlCol="0">
            <a:spAutoFit/>
          </a:bodyPr>
          <a:lstStyle/>
          <a:p>
            <a:pPr algn="ctr"/>
            <a:r>
              <a:rPr lang="en-US" sz="3200" dirty="0"/>
              <a:t>Scholarship Presentations</a:t>
            </a:r>
          </a:p>
        </p:txBody>
      </p:sp>
      <p:sp>
        <p:nvSpPr>
          <p:cNvPr id="8" name="Rectangle 7">
            <a:extLst>
              <a:ext uri="{FF2B5EF4-FFF2-40B4-BE49-F238E27FC236}">
                <a16:creationId xmlns:a16="http://schemas.microsoft.com/office/drawing/2014/main" id="{4BE5B6D5-DFF8-4601-9542-B4A9C0185F86}"/>
              </a:ext>
            </a:extLst>
          </p:cNvPr>
          <p:cNvSpPr/>
          <p:nvPr/>
        </p:nvSpPr>
        <p:spPr>
          <a:xfrm>
            <a:off x="972005" y="1713815"/>
            <a:ext cx="9198754" cy="4522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74ABA2-7598-4D6D-B1C5-C5D09095AE89}"/>
              </a:ext>
            </a:extLst>
          </p:cNvPr>
          <p:cNvSpPr txBox="1"/>
          <p:nvPr/>
        </p:nvSpPr>
        <p:spPr>
          <a:xfrm>
            <a:off x="6096000" y="4821019"/>
            <a:ext cx="4298226" cy="646331"/>
          </a:xfrm>
          <a:prstGeom prst="rect">
            <a:avLst/>
          </a:prstGeom>
          <a:noFill/>
        </p:spPr>
        <p:txBody>
          <a:bodyPr wrap="square" rtlCol="0">
            <a:spAutoFit/>
          </a:bodyPr>
          <a:lstStyle/>
          <a:p>
            <a:r>
              <a:rPr lang="en-US" dirty="0">
                <a:solidFill>
                  <a:schemeClr val="bg1"/>
                </a:solidFill>
              </a:rPr>
              <a:t>David Owusu awarded the Donald R. Hays Basketball Scholarship</a:t>
            </a:r>
          </a:p>
        </p:txBody>
      </p:sp>
      <p:sp>
        <p:nvSpPr>
          <p:cNvPr id="11" name="TextBox 10">
            <a:extLst>
              <a:ext uri="{FF2B5EF4-FFF2-40B4-BE49-F238E27FC236}">
                <a16:creationId xmlns:a16="http://schemas.microsoft.com/office/drawing/2014/main" id="{495D9F58-55A4-47A3-9247-916562F6115A}"/>
              </a:ext>
            </a:extLst>
          </p:cNvPr>
          <p:cNvSpPr txBox="1"/>
          <p:nvPr/>
        </p:nvSpPr>
        <p:spPr>
          <a:xfrm>
            <a:off x="1111744" y="2040331"/>
            <a:ext cx="4760789" cy="646331"/>
          </a:xfrm>
          <a:prstGeom prst="rect">
            <a:avLst/>
          </a:prstGeom>
          <a:noFill/>
        </p:spPr>
        <p:txBody>
          <a:bodyPr wrap="square" rtlCol="0">
            <a:spAutoFit/>
          </a:bodyPr>
          <a:lstStyle/>
          <a:p>
            <a:r>
              <a:rPr lang="en-US" dirty="0">
                <a:solidFill>
                  <a:schemeClr val="bg1"/>
                </a:solidFill>
              </a:rPr>
              <a:t>Cameron </a:t>
            </a:r>
            <a:r>
              <a:rPr lang="en-US" dirty="0" err="1">
                <a:solidFill>
                  <a:schemeClr val="bg1"/>
                </a:solidFill>
              </a:rPr>
              <a:t>Malray</a:t>
            </a:r>
            <a:r>
              <a:rPr lang="en-US" dirty="0">
                <a:solidFill>
                  <a:schemeClr val="bg1"/>
                </a:solidFill>
              </a:rPr>
              <a:t> awarded the Jared </a:t>
            </a:r>
            <a:r>
              <a:rPr lang="en-US" dirty="0" err="1">
                <a:solidFill>
                  <a:schemeClr val="bg1"/>
                </a:solidFill>
              </a:rPr>
              <a:t>Weiberg</a:t>
            </a:r>
            <a:r>
              <a:rPr lang="en-US" dirty="0">
                <a:solidFill>
                  <a:schemeClr val="bg1"/>
                </a:solidFill>
              </a:rPr>
              <a:t> Endowed Scholarship</a:t>
            </a:r>
          </a:p>
        </p:txBody>
      </p:sp>
      <p:pic>
        <p:nvPicPr>
          <p:cNvPr id="3" name="Picture 2">
            <a:extLst>
              <a:ext uri="{FF2B5EF4-FFF2-40B4-BE49-F238E27FC236}">
                <a16:creationId xmlns:a16="http://schemas.microsoft.com/office/drawing/2014/main" id="{4C531C20-E994-4C4A-8E30-C1B0BDDF5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226" y="2736220"/>
            <a:ext cx="4825695" cy="3860555"/>
          </a:xfrm>
          <a:prstGeom prst="rect">
            <a:avLst/>
          </a:prstGeom>
        </p:spPr>
      </p:pic>
      <p:pic>
        <p:nvPicPr>
          <p:cNvPr id="9" name="Picture 8">
            <a:extLst>
              <a:ext uri="{FF2B5EF4-FFF2-40B4-BE49-F238E27FC236}">
                <a16:creationId xmlns:a16="http://schemas.microsoft.com/office/drawing/2014/main" id="{0B288F11-646A-4526-8AD4-A7FA11694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729" y="931389"/>
            <a:ext cx="5048729" cy="3860554"/>
          </a:xfrm>
          <a:prstGeom prst="rect">
            <a:avLst/>
          </a:prstGeom>
        </p:spPr>
      </p:pic>
    </p:spTree>
    <p:extLst>
      <p:ext uri="{BB962C8B-B14F-4D97-AF65-F5344CB8AC3E}">
        <p14:creationId xmlns:p14="http://schemas.microsoft.com/office/powerpoint/2010/main" val="2649578387"/>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7A2E5C-734C-41D1-8585-560C3EA548AB}"/>
              </a:ext>
            </a:extLst>
          </p:cNvPr>
          <p:cNvSpPr txBox="1"/>
          <p:nvPr/>
        </p:nvSpPr>
        <p:spPr>
          <a:xfrm>
            <a:off x="613251" y="459938"/>
            <a:ext cx="5305710" cy="584775"/>
          </a:xfrm>
          <a:prstGeom prst="rect">
            <a:avLst/>
          </a:prstGeom>
          <a:noFill/>
        </p:spPr>
        <p:txBody>
          <a:bodyPr wrap="square" rtlCol="0">
            <a:spAutoFit/>
          </a:bodyPr>
          <a:lstStyle/>
          <a:p>
            <a:pPr algn="ctr"/>
            <a:r>
              <a:rPr lang="en-US" sz="3200" dirty="0"/>
              <a:t>Scholarship Presentations</a:t>
            </a:r>
          </a:p>
        </p:txBody>
      </p:sp>
      <p:sp>
        <p:nvSpPr>
          <p:cNvPr id="8" name="Rectangle 7">
            <a:extLst>
              <a:ext uri="{FF2B5EF4-FFF2-40B4-BE49-F238E27FC236}">
                <a16:creationId xmlns:a16="http://schemas.microsoft.com/office/drawing/2014/main" id="{4BE5B6D5-DFF8-4601-9542-B4A9C0185F86}"/>
              </a:ext>
            </a:extLst>
          </p:cNvPr>
          <p:cNvSpPr/>
          <p:nvPr/>
        </p:nvSpPr>
        <p:spPr>
          <a:xfrm>
            <a:off x="972005" y="1713815"/>
            <a:ext cx="9198754" cy="4522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0C31AF-6CF5-4E99-A8A6-C787EB132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46849"/>
            <a:ext cx="4760789" cy="3879626"/>
          </a:xfrm>
          <a:prstGeom prst="rect">
            <a:avLst/>
          </a:prstGeom>
        </p:spPr>
      </p:pic>
      <p:pic>
        <p:nvPicPr>
          <p:cNvPr id="4" name="Picture 3">
            <a:extLst>
              <a:ext uri="{FF2B5EF4-FFF2-40B4-BE49-F238E27FC236}">
                <a16:creationId xmlns:a16="http://schemas.microsoft.com/office/drawing/2014/main" id="{4469D472-EA2A-4E8A-939E-A0EA4CA0B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93" y="2895370"/>
            <a:ext cx="4760789" cy="3808631"/>
          </a:xfrm>
          <a:prstGeom prst="rect">
            <a:avLst/>
          </a:prstGeom>
        </p:spPr>
      </p:pic>
      <p:sp>
        <p:nvSpPr>
          <p:cNvPr id="10" name="TextBox 9">
            <a:extLst>
              <a:ext uri="{FF2B5EF4-FFF2-40B4-BE49-F238E27FC236}">
                <a16:creationId xmlns:a16="http://schemas.microsoft.com/office/drawing/2014/main" id="{0174ABA2-7598-4D6D-B1C5-C5D09095AE89}"/>
              </a:ext>
            </a:extLst>
          </p:cNvPr>
          <p:cNvSpPr txBox="1"/>
          <p:nvPr/>
        </p:nvSpPr>
        <p:spPr>
          <a:xfrm>
            <a:off x="6096000" y="4821019"/>
            <a:ext cx="4298226" cy="646331"/>
          </a:xfrm>
          <a:prstGeom prst="rect">
            <a:avLst/>
          </a:prstGeom>
          <a:noFill/>
        </p:spPr>
        <p:txBody>
          <a:bodyPr wrap="square" rtlCol="0">
            <a:spAutoFit/>
          </a:bodyPr>
          <a:lstStyle/>
          <a:p>
            <a:r>
              <a:rPr lang="en-US" dirty="0">
                <a:solidFill>
                  <a:schemeClr val="bg1"/>
                </a:solidFill>
              </a:rPr>
              <a:t>Jamie Rowland awarded the </a:t>
            </a:r>
            <a:r>
              <a:rPr lang="en-US" dirty="0" err="1">
                <a:solidFill>
                  <a:schemeClr val="bg1"/>
                </a:solidFill>
              </a:rPr>
              <a:t>Nevona</a:t>
            </a:r>
            <a:r>
              <a:rPr lang="en-US" dirty="0">
                <a:solidFill>
                  <a:schemeClr val="bg1"/>
                </a:solidFill>
              </a:rPr>
              <a:t> </a:t>
            </a:r>
            <a:r>
              <a:rPr lang="en-US" dirty="0" err="1">
                <a:solidFill>
                  <a:schemeClr val="bg1"/>
                </a:solidFill>
              </a:rPr>
              <a:t>Kegans</a:t>
            </a:r>
            <a:r>
              <a:rPr lang="en-US" dirty="0">
                <a:solidFill>
                  <a:schemeClr val="bg1"/>
                </a:solidFill>
              </a:rPr>
              <a:t> Scholarship</a:t>
            </a:r>
          </a:p>
        </p:txBody>
      </p:sp>
      <p:sp>
        <p:nvSpPr>
          <p:cNvPr id="11" name="TextBox 10">
            <a:extLst>
              <a:ext uri="{FF2B5EF4-FFF2-40B4-BE49-F238E27FC236}">
                <a16:creationId xmlns:a16="http://schemas.microsoft.com/office/drawing/2014/main" id="{495D9F58-55A4-47A3-9247-916562F6115A}"/>
              </a:ext>
            </a:extLst>
          </p:cNvPr>
          <p:cNvSpPr txBox="1"/>
          <p:nvPr/>
        </p:nvSpPr>
        <p:spPr>
          <a:xfrm>
            <a:off x="1111744" y="2040331"/>
            <a:ext cx="4760789" cy="646331"/>
          </a:xfrm>
          <a:prstGeom prst="rect">
            <a:avLst/>
          </a:prstGeom>
          <a:noFill/>
        </p:spPr>
        <p:txBody>
          <a:bodyPr wrap="square" rtlCol="0">
            <a:spAutoFit/>
          </a:bodyPr>
          <a:lstStyle/>
          <a:p>
            <a:r>
              <a:rPr lang="en-US" dirty="0">
                <a:solidFill>
                  <a:schemeClr val="bg1"/>
                </a:solidFill>
              </a:rPr>
              <a:t>Lexie Boyer award the Leo </a:t>
            </a:r>
            <a:r>
              <a:rPr lang="en-US" dirty="0" err="1">
                <a:solidFill>
                  <a:schemeClr val="bg1"/>
                </a:solidFill>
              </a:rPr>
              <a:t>Canaday</a:t>
            </a:r>
            <a:r>
              <a:rPr lang="en-US" dirty="0">
                <a:solidFill>
                  <a:schemeClr val="bg1"/>
                </a:solidFill>
              </a:rPr>
              <a:t> Memorial Scholarship</a:t>
            </a:r>
          </a:p>
        </p:txBody>
      </p:sp>
    </p:spTree>
    <p:extLst>
      <p:ext uri="{BB962C8B-B14F-4D97-AF65-F5344CB8AC3E}">
        <p14:creationId xmlns:p14="http://schemas.microsoft.com/office/powerpoint/2010/main" val="1274418551"/>
      </p:ext>
    </p:extLst>
  </p:cSld>
  <p:clrMapOvr>
    <a:masterClrMapping/>
  </p:clrMapOvr>
  <p:transition spd="slow">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59B24C-305D-4FB3-A968-F9CE44761CC6}"/>
              </a:ext>
            </a:extLst>
          </p:cNvPr>
          <p:cNvSpPr txBox="1"/>
          <p:nvPr/>
        </p:nvSpPr>
        <p:spPr>
          <a:xfrm>
            <a:off x="903449" y="629677"/>
            <a:ext cx="10656023" cy="523220"/>
          </a:xfrm>
          <a:prstGeom prst="rect">
            <a:avLst/>
          </a:prstGeom>
          <a:noFill/>
        </p:spPr>
        <p:txBody>
          <a:bodyPr wrap="square" rtlCol="0">
            <a:spAutoFit/>
          </a:bodyPr>
          <a:lstStyle/>
          <a:p>
            <a:pPr algn="ctr"/>
            <a:r>
              <a:rPr lang="en-US" sz="2800" dirty="0"/>
              <a:t>Alumni Legacy Scholarship Presentations</a:t>
            </a:r>
          </a:p>
        </p:txBody>
      </p:sp>
      <p:sp>
        <p:nvSpPr>
          <p:cNvPr id="4" name="Rectangle 3">
            <a:extLst>
              <a:ext uri="{FF2B5EF4-FFF2-40B4-BE49-F238E27FC236}">
                <a16:creationId xmlns:a16="http://schemas.microsoft.com/office/drawing/2014/main" id="{4318751C-9F6E-4A3B-ADE8-4AA980F3C430}"/>
              </a:ext>
            </a:extLst>
          </p:cNvPr>
          <p:cNvSpPr/>
          <p:nvPr/>
        </p:nvSpPr>
        <p:spPr>
          <a:xfrm>
            <a:off x="2102574" y="1934201"/>
            <a:ext cx="7364478" cy="384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May be an image of 5 people and people standing">
            <a:extLst>
              <a:ext uri="{FF2B5EF4-FFF2-40B4-BE49-F238E27FC236}">
                <a16:creationId xmlns:a16="http://schemas.microsoft.com/office/drawing/2014/main" id="{5E23A70A-2486-424B-A936-1E933CB63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807" y="1373650"/>
            <a:ext cx="4217921" cy="337433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May be an image of 3 people and people standing">
            <a:extLst>
              <a:ext uri="{FF2B5EF4-FFF2-40B4-BE49-F238E27FC236}">
                <a16:creationId xmlns:a16="http://schemas.microsoft.com/office/drawing/2014/main" id="{A2938E90-3AB9-4E2F-9D58-AF18D8304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59" y="3022448"/>
            <a:ext cx="4593233" cy="36110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6625DD-3E72-4AD5-9C96-30786CA02BB9}"/>
              </a:ext>
            </a:extLst>
          </p:cNvPr>
          <p:cNvSpPr txBox="1"/>
          <p:nvPr/>
        </p:nvSpPr>
        <p:spPr>
          <a:xfrm>
            <a:off x="3016972" y="2377448"/>
            <a:ext cx="3621504" cy="369332"/>
          </a:xfrm>
          <a:prstGeom prst="rect">
            <a:avLst/>
          </a:prstGeom>
          <a:noFill/>
        </p:spPr>
        <p:txBody>
          <a:bodyPr wrap="none" rtlCol="0">
            <a:spAutoFit/>
          </a:bodyPr>
          <a:lstStyle/>
          <a:p>
            <a:r>
              <a:rPr lang="en-US" dirty="0">
                <a:solidFill>
                  <a:schemeClr val="bg1"/>
                </a:solidFill>
              </a:rPr>
              <a:t>2022 Presented to Jordan Nelson</a:t>
            </a:r>
          </a:p>
        </p:txBody>
      </p:sp>
      <p:sp>
        <p:nvSpPr>
          <p:cNvPr id="6" name="TextBox 5">
            <a:extLst>
              <a:ext uri="{FF2B5EF4-FFF2-40B4-BE49-F238E27FC236}">
                <a16:creationId xmlns:a16="http://schemas.microsoft.com/office/drawing/2014/main" id="{124E1A75-C128-49B4-8762-642DC7A1BFF5}"/>
              </a:ext>
            </a:extLst>
          </p:cNvPr>
          <p:cNvSpPr txBox="1"/>
          <p:nvPr/>
        </p:nvSpPr>
        <p:spPr>
          <a:xfrm>
            <a:off x="5196087" y="5081048"/>
            <a:ext cx="3608680" cy="369332"/>
          </a:xfrm>
          <a:prstGeom prst="rect">
            <a:avLst/>
          </a:prstGeom>
          <a:noFill/>
        </p:spPr>
        <p:txBody>
          <a:bodyPr wrap="none" rtlCol="0">
            <a:spAutoFit/>
          </a:bodyPr>
          <a:lstStyle/>
          <a:p>
            <a:r>
              <a:rPr lang="en-US" dirty="0">
                <a:solidFill>
                  <a:schemeClr val="bg1"/>
                </a:solidFill>
              </a:rPr>
              <a:t>2021 Presented to </a:t>
            </a:r>
            <a:r>
              <a:rPr lang="en-US" dirty="0" err="1">
                <a:solidFill>
                  <a:schemeClr val="bg1"/>
                </a:solidFill>
              </a:rPr>
              <a:t>Caid</a:t>
            </a:r>
            <a:r>
              <a:rPr lang="en-US" dirty="0">
                <a:solidFill>
                  <a:schemeClr val="bg1"/>
                </a:solidFill>
              </a:rPr>
              <a:t> </a:t>
            </a:r>
            <a:r>
              <a:rPr lang="en-US" dirty="0" err="1">
                <a:solidFill>
                  <a:schemeClr val="bg1"/>
                </a:solidFill>
              </a:rPr>
              <a:t>Glowacki</a:t>
            </a:r>
            <a:endParaRPr lang="en-US" dirty="0">
              <a:solidFill>
                <a:schemeClr val="bg1"/>
              </a:solidFill>
            </a:endParaRPr>
          </a:p>
        </p:txBody>
      </p:sp>
    </p:spTree>
    <p:extLst>
      <p:ext uri="{BB962C8B-B14F-4D97-AF65-F5344CB8AC3E}">
        <p14:creationId xmlns:p14="http://schemas.microsoft.com/office/powerpoint/2010/main" val="3479639929"/>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47D17A-C087-444D-BFC1-6E61EFE83BBA}"/>
              </a:ext>
            </a:extLst>
          </p:cNvPr>
          <p:cNvSpPr txBox="1"/>
          <p:nvPr/>
        </p:nvSpPr>
        <p:spPr>
          <a:xfrm>
            <a:off x="911485" y="941777"/>
            <a:ext cx="10406267" cy="646331"/>
          </a:xfrm>
          <a:prstGeom prst="rect">
            <a:avLst/>
          </a:prstGeom>
          <a:noFill/>
        </p:spPr>
        <p:txBody>
          <a:bodyPr wrap="square" rtlCol="0">
            <a:spAutoFit/>
          </a:bodyPr>
          <a:lstStyle/>
          <a:p>
            <a:pPr algn="ctr"/>
            <a:r>
              <a:rPr lang="en-US" sz="3600" dirty="0"/>
              <a:t>2020 Distinguished Hall of Fame Inductees</a:t>
            </a:r>
          </a:p>
        </p:txBody>
      </p:sp>
      <p:sp>
        <p:nvSpPr>
          <p:cNvPr id="4" name="Rectangle 3">
            <a:extLst>
              <a:ext uri="{FF2B5EF4-FFF2-40B4-BE49-F238E27FC236}">
                <a16:creationId xmlns:a16="http://schemas.microsoft.com/office/drawing/2014/main" id="{4BD86F45-15DB-498C-A50E-B922672B4FBC}"/>
              </a:ext>
            </a:extLst>
          </p:cNvPr>
          <p:cNvSpPr/>
          <p:nvPr/>
        </p:nvSpPr>
        <p:spPr>
          <a:xfrm>
            <a:off x="4484392" y="1964316"/>
            <a:ext cx="6006568" cy="3303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May be an image of one or more people">
            <a:extLst>
              <a:ext uri="{FF2B5EF4-FFF2-40B4-BE49-F238E27FC236}">
                <a16:creationId xmlns:a16="http://schemas.microsoft.com/office/drawing/2014/main" id="{C069AD02-B4C7-4F08-92F5-4851AD1D4B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372" y="2228506"/>
            <a:ext cx="6157674" cy="4103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CCDF5E-7C43-483B-B72D-D73F194799F0}"/>
              </a:ext>
            </a:extLst>
          </p:cNvPr>
          <p:cNvSpPr txBox="1"/>
          <p:nvPr/>
        </p:nvSpPr>
        <p:spPr>
          <a:xfrm>
            <a:off x="6651098" y="2945792"/>
            <a:ext cx="3749809" cy="1477328"/>
          </a:xfrm>
          <a:prstGeom prst="rect">
            <a:avLst/>
          </a:prstGeom>
          <a:noFill/>
        </p:spPr>
        <p:txBody>
          <a:bodyPr wrap="none" rtlCol="0">
            <a:spAutoFit/>
          </a:bodyPr>
          <a:lstStyle/>
          <a:p>
            <a:r>
              <a:rPr lang="en-US" dirty="0">
                <a:solidFill>
                  <a:schemeClr val="bg1"/>
                </a:solidFill>
              </a:rPr>
              <a:t>Mr. John Kissinger – Class of 2002</a:t>
            </a:r>
          </a:p>
          <a:p>
            <a:endParaRPr lang="en-US" dirty="0">
              <a:solidFill>
                <a:schemeClr val="bg1"/>
              </a:solidFill>
            </a:endParaRPr>
          </a:p>
          <a:p>
            <a:r>
              <a:rPr lang="en-US" dirty="0">
                <a:solidFill>
                  <a:schemeClr val="bg1"/>
                </a:solidFill>
              </a:rPr>
              <a:t>Ms. </a:t>
            </a:r>
            <a:r>
              <a:rPr lang="en-US" dirty="0" err="1">
                <a:solidFill>
                  <a:schemeClr val="bg1"/>
                </a:solidFill>
              </a:rPr>
              <a:t>Risha</a:t>
            </a:r>
            <a:r>
              <a:rPr lang="en-US" dirty="0">
                <a:solidFill>
                  <a:schemeClr val="bg1"/>
                </a:solidFill>
              </a:rPr>
              <a:t> Grant – Class of 1991</a:t>
            </a:r>
          </a:p>
          <a:p>
            <a:endParaRPr lang="en-US" dirty="0">
              <a:solidFill>
                <a:schemeClr val="bg1"/>
              </a:solidFill>
            </a:endParaRPr>
          </a:p>
          <a:p>
            <a:r>
              <a:rPr lang="en-US" dirty="0">
                <a:solidFill>
                  <a:schemeClr val="bg1"/>
                </a:solidFill>
              </a:rPr>
              <a:t>Ms. Marta Sullivan – Class of 1996</a:t>
            </a:r>
          </a:p>
        </p:txBody>
      </p:sp>
    </p:spTree>
    <p:extLst>
      <p:ext uri="{BB962C8B-B14F-4D97-AF65-F5344CB8AC3E}">
        <p14:creationId xmlns:p14="http://schemas.microsoft.com/office/powerpoint/2010/main" val="1342157590"/>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7A52C4-F043-4027-8C0B-AEE4F9AD38FE}"/>
              </a:ext>
            </a:extLst>
          </p:cNvPr>
          <p:cNvSpPr/>
          <p:nvPr/>
        </p:nvSpPr>
        <p:spPr>
          <a:xfrm>
            <a:off x="711809" y="2956742"/>
            <a:ext cx="5831351" cy="3209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122" name="Picture 2" descr="May be an image of one or more people">
            <a:extLst>
              <a:ext uri="{FF2B5EF4-FFF2-40B4-BE49-F238E27FC236}">
                <a16:creationId xmlns:a16="http://schemas.microsoft.com/office/drawing/2014/main" id="{E5B2E6C5-8977-4BB0-8C9D-85A9C411E4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8562" y="1619957"/>
            <a:ext cx="5338563" cy="41546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2100B10-445E-47CE-A883-4B652902D2FF}"/>
              </a:ext>
            </a:extLst>
          </p:cNvPr>
          <p:cNvSpPr/>
          <p:nvPr/>
        </p:nvSpPr>
        <p:spPr>
          <a:xfrm>
            <a:off x="859646" y="818710"/>
            <a:ext cx="10458107" cy="646331"/>
          </a:xfrm>
          <a:prstGeom prst="rect">
            <a:avLst/>
          </a:prstGeom>
        </p:spPr>
        <p:txBody>
          <a:bodyPr wrap="square">
            <a:spAutoFit/>
          </a:bodyPr>
          <a:lstStyle/>
          <a:p>
            <a:pPr algn="ctr"/>
            <a:r>
              <a:rPr lang="en-US" sz="3600" dirty="0"/>
              <a:t>2021 Distinguished Hall of Fame Inductees</a:t>
            </a:r>
          </a:p>
        </p:txBody>
      </p:sp>
      <p:sp>
        <p:nvSpPr>
          <p:cNvPr id="8" name="TextBox 7">
            <a:extLst>
              <a:ext uri="{FF2B5EF4-FFF2-40B4-BE49-F238E27FC236}">
                <a16:creationId xmlns:a16="http://schemas.microsoft.com/office/drawing/2014/main" id="{0BD12E8E-795D-4233-BE7A-84044A5FA9B7}"/>
              </a:ext>
            </a:extLst>
          </p:cNvPr>
          <p:cNvSpPr txBox="1"/>
          <p:nvPr/>
        </p:nvSpPr>
        <p:spPr>
          <a:xfrm>
            <a:off x="1363386" y="4100068"/>
            <a:ext cx="3634328" cy="923330"/>
          </a:xfrm>
          <a:prstGeom prst="rect">
            <a:avLst/>
          </a:prstGeom>
          <a:noFill/>
        </p:spPr>
        <p:txBody>
          <a:bodyPr wrap="none" rtlCol="0">
            <a:spAutoFit/>
          </a:bodyPr>
          <a:lstStyle/>
          <a:p>
            <a:r>
              <a:rPr lang="en-US" dirty="0">
                <a:solidFill>
                  <a:schemeClr val="bg1"/>
                </a:solidFill>
              </a:rPr>
              <a:t>Dr. Justin Funk – Class of 2005</a:t>
            </a:r>
          </a:p>
          <a:p>
            <a:endParaRPr lang="en-US" dirty="0">
              <a:solidFill>
                <a:schemeClr val="bg1"/>
              </a:solidFill>
            </a:endParaRPr>
          </a:p>
          <a:p>
            <a:r>
              <a:rPr lang="en-US" dirty="0">
                <a:solidFill>
                  <a:schemeClr val="bg1"/>
                </a:solidFill>
              </a:rPr>
              <a:t>Ms. Evelyn Coyle – Class of 1951</a:t>
            </a:r>
          </a:p>
        </p:txBody>
      </p:sp>
    </p:spTree>
    <p:extLst>
      <p:ext uri="{BB962C8B-B14F-4D97-AF65-F5344CB8AC3E}">
        <p14:creationId xmlns:p14="http://schemas.microsoft.com/office/powerpoint/2010/main" val="3612335526"/>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2D8F5-E5D4-4EEB-887D-93D025389251}"/>
              </a:ext>
            </a:extLst>
          </p:cNvPr>
          <p:cNvSpPr/>
          <p:nvPr/>
        </p:nvSpPr>
        <p:spPr>
          <a:xfrm>
            <a:off x="859646" y="818710"/>
            <a:ext cx="10458107" cy="646331"/>
          </a:xfrm>
          <a:prstGeom prst="rect">
            <a:avLst/>
          </a:prstGeom>
        </p:spPr>
        <p:txBody>
          <a:bodyPr wrap="square">
            <a:spAutoFit/>
          </a:bodyPr>
          <a:lstStyle/>
          <a:p>
            <a:pPr algn="ctr"/>
            <a:r>
              <a:rPr lang="en-US" sz="3600" dirty="0"/>
              <a:t>2022 Distinguished Hall of Fame Inductees</a:t>
            </a:r>
          </a:p>
        </p:txBody>
      </p:sp>
      <p:sp>
        <p:nvSpPr>
          <p:cNvPr id="5" name="Rectangle 4">
            <a:extLst>
              <a:ext uri="{FF2B5EF4-FFF2-40B4-BE49-F238E27FC236}">
                <a16:creationId xmlns:a16="http://schemas.microsoft.com/office/drawing/2014/main" id="{7E8979D0-6BD6-41CE-855A-4662167159BA}"/>
              </a:ext>
            </a:extLst>
          </p:cNvPr>
          <p:cNvSpPr/>
          <p:nvPr/>
        </p:nvSpPr>
        <p:spPr>
          <a:xfrm>
            <a:off x="5059315" y="2042341"/>
            <a:ext cx="6022994" cy="2962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May be an image of 2 people and indoor">
            <a:extLst>
              <a:ext uri="{FF2B5EF4-FFF2-40B4-BE49-F238E27FC236}">
                <a16:creationId xmlns:a16="http://schemas.microsoft.com/office/drawing/2014/main" id="{39F171C8-52B9-44DD-B373-8F31A80BC7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219" y="2324191"/>
            <a:ext cx="5215250" cy="4106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D234C2-FAD3-4B2E-AFE2-9961D4C770A6}"/>
              </a:ext>
            </a:extLst>
          </p:cNvPr>
          <p:cNvSpPr txBox="1"/>
          <p:nvPr/>
        </p:nvSpPr>
        <p:spPr>
          <a:xfrm>
            <a:off x="6274864" y="2869135"/>
            <a:ext cx="4267258" cy="923330"/>
          </a:xfrm>
          <a:prstGeom prst="rect">
            <a:avLst/>
          </a:prstGeom>
          <a:noFill/>
        </p:spPr>
        <p:txBody>
          <a:bodyPr wrap="none" rtlCol="0">
            <a:spAutoFit/>
          </a:bodyPr>
          <a:lstStyle/>
          <a:p>
            <a:r>
              <a:rPr lang="en-US" dirty="0">
                <a:solidFill>
                  <a:schemeClr val="bg1"/>
                </a:solidFill>
              </a:rPr>
              <a:t>Dr. Tara Tucker-Vaughn – Class of 1989</a:t>
            </a:r>
          </a:p>
          <a:p>
            <a:endParaRPr lang="en-US" dirty="0">
              <a:solidFill>
                <a:schemeClr val="bg1"/>
              </a:solidFill>
            </a:endParaRPr>
          </a:p>
          <a:p>
            <a:r>
              <a:rPr lang="en-US" dirty="0">
                <a:solidFill>
                  <a:schemeClr val="bg1"/>
                </a:solidFill>
              </a:rPr>
              <a:t>Mr. Joe Kreger – Class of 1959</a:t>
            </a:r>
          </a:p>
        </p:txBody>
      </p:sp>
    </p:spTree>
    <p:extLst>
      <p:ext uri="{BB962C8B-B14F-4D97-AF65-F5344CB8AC3E}">
        <p14:creationId xmlns:p14="http://schemas.microsoft.com/office/powerpoint/2010/main" val="419341216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538135"/>
            <a:ext cx="10515601" cy="1141391"/>
          </a:xfrm>
        </p:spPr>
        <p:txBody>
          <a:bodyPr anchor="t">
            <a:normAutofit/>
          </a:bodyPr>
          <a:lstStyle/>
          <a:p>
            <a:pPr algn="ctr"/>
            <a:r>
              <a:rPr lang="en-US" sz="3800" dirty="0">
                <a:solidFill>
                  <a:schemeClr val="tx1"/>
                </a:solidFill>
              </a:rPr>
              <a:t>Scholarship History</a:t>
            </a:r>
          </a:p>
        </p:txBody>
      </p:sp>
      <p:graphicFrame>
        <p:nvGraphicFramePr>
          <p:cNvPr id="10" name="Table 9"/>
          <p:cNvGraphicFramePr>
            <a:graphicFrameLocks noGrp="1"/>
          </p:cNvGraphicFramePr>
          <p:nvPr>
            <p:extLst>
              <p:ext uri="{D42A27DB-BD31-4B8C-83A1-F6EECF244321}">
                <p14:modId xmlns:p14="http://schemas.microsoft.com/office/powerpoint/2010/main" val="921515329"/>
              </p:ext>
            </p:extLst>
          </p:nvPr>
        </p:nvGraphicFramePr>
        <p:xfrm>
          <a:off x="2572719" y="1108830"/>
          <a:ext cx="7315200" cy="5530489"/>
        </p:xfrm>
        <a:graphic>
          <a:graphicData uri="http://schemas.openxmlformats.org/drawingml/2006/table">
            <a:tbl>
              <a:tblPr firstRow="1" firstCol="1" bandRow="1">
                <a:tableStyleId>{5C22544A-7EE6-4342-B048-85BDC9FD1C3A}</a:tableStyleId>
              </a:tblPr>
              <a:tblGrid>
                <a:gridCol w="1558881">
                  <a:extLst>
                    <a:ext uri="{9D8B030D-6E8A-4147-A177-3AD203B41FA5}">
                      <a16:colId xmlns:a16="http://schemas.microsoft.com/office/drawing/2014/main" val="20000"/>
                    </a:ext>
                  </a:extLst>
                </a:gridCol>
                <a:gridCol w="1613366">
                  <a:extLst>
                    <a:ext uri="{9D8B030D-6E8A-4147-A177-3AD203B41FA5}">
                      <a16:colId xmlns:a16="http://schemas.microsoft.com/office/drawing/2014/main" val="20001"/>
                    </a:ext>
                  </a:extLst>
                </a:gridCol>
                <a:gridCol w="1409534">
                  <a:extLst>
                    <a:ext uri="{9D8B030D-6E8A-4147-A177-3AD203B41FA5}">
                      <a16:colId xmlns:a16="http://schemas.microsoft.com/office/drawing/2014/main" val="20002"/>
                    </a:ext>
                  </a:extLst>
                </a:gridCol>
                <a:gridCol w="1376755">
                  <a:extLst>
                    <a:ext uri="{9D8B030D-6E8A-4147-A177-3AD203B41FA5}">
                      <a16:colId xmlns:a16="http://schemas.microsoft.com/office/drawing/2014/main" val="20003"/>
                    </a:ext>
                  </a:extLst>
                </a:gridCol>
                <a:gridCol w="1356664">
                  <a:extLst>
                    <a:ext uri="{9D8B030D-6E8A-4147-A177-3AD203B41FA5}">
                      <a16:colId xmlns:a16="http://schemas.microsoft.com/office/drawing/2014/main" val="20004"/>
                    </a:ext>
                  </a:extLst>
                </a:gridCol>
              </a:tblGrid>
              <a:tr h="499449">
                <a:tc>
                  <a:txBody>
                    <a:bodyPr/>
                    <a:lstStyle/>
                    <a:p>
                      <a:pPr marL="0" marR="0" algn="ctr">
                        <a:spcBef>
                          <a:spcPts val="0"/>
                        </a:spcBef>
                        <a:spcAft>
                          <a:spcPts val="0"/>
                        </a:spcAft>
                      </a:pPr>
                      <a:r>
                        <a:rPr lang="en-US" sz="1200" dirty="0">
                          <a:effectLst/>
                          <a:latin typeface="+mn-lt"/>
                        </a:rPr>
                        <a:t>Academic Year</a:t>
                      </a:r>
                      <a:endParaRPr lang="en-US" sz="12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n-lt"/>
                        </a:rPr>
                        <a:t>Scholarship Award</a:t>
                      </a:r>
                      <a:endParaRPr lang="en-US" sz="12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n-lt"/>
                        </a:rPr>
                        <a:t>Number of Recipients</a:t>
                      </a:r>
                      <a:endParaRPr lang="en-US" sz="12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n-lt"/>
                        </a:rPr>
                        <a:t>Loan Award</a:t>
                      </a:r>
                      <a:endParaRPr lang="en-US" sz="1200" dirty="0">
                        <a:effectLst/>
                        <a:latin typeface="+mn-lt"/>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n-lt"/>
                        </a:rPr>
                        <a:t>Number of Recipients</a:t>
                      </a:r>
                    </a:p>
                  </a:txBody>
                  <a:tcPr marL="68580" marR="68580" marT="0" marB="0"/>
                </a:tc>
                <a:extLst>
                  <a:ext uri="{0D108BD9-81ED-4DB2-BD59-A6C34878D82A}">
                    <a16:rowId xmlns:a16="http://schemas.microsoft.com/office/drawing/2014/main" val="2240170170"/>
                  </a:ext>
                </a:extLst>
              </a:tr>
              <a:tr h="96535">
                <a:tc>
                  <a:txBody>
                    <a:bodyPr/>
                    <a:lstStyle/>
                    <a:p>
                      <a:pPr marL="0" marR="0" algn="l">
                        <a:spcBef>
                          <a:spcPts val="0"/>
                        </a:spcBef>
                        <a:spcAft>
                          <a:spcPts val="0"/>
                        </a:spcAft>
                      </a:pPr>
                      <a:r>
                        <a:rPr lang="en-US" sz="1200" dirty="0">
                          <a:effectLst/>
                          <a:latin typeface="+mn-lt"/>
                          <a:ea typeface="Times New Roman" panose="02020603050405020304" pitchFamily="18" charset="0"/>
                        </a:rPr>
                        <a:t>2020-2021</a:t>
                      </a:r>
                    </a:p>
                  </a:txBody>
                  <a:tcPr marL="68580" marR="68580" marT="0" marB="0"/>
                </a:tc>
                <a:tc>
                  <a:txBody>
                    <a:bodyPr/>
                    <a:lstStyle/>
                    <a:p>
                      <a:pPr marL="0" marR="0" algn="l">
                        <a:spcBef>
                          <a:spcPts val="0"/>
                        </a:spcBef>
                        <a:spcAft>
                          <a:spcPts val="0"/>
                        </a:spcAft>
                      </a:pPr>
                      <a:r>
                        <a:rPr lang="en-US" sz="1200" dirty="0">
                          <a:effectLst/>
                          <a:latin typeface="+mn-lt"/>
                          <a:ea typeface="Times New Roman" panose="02020603050405020304" pitchFamily="18" charset="0"/>
                        </a:rPr>
                        <a:t>$196,692</a:t>
                      </a:r>
                    </a:p>
                  </a:txBody>
                  <a:tcPr marL="68580" marR="68580" marT="0" marB="0"/>
                </a:tc>
                <a:tc>
                  <a:txBody>
                    <a:bodyPr/>
                    <a:lstStyle/>
                    <a:p>
                      <a:pPr marL="0" marR="0" algn="l">
                        <a:spcBef>
                          <a:spcPts val="0"/>
                        </a:spcBef>
                        <a:spcAft>
                          <a:spcPts val="0"/>
                        </a:spcAft>
                      </a:pPr>
                      <a:r>
                        <a:rPr lang="en-US" sz="1200" dirty="0">
                          <a:effectLst/>
                          <a:latin typeface="+mn-lt"/>
                          <a:ea typeface="Times New Roman" panose="02020603050405020304" pitchFamily="18" charset="0"/>
                        </a:rPr>
                        <a:t>394</a:t>
                      </a:r>
                    </a:p>
                  </a:txBody>
                  <a:tcPr marL="68580" marR="68580" marT="0" marB="0"/>
                </a:tc>
                <a:tc>
                  <a:txBody>
                    <a:bodyPr/>
                    <a:lstStyle/>
                    <a:p>
                      <a:pPr marL="0" marR="0" algn="l">
                        <a:spcBef>
                          <a:spcPts val="0"/>
                        </a:spcBef>
                        <a:spcAft>
                          <a:spcPts val="0"/>
                        </a:spcAft>
                      </a:pPr>
                      <a:r>
                        <a:rPr lang="en-US" sz="1200" dirty="0">
                          <a:effectLst/>
                          <a:latin typeface="+mn-lt"/>
                          <a:ea typeface="Times New Roman" panose="02020603050405020304" pitchFamily="18" charset="0"/>
                        </a:rPr>
                        <a:t>$60</a:t>
                      </a:r>
                    </a:p>
                  </a:txBody>
                  <a:tcPr marL="68580" marR="68580" marT="0" marB="0"/>
                </a:tc>
                <a:tc>
                  <a:txBody>
                    <a:bodyPr/>
                    <a:lstStyle/>
                    <a:p>
                      <a:pPr marL="0" marR="0" algn="l">
                        <a:spcBef>
                          <a:spcPts val="0"/>
                        </a:spcBef>
                        <a:spcAft>
                          <a:spcPts val="0"/>
                        </a:spcAft>
                      </a:pPr>
                      <a:r>
                        <a:rPr lang="en-US" sz="1200" dirty="0">
                          <a:effectLst/>
                          <a:latin typeface="+mn-lt"/>
                        </a:rPr>
                        <a:t>1</a:t>
                      </a:r>
                    </a:p>
                  </a:txBody>
                  <a:tcPr marL="68580" marR="68580" marT="0" marB="0"/>
                </a:tc>
                <a:extLst>
                  <a:ext uri="{0D108BD9-81ED-4DB2-BD59-A6C34878D82A}">
                    <a16:rowId xmlns:a16="http://schemas.microsoft.com/office/drawing/2014/main" val="2364095053"/>
                  </a:ext>
                </a:extLst>
              </a:tr>
              <a:tr h="210391">
                <a:tc>
                  <a:txBody>
                    <a:bodyPr/>
                    <a:lstStyle/>
                    <a:p>
                      <a:pPr marL="0" marR="0">
                        <a:spcBef>
                          <a:spcPts val="0"/>
                        </a:spcBef>
                        <a:spcAft>
                          <a:spcPts val="0"/>
                        </a:spcAft>
                      </a:pPr>
                      <a:r>
                        <a:rPr lang="en-US" sz="1200" dirty="0">
                          <a:effectLst/>
                          <a:latin typeface="+mn-lt"/>
                          <a:ea typeface="Times New Roman" panose="02020603050405020304" pitchFamily="18" charset="0"/>
                        </a:rPr>
                        <a:t>2019-2020</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$245,123</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395</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$75</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1</a:t>
                      </a:r>
                    </a:p>
                  </a:txBody>
                  <a:tcPr marL="68580" marR="68580" marT="0" marB="0"/>
                </a:tc>
                <a:extLst>
                  <a:ext uri="{0D108BD9-81ED-4DB2-BD59-A6C34878D82A}">
                    <a16:rowId xmlns:a16="http://schemas.microsoft.com/office/drawing/2014/main" val="515199522"/>
                  </a:ext>
                </a:extLst>
              </a:tr>
              <a:tr h="210391">
                <a:tc>
                  <a:txBody>
                    <a:bodyPr/>
                    <a:lstStyle/>
                    <a:p>
                      <a:pPr marL="0" marR="0">
                        <a:spcBef>
                          <a:spcPts val="0"/>
                        </a:spcBef>
                        <a:spcAft>
                          <a:spcPts val="0"/>
                        </a:spcAft>
                      </a:pPr>
                      <a:r>
                        <a:rPr lang="en-US" sz="1200" dirty="0">
                          <a:effectLst/>
                          <a:latin typeface="+mn-lt"/>
                          <a:ea typeface="Times New Roman" panose="02020603050405020304" pitchFamily="18" charset="0"/>
                        </a:rPr>
                        <a:t>2018-2019</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$260,351</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392</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$105</a:t>
                      </a:r>
                    </a:p>
                  </a:txBody>
                  <a:tcPr marL="68580" marR="68580" marT="0" marB="0"/>
                </a:tc>
                <a:tc>
                  <a:txBody>
                    <a:bodyPr/>
                    <a:lstStyle/>
                    <a:p>
                      <a:pPr marL="0" marR="0">
                        <a:spcBef>
                          <a:spcPts val="0"/>
                        </a:spcBef>
                        <a:spcAft>
                          <a:spcPts val="0"/>
                        </a:spcAft>
                      </a:pPr>
                      <a:r>
                        <a:rPr lang="en-US" sz="1200" dirty="0">
                          <a:effectLst/>
                          <a:latin typeface="+mn-lt"/>
                          <a:ea typeface="Times New Roman" panose="02020603050405020304" pitchFamily="18" charset="0"/>
                        </a:rPr>
                        <a:t>2</a:t>
                      </a:r>
                    </a:p>
                  </a:txBody>
                  <a:tcPr marL="68580" marR="68580" marT="0" marB="0"/>
                </a:tc>
                <a:extLst>
                  <a:ext uri="{0D108BD9-81ED-4DB2-BD59-A6C34878D82A}">
                    <a16:rowId xmlns:a16="http://schemas.microsoft.com/office/drawing/2014/main" val="3502190052"/>
                  </a:ext>
                </a:extLst>
              </a:tr>
              <a:tr h="210391">
                <a:tc>
                  <a:txBody>
                    <a:bodyPr/>
                    <a:lstStyle/>
                    <a:p>
                      <a:pPr marL="0" marR="0">
                        <a:spcBef>
                          <a:spcPts val="0"/>
                        </a:spcBef>
                        <a:spcAft>
                          <a:spcPts val="0"/>
                        </a:spcAft>
                      </a:pPr>
                      <a:r>
                        <a:rPr lang="en-US" sz="1200" dirty="0">
                          <a:effectLst/>
                          <a:latin typeface="+mn-lt"/>
                        </a:rPr>
                        <a:t>2017-2018</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$261,764</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333</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$570</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3</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50081171"/>
                  </a:ext>
                </a:extLst>
              </a:tr>
              <a:tr h="210391">
                <a:tc>
                  <a:txBody>
                    <a:bodyPr/>
                    <a:lstStyle/>
                    <a:p>
                      <a:pPr marL="0" marR="0">
                        <a:spcBef>
                          <a:spcPts val="0"/>
                        </a:spcBef>
                        <a:spcAft>
                          <a:spcPts val="0"/>
                        </a:spcAft>
                      </a:pPr>
                      <a:r>
                        <a:rPr lang="en-US" sz="1200" dirty="0">
                          <a:effectLst/>
                          <a:latin typeface="+mn-lt"/>
                        </a:rPr>
                        <a:t>2016-2017</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$249,529</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312</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$26,579</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107</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730367843"/>
                  </a:ext>
                </a:extLst>
              </a:tr>
              <a:tr h="210391">
                <a:tc>
                  <a:txBody>
                    <a:bodyPr/>
                    <a:lstStyle/>
                    <a:p>
                      <a:pPr marL="0" marR="0">
                        <a:spcBef>
                          <a:spcPts val="0"/>
                        </a:spcBef>
                        <a:spcAft>
                          <a:spcPts val="0"/>
                        </a:spcAft>
                      </a:pPr>
                      <a:r>
                        <a:rPr lang="en-US" sz="1200" dirty="0">
                          <a:effectLst/>
                          <a:latin typeface="+mn-lt"/>
                        </a:rPr>
                        <a:t>2015-2016</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$219,333</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243</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$25,429</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95</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10391">
                <a:tc>
                  <a:txBody>
                    <a:bodyPr/>
                    <a:lstStyle/>
                    <a:p>
                      <a:pPr marL="0" marR="0">
                        <a:spcBef>
                          <a:spcPts val="0"/>
                        </a:spcBef>
                        <a:spcAft>
                          <a:spcPts val="0"/>
                        </a:spcAft>
                      </a:pPr>
                      <a:r>
                        <a:rPr lang="en-US" sz="1200" dirty="0">
                          <a:effectLst/>
                          <a:latin typeface="+mn-lt"/>
                        </a:rPr>
                        <a:t>2014-2015</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$209,576</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248</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$20,815</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62</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0391">
                <a:tc>
                  <a:txBody>
                    <a:bodyPr/>
                    <a:lstStyle/>
                    <a:p>
                      <a:pPr marL="0" marR="0">
                        <a:spcBef>
                          <a:spcPts val="0"/>
                        </a:spcBef>
                        <a:spcAft>
                          <a:spcPts val="0"/>
                        </a:spcAft>
                      </a:pPr>
                      <a:r>
                        <a:rPr lang="en-US" sz="1200" dirty="0">
                          <a:effectLst/>
                          <a:latin typeface="+mn-lt"/>
                        </a:rPr>
                        <a:t>2013-2014</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$143,574</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189</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$3,225</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14</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04589567"/>
                  </a:ext>
                </a:extLst>
              </a:tr>
              <a:tr h="219558">
                <a:tc>
                  <a:txBody>
                    <a:bodyPr/>
                    <a:lstStyle/>
                    <a:p>
                      <a:pPr marL="0" marR="0">
                        <a:spcBef>
                          <a:spcPts val="0"/>
                        </a:spcBef>
                        <a:spcAft>
                          <a:spcPts val="0"/>
                        </a:spcAft>
                      </a:pPr>
                      <a:r>
                        <a:rPr lang="en-US" sz="1200" dirty="0">
                          <a:effectLst/>
                          <a:latin typeface="+mn-lt"/>
                        </a:rPr>
                        <a:t>2012-2013</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$96,670</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135</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latin typeface="+mn-lt"/>
                        </a:rPr>
                        <a:t>$10,359</a:t>
                      </a:r>
                      <a:endParaRPr lang="en-US" sz="12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latin typeface="+mn-lt"/>
                        </a:rPr>
                        <a:t>53</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0391">
                <a:tc>
                  <a:txBody>
                    <a:bodyPr/>
                    <a:lstStyle/>
                    <a:p>
                      <a:pPr marL="0" marR="0" algn="just">
                        <a:spcBef>
                          <a:spcPts val="0"/>
                        </a:spcBef>
                        <a:spcAft>
                          <a:spcPts val="0"/>
                        </a:spcAft>
                      </a:pPr>
                      <a:r>
                        <a:rPr lang="en-US" sz="1200" dirty="0">
                          <a:effectLst/>
                          <a:latin typeface="+mn-lt"/>
                        </a:rPr>
                        <a:t>2011-2012</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$99,800</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201</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$6,569</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35</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0391">
                <a:tc>
                  <a:txBody>
                    <a:bodyPr/>
                    <a:lstStyle/>
                    <a:p>
                      <a:pPr marL="0" marR="0" algn="just">
                        <a:spcBef>
                          <a:spcPts val="0"/>
                        </a:spcBef>
                        <a:spcAft>
                          <a:spcPts val="0"/>
                        </a:spcAft>
                      </a:pPr>
                      <a:r>
                        <a:rPr lang="en-US" sz="1200">
                          <a:effectLst/>
                          <a:latin typeface="+mn-lt"/>
                        </a:rPr>
                        <a:t>2010-2011</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$79,989</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90</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$17,326</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92</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0391">
                <a:tc>
                  <a:txBody>
                    <a:bodyPr/>
                    <a:lstStyle/>
                    <a:p>
                      <a:pPr marL="0" marR="0" algn="just">
                        <a:spcBef>
                          <a:spcPts val="0"/>
                        </a:spcBef>
                        <a:spcAft>
                          <a:spcPts val="0"/>
                        </a:spcAft>
                      </a:pPr>
                      <a:r>
                        <a:rPr lang="en-US" sz="1200">
                          <a:effectLst/>
                          <a:latin typeface="+mn-lt"/>
                        </a:rPr>
                        <a:t>2009-2010</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$78,966</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114</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$1,134</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0391">
                <a:tc>
                  <a:txBody>
                    <a:bodyPr/>
                    <a:lstStyle/>
                    <a:p>
                      <a:pPr marL="0" marR="0" algn="just">
                        <a:spcBef>
                          <a:spcPts val="0"/>
                        </a:spcBef>
                        <a:spcAft>
                          <a:spcPts val="0"/>
                        </a:spcAft>
                      </a:pPr>
                      <a:r>
                        <a:rPr lang="en-US" sz="1200">
                          <a:effectLst/>
                          <a:latin typeface="+mn-lt"/>
                        </a:rPr>
                        <a:t>2008-2009</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$79,220</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118</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$3,802</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21</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10391">
                <a:tc>
                  <a:txBody>
                    <a:bodyPr/>
                    <a:lstStyle/>
                    <a:p>
                      <a:pPr marL="0" marR="0" algn="just">
                        <a:spcBef>
                          <a:spcPts val="0"/>
                        </a:spcBef>
                        <a:spcAft>
                          <a:spcPts val="0"/>
                        </a:spcAft>
                      </a:pPr>
                      <a:r>
                        <a:rPr lang="en-US" sz="1200">
                          <a:effectLst/>
                          <a:latin typeface="+mn-lt"/>
                        </a:rPr>
                        <a:t>2007-2008</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$88,960</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126</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$3,757</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27</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10391">
                <a:tc>
                  <a:txBody>
                    <a:bodyPr/>
                    <a:lstStyle/>
                    <a:p>
                      <a:pPr marL="0" marR="0" algn="just">
                        <a:spcBef>
                          <a:spcPts val="0"/>
                        </a:spcBef>
                        <a:spcAft>
                          <a:spcPts val="0"/>
                        </a:spcAft>
                      </a:pPr>
                      <a:r>
                        <a:rPr lang="en-US" sz="1200">
                          <a:effectLst/>
                          <a:latin typeface="+mn-lt"/>
                        </a:rPr>
                        <a:t>2006-2007</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$79,220</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118</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$4,333</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24</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10391">
                <a:tc>
                  <a:txBody>
                    <a:bodyPr/>
                    <a:lstStyle/>
                    <a:p>
                      <a:pPr marL="0" marR="0" algn="just">
                        <a:spcBef>
                          <a:spcPts val="0"/>
                        </a:spcBef>
                        <a:spcAft>
                          <a:spcPts val="0"/>
                        </a:spcAft>
                      </a:pPr>
                      <a:r>
                        <a:rPr lang="en-US" sz="1200">
                          <a:effectLst/>
                          <a:latin typeface="+mn-lt"/>
                        </a:rPr>
                        <a:t>2005-2006</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$63,848</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117</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$6,848</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40</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10391">
                <a:tc>
                  <a:txBody>
                    <a:bodyPr/>
                    <a:lstStyle/>
                    <a:p>
                      <a:pPr marL="0" marR="0" algn="just">
                        <a:spcBef>
                          <a:spcPts val="0"/>
                        </a:spcBef>
                        <a:spcAft>
                          <a:spcPts val="0"/>
                        </a:spcAft>
                      </a:pPr>
                      <a:r>
                        <a:rPr lang="en-US" sz="1200">
                          <a:effectLst/>
                          <a:latin typeface="+mn-lt"/>
                        </a:rPr>
                        <a:t>2004-2005</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$59,333</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121</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$17,975</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103</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210391">
                <a:tc>
                  <a:txBody>
                    <a:bodyPr/>
                    <a:lstStyle/>
                    <a:p>
                      <a:pPr marL="0" marR="0" algn="just">
                        <a:spcBef>
                          <a:spcPts val="0"/>
                        </a:spcBef>
                        <a:spcAft>
                          <a:spcPts val="0"/>
                        </a:spcAft>
                      </a:pPr>
                      <a:r>
                        <a:rPr lang="en-US" sz="1200">
                          <a:effectLst/>
                          <a:latin typeface="+mn-lt"/>
                        </a:rPr>
                        <a:t>2003-2004</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$44,787</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116</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$15,545</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85</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10391">
                <a:tc>
                  <a:txBody>
                    <a:bodyPr/>
                    <a:lstStyle/>
                    <a:p>
                      <a:pPr marL="0" marR="0" algn="just">
                        <a:spcBef>
                          <a:spcPts val="0"/>
                        </a:spcBef>
                        <a:spcAft>
                          <a:spcPts val="0"/>
                        </a:spcAft>
                      </a:pPr>
                      <a:r>
                        <a:rPr lang="en-US" sz="1200" dirty="0">
                          <a:effectLst/>
                          <a:latin typeface="+mn-lt"/>
                        </a:rPr>
                        <a:t>2002-2003</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$56,008</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138</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$14,778</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86</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3"/>
                  </a:ext>
                </a:extLst>
              </a:tr>
              <a:tr h="210391">
                <a:tc>
                  <a:txBody>
                    <a:bodyPr/>
                    <a:lstStyle/>
                    <a:p>
                      <a:pPr marL="0" marR="0" algn="just">
                        <a:spcBef>
                          <a:spcPts val="0"/>
                        </a:spcBef>
                        <a:spcAft>
                          <a:spcPts val="0"/>
                        </a:spcAft>
                      </a:pPr>
                      <a:r>
                        <a:rPr lang="en-US" sz="1200">
                          <a:effectLst/>
                          <a:latin typeface="+mn-lt"/>
                        </a:rPr>
                        <a:t>2001-2002</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$64,645</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161</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$9,354</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55</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4"/>
                  </a:ext>
                </a:extLst>
              </a:tr>
              <a:tr h="210391">
                <a:tc>
                  <a:txBody>
                    <a:bodyPr/>
                    <a:lstStyle/>
                    <a:p>
                      <a:pPr marL="0" marR="0" algn="just">
                        <a:spcBef>
                          <a:spcPts val="0"/>
                        </a:spcBef>
                        <a:spcAft>
                          <a:spcPts val="0"/>
                        </a:spcAft>
                      </a:pPr>
                      <a:r>
                        <a:rPr lang="en-US" sz="1200">
                          <a:effectLst/>
                          <a:latin typeface="+mn-lt"/>
                        </a:rPr>
                        <a:t>2000-2001</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$33,030</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74</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$8,545</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52</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5"/>
                  </a:ext>
                </a:extLst>
              </a:tr>
              <a:tr h="210391">
                <a:tc>
                  <a:txBody>
                    <a:bodyPr/>
                    <a:lstStyle/>
                    <a:p>
                      <a:pPr marL="0" marR="0" algn="just">
                        <a:spcBef>
                          <a:spcPts val="0"/>
                        </a:spcBef>
                        <a:spcAft>
                          <a:spcPts val="0"/>
                        </a:spcAft>
                      </a:pPr>
                      <a:r>
                        <a:rPr lang="en-US" sz="1200">
                          <a:effectLst/>
                          <a:latin typeface="+mn-lt"/>
                        </a:rPr>
                        <a:t>1999-2000</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$24,641</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76</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$11,763</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79</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6"/>
                  </a:ext>
                </a:extLst>
              </a:tr>
              <a:tr h="210391">
                <a:tc>
                  <a:txBody>
                    <a:bodyPr/>
                    <a:lstStyle/>
                    <a:p>
                      <a:pPr marL="0" marR="0" algn="just">
                        <a:spcBef>
                          <a:spcPts val="0"/>
                        </a:spcBef>
                        <a:spcAft>
                          <a:spcPts val="0"/>
                        </a:spcAft>
                      </a:pPr>
                      <a:r>
                        <a:rPr lang="en-US" sz="1200">
                          <a:effectLst/>
                          <a:latin typeface="+mn-lt"/>
                        </a:rPr>
                        <a:t>1998-1999</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$25,806</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71</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$7,457</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48</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7"/>
                  </a:ext>
                </a:extLst>
              </a:tr>
              <a:tr h="210391">
                <a:tc>
                  <a:txBody>
                    <a:bodyPr/>
                    <a:lstStyle/>
                    <a:p>
                      <a:pPr marL="0" marR="0" algn="just">
                        <a:spcBef>
                          <a:spcPts val="0"/>
                        </a:spcBef>
                        <a:spcAft>
                          <a:spcPts val="0"/>
                        </a:spcAft>
                      </a:pPr>
                      <a:r>
                        <a:rPr lang="en-US" sz="1200">
                          <a:effectLst/>
                          <a:latin typeface="+mn-lt"/>
                        </a:rPr>
                        <a:t>1997-1998</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$21,850</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latin typeface="+mn-lt"/>
                        </a:rPr>
                        <a:t>54</a:t>
                      </a:r>
                      <a:endParaRPr lang="en-US" sz="120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$5,645</a:t>
                      </a:r>
                      <a:endParaRPr lang="en-US" sz="1200" dirty="0">
                        <a:effectLst/>
                        <a:latin typeface="+mn-lt"/>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latin typeface="+mn-lt"/>
                        </a:rPr>
                        <a:t>43</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915613807"/>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ay be an image of one or more people and people standing">
            <a:extLst>
              <a:ext uri="{FF2B5EF4-FFF2-40B4-BE49-F238E27FC236}">
                <a16:creationId xmlns:a16="http://schemas.microsoft.com/office/drawing/2014/main" id="{9A6BA9CB-96F4-4082-B7B5-BBB719FDA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65" y="1120072"/>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A79578B-51F8-489D-99FA-30F4EFAEB0F0}"/>
              </a:ext>
            </a:extLst>
          </p:cNvPr>
          <p:cNvSpPr/>
          <p:nvPr/>
        </p:nvSpPr>
        <p:spPr>
          <a:xfrm>
            <a:off x="7130716" y="3092116"/>
            <a:ext cx="4539915" cy="1446550"/>
          </a:xfrm>
          <a:prstGeom prst="rect">
            <a:avLst/>
          </a:prstGeom>
        </p:spPr>
        <p:txBody>
          <a:bodyPr wrap="square">
            <a:spAutoFit/>
          </a:bodyPr>
          <a:lstStyle/>
          <a:p>
            <a:pPr algn="ctr"/>
            <a:r>
              <a:rPr lang="en-US" sz="4400" b="1" dirty="0">
                <a:solidFill>
                  <a:srgbClr val="FF0000"/>
                </a:solidFill>
                <a:latin typeface="Bradley Hand ITC" panose="03070402050302030203" pitchFamily="66" charset="0"/>
              </a:rPr>
              <a:t>Miss NOC Alumni Reunion </a:t>
            </a:r>
          </a:p>
        </p:txBody>
      </p:sp>
    </p:spTree>
    <p:extLst>
      <p:ext uri="{BB962C8B-B14F-4D97-AF65-F5344CB8AC3E}">
        <p14:creationId xmlns:p14="http://schemas.microsoft.com/office/powerpoint/2010/main" val="4066389949"/>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y be an image of 13 people and people standing">
            <a:extLst>
              <a:ext uri="{FF2B5EF4-FFF2-40B4-BE49-F238E27FC236}">
                <a16:creationId xmlns:a16="http://schemas.microsoft.com/office/drawing/2014/main" id="{C7167F1F-5BF7-4195-BB2F-6960010B0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558" y="689811"/>
            <a:ext cx="6096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542CFF-4863-433F-8D38-816411AF3ED2}"/>
              </a:ext>
            </a:extLst>
          </p:cNvPr>
          <p:cNvSpPr txBox="1"/>
          <p:nvPr/>
        </p:nvSpPr>
        <p:spPr>
          <a:xfrm>
            <a:off x="6689558" y="3044279"/>
            <a:ext cx="5354053" cy="1446550"/>
          </a:xfrm>
          <a:prstGeom prst="rect">
            <a:avLst/>
          </a:prstGeom>
          <a:noFill/>
        </p:spPr>
        <p:txBody>
          <a:bodyPr wrap="square" rtlCol="0">
            <a:spAutoFit/>
          </a:bodyPr>
          <a:lstStyle/>
          <a:p>
            <a:pPr algn="ctr"/>
            <a:r>
              <a:rPr lang="en-US" sz="4400" b="1" dirty="0">
                <a:latin typeface="Bradley Hand ITC" panose="03070402050302030203" pitchFamily="66" charset="0"/>
              </a:rPr>
              <a:t>Maverick Cheer Alumni Reunion</a:t>
            </a:r>
          </a:p>
        </p:txBody>
      </p:sp>
    </p:spTree>
    <p:extLst>
      <p:ext uri="{BB962C8B-B14F-4D97-AF65-F5344CB8AC3E}">
        <p14:creationId xmlns:p14="http://schemas.microsoft.com/office/powerpoint/2010/main" val="1258184238"/>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be an image of person, child and text that says 'Welcome Laurel Wooderson Born 8.16.2 Stillwater, OK Big Sister: Hazel Parents: Hannah, 2017 Alumna, and Guy Wooderson. NOC Lifechanging &quot;My best memory at NOC was cheering and having my Aunt Karri Morrill be my coach.&quot;- Hannah 6 lbs, 15oz oz 19.5&quot; Long'">
            <a:extLst>
              <a:ext uri="{FF2B5EF4-FFF2-40B4-BE49-F238E27FC236}">
                <a16:creationId xmlns:a16="http://schemas.microsoft.com/office/drawing/2014/main" id="{D93F9344-E1BA-44C1-A50A-B03A09116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 y="508542"/>
            <a:ext cx="3947084" cy="30232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y be an image of person, child and text that says 'Welcome Gavin Samuel Owings Born 3.8.21 Stillwater, OK ucchanga NOC Parents: Allyssa, 2016 Alumna, &amp; Jeremy Owings I enjoyed my entire nursing school experience. It was very challenging at times, but the staff and my classmates made it memorable. Allyssa (Belair) wings lbs, 12 6lbs,12oz oz 19.5&quot; Long'">
            <a:extLst>
              <a:ext uri="{FF2B5EF4-FFF2-40B4-BE49-F238E27FC236}">
                <a16:creationId xmlns:a16="http://schemas.microsoft.com/office/drawing/2014/main" id="{2D5BB55F-9B53-4733-9561-E99177711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135" y="3780024"/>
            <a:ext cx="3947085" cy="302329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ay be an image of person, child and text that says 'Welcome Adalynn Lessert Born 12.16.21 OKC, OK Parents: Faith, 2016 Alumna, and Clayton Lessert. OC &quot;My best memory at NOC was playing softball for the Lady Mavs and making lifelong Faith lbs, 11 6lbs,11oz oz 18.5&quot; Long'">
            <a:extLst>
              <a:ext uri="{FF2B5EF4-FFF2-40B4-BE49-F238E27FC236}">
                <a16:creationId xmlns:a16="http://schemas.microsoft.com/office/drawing/2014/main" id="{1B1B10ED-8CE4-45D5-BD5A-753D61ADF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064" y="508542"/>
            <a:ext cx="3945872" cy="302666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ay be an image of person, child and text that says 'Welcome Brekken Swain Born 12.20.21 Stillwater, OK Big Sister: Rhylee Parents: Heather and Josh Swain, 2017 Alumnus NOC hangin; &quot;My best memory at NOC was always being with my friends in the dorms. We would always pull pranks on each other and it definitely was never boring!&quot; Josh Swain 7 lbs, 7oz 7 oz 20.5&quot; Long'">
            <a:extLst>
              <a:ext uri="{FF2B5EF4-FFF2-40B4-BE49-F238E27FC236}">
                <a16:creationId xmlns:a16="http://schemas.microsoft.com/office/drawing/2014/main" id="{6B6D32A9-53A7-4ACB-8785-322800029A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780024"/>
            <a:ext cx="3945873" cy="30266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232C1C-FDEB-4156-BCAC-5AD52A1A4DA9}"/>
              </a:ext>
            </a:extLst>
          </p:cNvPr>
          <p:cNvSpPr txBox="1"/>
          <p:nvPr/>
        </p:nvSpPr>
        <p:spPr>
          <a:xfrm>
            <a:off x="4599937" y="892498"/>
            <a:ext cx="3025187" cy="2123658"/>
          </a:xfrm>
          <a:prstGeom prst="rect">
            <a:avLst/>
          </a:prstGeom>
          <a:noFill/>
        </p:spPr>
        <p:txBody>
          <a:bodyPr wrap="none" rtlCol="0">
            <a:spAutoFit/>
          </a:bodyPr>
          <a:lstStyle/>
          <a:p>
            <a:r>
              <a:rPr lang="en-US" sz="6600" b="1" dirty="0">
                <a:solidFill>
                  <a:srgbClr val="FF0000"/>
                </a:solidFill>
                <a:latin typeface="Bradley Hand ITC" panose="03070402050302030203" pitchFamily="66" charset="0"/>
              </a:rPr>
              <a:t>Legacy </a:t>
            </a:r>
          </a:p>
          <a:p>
            <a:r>
              <a:rPr lang="en-US" sz="6600" b="1" dirty="0">
                <a:solidFill>
                  <a:srgbClr val="FF0000"/>
                </a:solidFill>
                <a:latin typeface="Bradley Hand ITC" panose="03070402050302030203" pitchFamily="66" charset="0"/>
              </a:rPr>
              <a:t>Babies</a:t>
            </a:r>
          </a:p>
        </p:txBody>
      </p:sp>
    </p:spTree>
    <p:extLst>
      <p:ext uri="{BB962C8B-B14F-4D97-AF65-F5344CB8AC3E}">
        <p14:creationId xmlns:p14="http://schemas.microsoft.com/office/powerpoint/2010/main" val="2064531477"/>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y be an image of one or more people, people standing and outdoors">
            <a:extLst>
              <a:ext uri="{FF2B5EF4-FFF2-40B4-BE49-F238E27FC236}">
                <a16:creationId xmlns:a16="http://schemas.microsoft.com/office/drawing/2014/main" id="{B3414F14-01D9-457F-845E-1D08FAA50B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176" y="904875"/>
            <a:ext cx="3741557" cy="280616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 be an image of one or more people, people standing, car and outdoors">
            <a:extLst>
              <a:ext uri="{FF2B5EF4-FFF2-40B4-BE49-F238E27FC236}">
                <a16:creationId xmlns:a16="http://schemas.microsoft.com/office/drawing/2014/main" id="{30FDB4BA-3A86-4099-954A-83B8B355D6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680" y="2874667"/>
            <a:ext cx="4396785" cy="24462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9E48BA-45EF-4490-AF8B-82665AC05472}"/>
              </a:ext>
            </a:extLst>
          </p:cNvPr>
          <p:cNvSpPr txBox="1"/>
          <p:nvPr/>
        </p:nvSpPr>
        <p:spPr>
          <a:xfrm>
            <a:off x="899799" y="302818"/>
            <a:ext cx="10472709" cy="523220"/>
          </a:xfrm>
          <a:prstGeom prst="rect">
            <a:avLst/>
          </a:prstGeom>
          <a:noFill/>
        </p:spPr>
        <p:txBody>
          <a:bodyPr wrap="square" rtlCol="0">
            <a:spAutoFit/>
          </a:bodyPr>
          <a:lstStyle/>
          <a:p>
            <a:pPr algn="ctr"/>
            <a:r>
              <a:rPr lang="en-US" sz="2800" dirty="0"/>
              <a:t>NOC Foundation in the Communities</a:t>
            </a:r>
          </a:p>
        </p:txBody>
      </p:sp>
      <p:pic>
        <p:nvPicPr>
          <p:cNvPr id="7174" name="Picture 6" descr="Pictured L-R: Sheri Snyder, Vice President of Development and Community Relations; Jeremy Hise, Vice President of NOC Enid; Kolby Hammock; Claye Hammock; Diana Watkins, Vice President of NOC Stillwater; Kayla Wooderson, Director of Alumni and Community Relations; and Jill Green, Director of Development and Donor Relations">
            <a:extLst>
              <a:ext uri="{FF2B5EF4-FFF2-40B4-BE49-F238E27FC236}">
                <a16:creationId xmlns:a16="http://schemas.microsoft.com/office/drawing/2014/main" id="{CDAAACC1-8938-4E9A-95E7-A02BF8715B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4161" y="1216976"/>
            <a:ext cx="3648732" cy="218196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y be an image of outdoors">
            <a:extLst>
              <a:ext uri="{FF2B5EF4-FFF2-40B4-BE49-F238E27FC236}">
                <a16:creationId xmlns:a16="http://schemas.microsoft.com/office/drawing/2014/main" id="{C582A673-81DB-4555-9507-BC80A6EE23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344" y="3507137"/>
            <a:ext cx="2376646" cy="316886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May be an image of 4 people and people standing">
            <a:extLst>
              <a:ext uri="{FF2B5EF4-FFF2-40B4-BE49-F238E27FC236}">
                <a16:creationId xmlns:a16="http://schemas.microsoft.com/office/drawing/2014/main" id="{126821BE-C658-4B60-B322-86032C3443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3280" y="3507137"/>
            <a:ext cx="2059454" cy="274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369634"/>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104453-794E-45B3-BCD9-627CA2AA2D07}"/>
              </a:ext>
            </a:extLst>
          </p:cNvPr>
          <p:cNvSpPr txBox="1"/>
          <p:nvPr/>
        </p:nvSpPr>
        <p:spPr>
          <a:xfrm>
            <a:off x="649707" y="2367171"/>
            <a:ext cx="10527630" cy="2123658"/>
          </a:xfrm>
          <a:prstGeom prst="rect">
            <a:avLst/>
          </a:prstGeom>
          <a:noFill/>
        </p:spPr>
        <p:txBody>
          <a:bodyPr wrap="square" rtlCol="0">
            <a:spAutoFit/>
          </a:bodyPr>
          <a:lstStyle/>
          <a:p>
            <a:pPr algn="ctr"/>
            <a:r>
              <a:rPr lang="en-US" sz="6600" b="1" dirty="0">
                <a:latin typeface="Lucida Handwriting" panose="03010101010101010101" pitchFamily="66" charset="0"/>
              </a:rPr>
              <a:t>Thank You For Your Continued Support!</a:t>
            </a:r>
          </a:p>
        </p:txBody>
      </p:sp>
    </p:spTree>
    <p:extLst>
      <p:ext uri="{BB962C8B-B14F-4D97-AF65-F5344CB8AC3E}">
        <p14:creationId xmlns:p14="http://schemas.microsoft.com/office/powerpoint/2010/main" val="327781604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E104B8-A289-4E88-BE41-1529CBDB3CD7}"/>
              </a:ext>
            </a:extLst>
          </p:cNvPr>
          <p:cNvSpPr txBox="1"/>
          <p:nvPr/>
        </p:nvSpPr>
        <p:spPr>
          <a:xfrm>
            <a:off x="842210" y="497306"/>
            <a:ext cx="10507579" cy="1323439"/>
          </a:xfrm>
          <a:prstGeom prst="rect">
            <a:avLst/>
          </a:prstGeom>
          <a:noFill/>
        </p:spPr>
        <p:txBody>
          <a:bodyPr wrap="square" rtlCol="0">
            <a:spAutoFit/>
          </a:bodyPr>
          <a:lstStyle/>
          <a:p>
            <a:pPr algn="ctr"/>
            <a:r>
              <a:rPr lang="en-US" sz="4000" dirty="0">
                <a:latin typeface="+mj-lt"/>
              </a:rPr>
              <a:t>Northern Oklahoma College Foundation, Inc.</a:t>
            </a:r>
          </a:p>
          <a:p>
            <a:pPr algn="ctr"/>
            <a:r>
              <a:rPr lang="en-US" sz="4000" dirty="0">
                <a:latin typeface="+mj-lt"/>
              </a:rPr>
              <a:t>Board of Trustees 2021-2022</a:t>
            </a:r>
          </a:p>
        </p:txBody>
      </p:sp>
      <p:sp>
        <p:nvSpPr>
          <p:cNvPr id="4" name="TextBox 3">
            <a:extLst>
              <a:ext uri="{FF2B5EF4-FFF2-40B4-BE49-F238E27FC236}">
                <a16:creationId xmlns:a16="http://schemas.microsoft.com/office/drawing/2014/main" id="{E56133EA-BD09-46F0-A0D2-32B5CFE0EF59}"/>
              </a:ext>
            </a:extLst>
          </p:cNvPr>
          <p:cNvSpPr txBox="1"/>
          <p:nvPr/>
        </p:nvSpPr>
        <p:spPr>
          <a:xfrm>
            <a:off x="653520" y="2349614"/>
            <a:ext cx="10507579" cy="584775"/>
          </a:xfrm>
          <a:prstGeom prst="rect">
            <a:avLst/>
          </a:prstGeom>
          <a:noFill/>
        </p:spPr>
        <p:txBody>
          <a:bodyPr wrap="square" rtlCol="0">
            <a:spAutoFit/>
          </a:bodyPr>
          <a:lstStyle/>
          <a:p>
            <a:pPr algn="ctr"/>
            <a:r>
              <a:rPr lang="en-US" sz="3200" dirty="0">
                <a:latin typeface="+mj-lt"/>
              </a:rPr>
              <a:t>Community Leaders</a:t>
            </a:r>
          </a:p>
        </p:txBody>
      </p:sp>
      <p:pic>
        <p:nvPicPr>
          <p:cNvPr id="2050" name="Picture 2" descr="Mrs. LynnDe Funk, Chair - Term:  6.30.22">
            <a:extLst>
              <a:ext uri="{FF2B5EF4-FFF2-40B4-BE49-F238E27FC236}">
                <a16:creationId xmlns:a16="http://schemas.microsoft.com/office/drawing/2014/main" id="{176EB009-8EBF-4E58-A388-DA92E0E38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411" y="1958598"/>
            <a:ext cx="1219370"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r. Mike Loftis, Vice-Chair - Term:  6.30.20">
            <a:extLst>
              <a:ext uri="{FF2B5EF4-FFF2-40B4-BE49-F238E27FC236}">
                <a16:creationId xmlns:a16="http://schemas.microsoft.com/office/drawing/2014/main" id="{469C16E1-0D40-429D-BCC4-21DEDFD1C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334" y="3332486"/>
            <a:ext cx="1244566" cy="15687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r. David Cummings, Past Chair - Term: 6.30.20">
            <a:extLst>
              <a:ext uri="{FF2B5EF4-FFF2-40B4-BE49-F238E27FC236}">
                <a16:creationId xmlns:a16="http://schemas.microsoft.com/office/drawing/2014/main" id="{58CFDEE2-E89E-48B3-A856-6FBCBC173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364" y="1958598"/>
            <a:ext cx="1244566" cy="15769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r. Bert Mackie - Term:  6.30.20">
            <a:extLst>
              <a:ext uri="{FF2B5EF4-FFF2-40B4-BE49-F238E27FC236}">
                <a16:creationId xmlns:a16="http://schemas.microsoft.com/office/drawing/2014/main" id="{37EC1D82-D344-4235-BC11-28402F7B7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239" y="3945333"/>
            <a:ext cx="1244566" cy="157692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r. Mark Detten - Term:  6.30.21">
            <a:extLst>
              <a:ext uri="{FF2B5EF4-FFF2-40B4-BE49-F238E27FC236}">
                <a16:creationId xmlns:a16="http://schemas.microsoft.com/office/drawing/2014/main" id="{57035F0F-4A1E-4C4A-826C-2948BC197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364" y="3385417"/>
            <a:ext cx="1185935" cy="154687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r. Gordon Laird - Term 6.30.21">
            <a:extLst>
              <a:ext uri="{FF2B5EF4-FFF2-40B4-BE49-F238E27FC236}">
                <a16:creationId xmlns:a16="http://schemas.microsoft.com/office/drawing/2014/main" id="{71BF22BC-6AB2-460F-BE4E-A43D644A2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952" y="2934389"/>
            <a:ext cx="1319207" cy="164900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rs. Linda Brown - Term: 6.30.22">
            <a:extLst>
              <a:ext uri="{FF2B5EF4-FFF2-40B4-BE49-F238E27FC236}">
                <a16:creationId xmlns:a16="http://schemas.microsoft.com/office/drawing/2014/main" id="{A5112640-FEAC-4E1F-ADE3-D833A5D795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8032" y="3324306"/>
            <a:ext cx="1261536" cy="157692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r. Tom Poole - Term:  6.30.22">
            <a:extLst>
              <a:ext uri="{FF2B5EF4-FFF2-40B4-BE49-F238E27FC236}">
                <a16:creationId xmlns:a16="http://schemas.microsoft.com/office/drawing/2014/main" id="{EC68EB36-8D96-4517-8F54-CBEFD57FBB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28848" y="3941007"/>
            <a:ext cx="1185935" cy="15812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CE36AE-B569-4BD6-A8AE-42443952E421}"/>
              </a:ext>
            </a:extLst>
          </p:cNvPr>
          <p:cNvSpPr txBox="1"/>
          <p:nvPr/>
        </p:nvSpPr>
        <p:spPr>
          <a:xfrm>
            <a:off x="5529561" y="4932290"/>
            <a:ext cx="1119217" cy="461665"/>
          </a:xfrm>
          <a:prstGeom prst="rect">
            <a:avLst/>
          </a:prstGeom>
          <a:noFill/>
        </p:spPr>
        <p:txBody>
          <a:bodyPr wrap="none" rtlCol="0">
            <a:spAutoFit/>
          </a:bodyPr>
          <a:lstStyle/>
          <a:p>
            <a:pPr algn="ctr"/>
            <a:r>
              <a:rPr lang="en-US" sz="1200" b="1" dirty="0"/>
              <a:t>Linda Brown</a:t>
            </a:r>
          </a:p>
          <a:p>
            <a:pPr algn="ctr"/>
            <a:r>
              <a:rPr lang="en-US" sz="1200" b="1" dirty="0"/>
              <a:t>Chair</a:t>
            </a:r>
          </a:p>
        </p:txBody>
      </p:sp>
      <p:sp>
        <p:nvSpPr>
          <p:cNvPr id="6" name="TextBox 5">
            <a:extLst>
              <a:ext uri="{FF2B5EF4-FFF2-40B4-BE49-F238E27FC236}">
                <a16:creationId xmlns:a16="http://schemas.microsoft.com/office/drawing/2014/main" id="{A084903F-5B16-4CB9-9BBB-2227D8991A57}"/>
              </a:ext>
            </a:extLst>
          </p:cNvPr>
          <p:cNvSpPr txBox="1"/>
          <p:nvPr/>
        </p:nvSpPr>
        <p:spPr>
          <a:xfrm>
            <a:off x="3888066" y="4932289"/>
            <a:ext cx="1261536" cy="461665"/>
          </a:xfrm>
          <a:prstGeom prst="rect">
            <a:avLst/>
          </a:prstGeom>
          <a:noFill/>
        </p:spPr>
        <p:txBody>
          <a:bodyPr wrap="square" rtlCol="0">
            <a:spAutoFit/>
          </a:bodyPr>
          <a:lstStyle/>
          <a:p>
            <a:pPr algn="ctr"/>
            <a:r>
              <a:rPr lang="en-US" sz="1200" b="1" dirty="0"/>
              <a:t>Mark Detten</a:t>
            </a:r>
          </a:p>
          <a:p>
            <a:pPr algn="ctr"/>
            <a:r>
              <a:rPr lang="en-US" sz="1200" b="1" dirty="0"/>
              <a:t>Vice Chair</a:t>
            </a:r>
          </a:p>
        </p:txBody>
      </p:sp>
      <p:sp>
        <p:nvSpPr>
          <p:cNvPr id="7" name="TextBox 6">
            <a:extLst>
              <a:ext uri="{FF2B5EF4-FFF2-40B4-BE49-F238E27FC236}">
                <a16:creationId xmlns:a16="http://schemas.microsoft.com/office/drawing/2014/main" id="{1B6BE9EA-6740-4BBF-9C14-A28BB94C90C8}"/>
              </a:ext>
            </a:extLst>
          </p:cNvPr>
          <p:cNvSpPr txBox="1"/>
          <p:nvPr/>
        </p:nvSpPr>
        <p:spPr>
          <a:xfrm>
            <a:off x="7222579" y="4932289"/>
            <a:ext cx="989374" cy="461665"/>
          </a:xfrm>
          <a:prstGeom prst="rect">
            <a:avLst/>
          </a:prstGeom>
          <a:noFill/>
        </p:spPr>
        <p:txBody>
          <a:bodyPr wrap="none" rtlCol="0">
            <a:spAutoFit/>
          </a:bodyPr>
          <a:lstStyle/>
          <a:p>
            <a:pPr algn="ctr"/>
            <a:r>
              <a:rPr lang="en-US" sz="1200" b="1" dirty="0"/>
              <a:t>Mike Loftis</a:t>
            </a:r>
          </a:p>
          <a:p>
            <a:pPr algn="ctr"/>
            <a:r>
              <a:rPr lang="en-US" sz="1200" b="1" dirty="0"/>
              <a:t>Past Chair</a:t>
            </a:r>
          </a:p>
        </p:txBody>
      </p:sp>
      <p:sp>
        <p:nvSpPr>
          <p:cNvPr id="9" name="TextBox 8">
            <a:extLst>
              <a:ext uri="{FF2B5EF4-FFF2-40B4-BE49-F238E27FC236}">
                <a16:creationId xmlns:a16="http://schemas.microsoft.com/office/drawing/2014/main" id="{6C144703-30A1-4C27-90D4-B6CA9529EBF0}"/>
              </a:ext>
            </a:extLst>
          </p:cNvPr>
          <p:cNvSpPr txBox="1"/>
          <p:nvPr/>
        </p:nvSpPr>
        <p:spPr>
          <a:xfrm>
            <a:off x="10440835" y="4577623"/>
            <a:ext cx="1279517" cy="276999"/>
          </a:xfrm>
          <a:prstGeom prst="rect">
            <a:avLst/>
          </a:prstGeom>
          <a:noFill/>
        </p:spPr>
        <p:txBody>
          <a:bodyPr wrap="none" rtlCol="0">
            <a:spAutoFit/>
          </a:bodyPr>
          <a:lstStyle/>
          <a:p>
            <a:r>
              <a:rPr lang="en-US" sz="1200" b="1" dirty="0"/>
              <a:t>Misty Thurman</a:t>
            </a:r>
          </a:p>
        </p:txBody>
      </p:sp>
      <p:sp>
        <p:nvSpPr>
          <p:cNvPr id="11" name="TextBox 10">
            <a:extLst>
              <a:ext uri="{FF2B5EF4-FFF2-40B4-BE49-F238E27FC236}">
                <a16:creationId xmlns:a16="http://schemas.microsoft.com/office/drawing/2014/main" id="{0324A795-DF02-478E-B7A0-138EC5434071}"/>
              </a:ext>
            </a:extLst>
          </p:cNvPr>
          <p:cNvSpPr txBox="1"/>
          <p:nvPr/>
        </p:nvSpPr>
        <p:spPr>
          <a:xfrm>
            <a:off x="8728846" y="3476363"/>
            <a:ext cx="1185935" cy="276999"/>
          </a:xfrm>
          <a:prstGeom prst="rect">
            <a:avLst/>
          </a:prstGeom>
          <a:noFill/>
        </p:spPr>
        <p:txBody>
          <a:bodyPr wrap="square" rtlCol="0">
            <a:spAutoFit/>
          </a:bodyPr>
          <a:lstStyle/>
          <a:p>
            <a:pPr algn="ctr"/>
            <a:r>
              <a:rPr lang="en-US" sz="1200" b="1" dirty="0"/>
              <a:t>LynnDe Funk</a:t>
            </a:r>
          </a:p>
        </p:txBody>
      </p:sp>
      <p:sp>
        <p:nvSpPr>
          <p:cNvPr id="13" name="TextBox 12">
            <a:extLst>
              <a:ext uri="{FF2B5EF4-FFF2-40B4-BE49-F238E27FC236}">
                <a16:creationId xmlns:a16="http://schemas.microsoft.com/office/drawing/2014/main" id="{56DB8802-5A82-46E4-8676-41EE027DB571}"/>
              </a:ext>
            </a:extLst>
          </p:cNvPr>
          <p:cNvSpPr txBox="1"/>
          <p:nvPr/>
        </p:nvSpPr>
        <p:spPr>
          <a:xfrm>
            <a:off x="268015" y="4655290"/>
            <a:ext cx="1410514" cy="276999"/>
          </a:xfrm>
          <a:prstGeom prst="rect">
            <a:avLst/>
          </a:prstGeom>
          <a:noFill/>
        </p:spPr>
        <p:txBody>
          <a:bodyPr wrap="none" rtlCol="0">
            <a:spAutoFit/>
          </a:bodyPr>
          <a:lstStyle/>
          <a:p>
            <a:r>
              <a:rPr lang="en-US" sz="1200" b="1" dirty="0"/>
              <a:t>Dr. Gordon Laird</a:t>
            </a:r>
          </a:p>
        </p:txBody>
      </p:sp>
      <p:sp>
        <p:nvSpPr>
          <p:cNvPr id="14" name="TextBox 13">
            <a:extLst>
              <a:ext uri="{FF2B5EF4-FFF2-40B4-BE49-F238E27FC236}">
                <a16:creationId xmlns:a16="http://schemas.microsoft.com/office/drawing/2014/main" id="{1ADA83F3-D877-4BCC-81BC-B61C9F95C8E5}"/>
              </a:ext>
            </a:extLst>
          </p:cNvPr>
          <p:cNvSpPr txBox="1"/>
          <p:nvPr/>
        </p:nvSpPr>
        <p:spPr>
          <a:xfrm>
            <a:off x="2113211" y="3535519"/>
            <a:ext cx="1441420" cy="276999"/>
          </a:xfrm>
          <a:prstGeom prst="rect">
            <a:avLst/>
          </a:prstGeom>
          <a:noFill/>
        </p:spPr>
        <p:txBody>
          <a:bodyPr wrap="none" rtlCol="0">
            <a:spAutoFit/>
          </a:bodyPr>
          <a:lstStyle/>
          <a:p>
            <a:r>
              <a:rPr lang="en-US" sz="1200" b="1" dirty="0"/>
              <a:t>David Cummings</a:t>
            </a:r>
          </a:p>
        </p:txBody>
      </p:sp>
      <p:sp>
        <p:nvSpPr>
          <p:cNvPr id="15" name="TextBox 14">
            <a:extLst>
              <a:ext uri="{FF2B5EF4-FFF2-40B4-BE49-F238E27FC236}">
                <a16:creationId xmlns:a16="http://schemas.microsoft.com/office/drawing/2014/main" id="{780B25A1-D6D8-4968-BC0C-A8DF6D51AEBE}"/>
              </a:ext>
            </a:extLst>
          </p:cNvPr>
          <p:cNvSpPr txBox="1"/>
          <p:nvPr/>
        </p:nvSpPr>
        <p:spPr>
          <a:xfrm>
            <a:off x="2368232" y="5522254"/>
            <a:ext cx="1045479" cy="276999"/>
          </a:xfrm>
          <a:prstGeom prst="rect">
            <a:avLst/>
          </a:prstGeom>
          <a:noFill/>
        </p:spPr>
        <p:txBody>
          <a:bodyPr wrap="none" rtlCol="0">
            <a:spAutoFit/>
          </a:bodyPr>
          <a:lstStyle/>
          <a:p>
            <a:r>
              <a:rPr lang="en-US" sz="1200" b="1" dirty="0"/>
              <a:t>Bert Mackie</a:t>
            </a:r>
          </a:p>
        </p:txBody>
      </p:sp>
      <p:sp>
        <p:nvSpPr>
          <p:cNvPr id="16" name="TextBox 15">
            <a:extLst>
              <a:ext uri="{FF2B5EF4-FFF2-40B4-BE49-F238E27FC236}">
                <a16:creationId xmlns:a16="http://schemas.microsoft.com/office/drawing/2014/main" id="{13D59512-27B3-4A45-A787-772547817A70}"/>
              </a:ext>
            </a:extLst>
          </p:cNvPr>
          <p:cNvSpPr txBox="1"/>
          <p:nvPr/>
        </p:nvSpPr>
        <p:spPr>
          <a:xfrm>
            <a:off x="8866914" y="5476395"/>
            <a:ext cx="961930" cy="276999"/>
          </a:xfrm>
          <a:prstGeom prst="rect">
            <a:avLst/>
          </a:prstGeom>
          <a:noFill/>
        </p:spPr>
        <p:txBody>
          <a:bodyPr wrap="none" rtlCol="0">
            <a:spAutoFit/>
          </a:bodyPr>
          <a:lstStyle/>
          <a:p>
            <a:r>
              <a:rPr lang="en-US" sz="1200" b="1" dirty="0"/>
              <a:t>Tom Poole</a:t>
            </a:r>
          </a:p>
        </p:txBody>
      </p:sp>
      <p:pic>
        <p:nvPicPr>
          <p:cNvPr id="3074" name="Picture 2" descr="https://www.noc.edu/assets/uploads/sites/740/2021/09/Misty-Thurman-Term-6.30.24-400x516.jpg">
            <a:extLst>
              <a:ext uri="{FF2B5EF4-FFF2-40B4-BE49-F238E27FC236}">
                <a16:creationId xmlns:a16="http://schemas.microsoft.com/office/drawing/2014/main" id="{37A941EE-A3C2-42F7-90A2-416F517464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90066" y="2931331"/>
            <a:ext cx="1274467" cy="164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36043"/>
      </p:ext>
    </p:extLst>
  </p:cSld>
  <p:clrMapOvr>
    <a:masterClrMapping/>
  </p:clrMapOvr>
  <p:transition spd="slow">
    <p:cover/>
  </p:transition>
</p:sld>
</file>

<file path=ppt/theme/theme1.xml><?xml version="1.0" encoding="utf-8"?>
<a:theme xmlns:a="http://schemas.openxmlformats.org/drawingml/2006/main" name="Office Theme">
  <a:themeElements>
    <a:clrScheme name="Northern">
      <a:dk1>
        <a:srgbClr val="000000"/>
      </a:dk1>
      <a:lt1>
        <a:srgbClr val="FFFFFF"/>
      </a:lt1>
      <a:dk2>
        <a:srgbClr val="E5E6E6"/>
      </a:dk2>
      <a:lt2>
        <a:srgbClr val="FFFFFF"/>
      </a:lt2>
      <a:accent1>
        <a:srgbClr val="C8202F"/>
      </a:accent1>
      <a:accent2>
        <a:srgbClr val="EB8661"/>
      </a:accent2>
      <a:accent3>
        <a:srgbClr val="EBE573"/>
      </a:accent3>
      <a:accent4>
        <a:srgbClr val="72CA77"/>
      </a:accent4>
      <a:accent5>
        <a:srgbClr val="535DA5"/>
      </a:accent5>
      <a:accent6>
        <a:srgbClr val="A44091"/>
      </a:accent6>
      <a:hlink>
        <a:srgbClr val="00B0F0"/>
      </a:hlink>
      <a:folHlink>
        <a:srgbClr val="B2B2B2"/>
      </a:folHlink>
    </a:clrScheme>
    <a:fontScheme name="Custom 2">
      <a:majorFont>
        <a:latin typeface="Palatino Linotype"/>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orthern">
      <a:dk1>
        <a:srgbClr val="000000"/>
      </a:dk1>
      <a:lt1>
        <a:srgbClr val="FFFFFF"/>
      </a:lt1>
      <a:dk2>
        <a:srgbClr val="E5E6E6"/>
      </a:dk2>
      <a:lt2>
        <a:srgbClr val="FFFFFF"/>
      </a:lt2>
      <a:accent1>
        <a:srgbClr val="C8202F"/>
      </a:accent1>
      <a:accent2>
        <a:srgbClr val="EB8661"/>
      </a:accent2>
      <a:accent3>
        <a:srgbClr val="EBE573"/>
      </a:accent3>
      <a:accent4>
        <a:srgbClr val="72CA77"/>
      </a:accent4>
      <a:accent5>
        <a:srgbClr val="535DA5"/>
      </a:accent5>
      <a:accent6>
        <a:srgbClr val="A44091"/>
      </a:accent6>
      <a:hlink>
        <a:srgbClr val="00B0F0"/>
      </a:hlink>
      <a:folHlink>
        <a:srgbClr val="B2B2B2"/>
      </a:folHlink>
    </a:clrScheme>
    <a:fontScheme name="Custom 2">
      <a:majorFont>
        <a:latin typeface="Palatino Linotype"/>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6290</TotalTime>
  <Words>3384</Words>
  <Application>Microsoft Office PowerPoint</Application>
  <PresentationFormat>Widescreen</PresentationFormat>
  <Paragraphs>1213</Paragraphs>
  <Slides>84</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84</vt:i4>
      </vt:variant>
    </vt:vector>
  </HeadingPairs>
  <TitlesOfParts>
    <vt:vector size="93" baseType="lpstr">
      <vt:lpstr>Arial</vt:lpstr>
      <vt:lpstr>Bradley Hand ITC</vt:lpstr>
      <vt:lpstr>Calibri</vt:lpstr>
      <vt:lpstr>DejaVu Sans</vt:lpstr>
      <vt:lpstr>Lucida Handwriting</vt:lpstr>
      <vt:lpstr>Palatino Linotype</vt:lpstr>
      <vt:lpstr>Times New Roman</vt:lpstr>
      <vt:lpstr>Office Theme</vt:lpstr>
      <vt:lpstr>1_Office Theme</vt:lpstr>
      <vt:lpstr>PowerPoint Presentation</vt:lpstr>
      <vt:lpstr>PowerPoint Presentation</vt:lpstr>
      <vt:lpstr>NOC Board of Regents</vt:lpstr>
      <vt:lpstr>NOC Executive Council</vt:lpstr>
      <vt:lpstr>PowerPoint Presentation</vt:lpstr>
      <vt:lpstr>PowerPoint Presentation</vt:lpstr>
      <vt:lpstr>PowerPoint Presentation</vt:lpstr>
      <vt:lpstr>Scholarship History</vt:lpstr>
      <vt:lpstr>PowerPoint Presentation</vt:lpstr>
      <vt:lpstr>PowerPoint Presentation</vt:lpstr>
      <vt:lpstr>The Central Hall Society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Pease</dc:creator>
  <cp:lastModifiedBy>Jill Green</cp:lastModifiedBy>
  <cp:revision>235</cp:revision>
  <cp:lastPrinted>2022-04-05T18:45:01Z</cp:lastPrinted>
  <dcterms:created xsi:type="dcterms:W3CDTF">2018-06-14T00:30:20Z</dcterms:created>
  <dcterms:modified xsi:type="dcterms:W3CDTF">2022-04-06T15:56:09Z</dcterms:modified>
</cp:coreProperties>
</file>