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2"/>
  </p:sldMasterIdLst>
  <p:notesMasterIdLst>
    <p:notesMasterId r:id="rId51"/>
  </p:notesMasterIdLst>
  <p:sldIdLst>
    <p:sldId id="256" r:id="rId3"/>
    <p:sldId id="258" r:id="rId4"/>
    <p:sldId id="271" r:id="rId5"/>
    <p:sldId id="259" r:id="rId6"/>
    <p:sldId id="312" r:id="rId7"/>
    <p:sldId id="313" r:id="rId8"/>
    <p:sldId id="314" r:id="rId9"/>
    <p:sldId id="260" r:id="rId10"/>
    <p:sldId id="326" r:id="rId11"/>
    <p:sldId id="261" r:id="rId12"/>
    <p:sldId id="262" r:id="rId13"/>
    <p:sldId id="263" r:id="rId14"/>
    <p:sldId id="280" r:id="rId15"/>
    <p:sldId id="316" r:id="rId16"/>
    <p:sldId id="264" r:id="rId17"/>
    <p:sldId id="281" r:id="rId18"/>
    <p:sldId id="303" r:id="rId19"/>
    <p:sldId id="315" r:id="rId20"/>
    <p:sldId id="329" r:id="rId21"/>
    <p:sldId id="308" r:id="rId22"/>
    <p:sldId id="330" r:id="rId23"/>
    <p:sldId id="304" r:id="rId24"/>
    <p:sldId id="272" r:id="rId25"/>
    <p:sldId id="265" r:id="rId26"/>
    <p:sldId id="331" r:id="rId27"/>
    <p:sldId id="324" r:id="rId28"/>
    <p:sldId id="266" r:id="rId29"/>
    <p:sldId id="284" r:id="rId30"/>
    <p:sldId id="274" r:id="rId31"/>
    <p:sldId id="317" r:id="rId32"/>
    <p:sldId id="278" r:id="rId33"/>
    <p:sldId id="319" r:id="rId34"/>
    <p:sldId id="327" r:id="rId35"/>
    <p:sldId id="328" r:id="rId36"/>
    <p:sldId id="277" r:id="rId37"/>
    <p:sldId id="323" r:id="rId38"/>
    <p:sldId id="279" r:id="rId39"/>
    <p:sldId id="275" r:id="rId40"/>
    <p:sldId id="318" r:id="rId41"/>
    <p:sldId id="296" r:id="rId42"/>
    <p:sldId id="322" r:id="rId43"/>
    <p:sldId id="295" r:id="rId44"/>
    <p:sldId id="298" r:id="rId45"/>
    <p:sldId id="269" r:id="rId46"/>
    <p:sldId id="282" r:id="rId47"/>
    <p:sldId id="325" r:id="rId48"/>
    <p:sldId id="297" r:id="rId49"/>
    <p:sldId id="300" r:id="rId5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763" autoAdjust="0"/>
  </p:normalViewPr>
  <p:slideViewPr>
    <p:cSldViewPr>
      <p:cViewPr varScale="1">
        <p:scale>
          <a:sx n="92" d="100"/>
          <a:sy n="92" d="100"/>
        </p:scale>
        <p:origin x="534" y="90"/>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7840" cy="464820"/>
          </a:xfrm>
          <a:prstGeom prst="rect">
            <a:avLst/>
          </a:prstGeom>
        </p:spPr>
        <p:txBody>
          <a:bodyPr vert="horz" lIns="92446" tIns="46223" rIns="92446" bIns="46223" rtlCol="0"/>
          <a:lstStyle>
            <a:lvl1pPr algn="l">
              <a:defRPr sz="1200"/>
            </a:lvl1pPr>
          </a:lstStyle>
          <a:p>
            <a:endParaRPr lang="en-US" dirty="0"/>
          </a:p>
        </p:txBody>
      </p:sp>
      <p:sp>
        <p:nvSpPr>
          <p:cNvPr id="3" name="Date Placeholder 2"/>
          <p:cNvSpPr>
            <a:spLocks noGrp="1"/>
          </p:cNvSpPr>
          <p:nvPr>
            <p:ph type="dt" idx="1"/>
          </p:nvPr>
        </p:nvSpPr>
        <p:spPr>
          <a:xfrm>
            <a:off x="3970940" y="0"/>
            <a:ext cx="3037840" cy="464820"/>
          </a:xfrm>
          <a:prstGeom prst="rect">
            <a:avLst/>
          </a:prstGeom>
        </p:spPr>
        <p:txBody>
          <a:bodyPr vert="horz" lIns="92446" tIns="46223" rIns="92446" bIns="46223" rtlCol="0"/>
          <a:lstStyle>
            <a:lvl1pPr algn="r">
              <a:defRPr sz="1200"/>
            </a:lvl1pPr>
          </a:lstStyle>
          <a:p>
            <a:fld id="{20CB0929-E5AD-444E-9231-5C9D832B2B7D}" type="datetimeFigureOut">
              <a:rPr lang="en-US" smtClean="0"/>
              <a:t>3/6/2019</a:t>
            </a:fld>
            <a:endParaRPr lang="en-US" dirty="0"/>
          </a:p>
        </p:txBody>
      </p:sp>
      <p:sp>
        <p:nvSpPr>
          <p:cNvPr id="4" name="Slide Image Placeholder 3"/>
          <p:cNvSpPr>
            <a:spLocks noGrp="1" noRot="1" noChangeAspect="1"/>
          </p:cNvSpPr>
          <p:nvPr>
            <p:ph type="sldImg" idx="2"/>
          </p:nvPr>
        </p:nvSpPr>
        <p:spPr>
          <a:xfrm>
            <a:off x="1181100" y="696913"/>
            <a:ext cx="4649788" cy="3486150"/>
          </a:xfrm>
          <a:prstGeom prst="rect">
            <a:avLst/>
          </a:prstGeom>
          <a:noFill/>
          <a:ln w="12700">
            <a:solidFill>
              <a:prstClr val="black"/>
            </a:solidFill>
          </a:ln>
        </p:spPr>
        <p:txBody>
          <a:bodyPr vert="horz" lIns="92446" tIns="46223" rIns="92446" bIns="46223" rtlCol="0" anchor="ctr"/>
          <a:lstStyle/>
          <a:p>
            <a:endParaRPr lang="en-US" dirty="0"/>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2446" tIns="46223" rIns="92446" bIns="462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8829967"/>
            <a:ext cx="3037840" cy="464820"/>
          </a:xfrm>
          <a:prstGeom prst="rect">
            <a:avLst/>
          </a:prstGeom>
        </p:spPr>
        <p:txBody>
          <a:bodyPr vert="horz" lIns="92446" tIns="46223" rIns="92446" bIns="462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0" y="8829967"/>
            <a:ext cx="3037840" cy="464820"/>
          </a:xfrm>
          <a:prstGeom prst="rect">
            <a:avLst/>
          </a:prstGeom>
        </p:spPr>
        <p:txBody>
          <a:bodyPr vert="horz" lIns="92446" tIns="46223" rIns="92446" bIns="46223" rtlCol="0" anchor="b"/>
          <a:lstStyle>
            <a:lvl1pPr algn="r">
              <a:defRPr sz="1200"/>
            </a:lvl1pPr>
          </a:lstStyle>
          <a:p>
            <a:fld id="{3BE467DC-884A-4A51-8F14-C6C22FF2F45E}" type="slidenum">
              <a:rPr lang="en-US" smtClean="0"/>
              <a:t>‹#›</a:t>
            </a:fld>
            <a:endParaRPr lang="en-US" dirty="0"/>
          </a:p>
        </p:txBody>
      </p:sp>
    </p:spTree>
    <p:extLst>
      <p:ext uri="{BB962C8B-B14F-4D97-AF65-F5344CB8AC3E}">
        <p14:creationId xmlns:p14="http://schemas.microsoft.com/office/powerpoint/2010/main" val="3144882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E467DC-884A-4A51-8F14-C6C22FF2F45E}" type="slidenum">
              <a:rPr lang="en-US" smtClean="0"/>
              <a:t>12</a:t>
            </a:fld>
            <a:endParaRPr lang="en-US" dirty="0"/>
          </a:p>
        </p:txBody>
      </p:sp>
    </p:spTree>
    <p:extLst>
      <p:ext uri="{BB962C8B-B14F-4D97-AF65-F5344CB8AC3E}">
        <p14:creationId xmlns:p14="http://schemas.microsoft.com/office/powerpoint/2010/main" val="857895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E467DC-884A-4A51-8F14-C6C22FF2F45E}" type="slidenum">
              <a:rPr lang="en-US" smtClean="0"/>
              <a:t>18</a:t>
            </a:fld>
            <a:endParaRPr lang="en-US" dirty="0"/>
          </a:p>
        </p:txBody>
      </p:sp>
    </p:spTree>
    <p:extLst>
      <p:ext uri="{BB962C8B-B14F-4D97-AF65-F5344CB8AC3E}">
        <p14:creationId xmlns:p14="http://schemas.microsoft.com/office/powerpoint/2010/main" val="299058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E467DC-884A-4A51-8F14-C6C22FF2F45E}" type="slidenum">
              <a:rPr lang="en-US" smtClean="0"/>
              <a:t>27</a:t>
            </a:fld>
            <a:endParaRPr lang="en-US" dirty="0"/>
          </a:p>
        </p:txBody>
      </p:sp>
    </p:spTree>
    <p:extLst>
      <p:ext uri="{BB962C8B-B14F-4D97-AF65-F5344CB8AC3E}">
        <p14:creationId xmlns:p14="http://schemas.microsoft.com/office/powerpoint/2010/main" val="4075875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E467DC-884A-4A51-8F14-C6C22FF2F45E}" type="slidenum">
              <a:rPr lang="en-US" smtClean="0"/>
              <a:t>35</a:t>
            </a:fld>
            <a:endParaRPr lang="en-US" dirty="0"/>
          </a:p>
        </p:txBody>
      </p:sp>
    </p:spTree>
    <p:extLst>
      <p:ext uri="{BB962C8B-B14F-4D97-AF65-F5344CB8AC3E}">
        <p14:creationId xmlns:p14="http://schemas.microsoft.com/office/powerpoint/2010/main" val="2751453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E467DC-884A-4A51-8F14-C6C22FF2F45E}" type="slidenum">
              <a:rPr lang="en-US" smtClean="0"/>
              <a:t>46</a:t>
            </a:fld>
            <a:endParaRPr lang="en-US" dirty="0"/>
          </a:p>
        </p:txBody>
      </p:sp>
    </p:spTree>
    <p:extLst>
      <p:ext uri="{BB962C8B-B14F-4D97-AF65-F5344CB8AC3E}">
        <p14:creationId xmlns:p14="http://schemas.microsoft.com/office/powerpoint/2010/main" val="1247529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685800" y="2130425"/>
            <a:ext cx="7772400" cy="1470025"/>
          </a:xfrm>
        </p:spPr>
        <p:txBody>
          <a:bodyPr/>
          <a:lstStyle>
            <a:lvl1pPr>
              <a:defRPr/>
            </a:lvl1pPr>
          </a:lstStyle>
          <a:p>
            <a:r>
              <a:rPr lang="en-US" smtClean="0"/>
              <a:t>Click to edit Master title style</a:t>
            </a:r>
            <a:endParaRPr lang="en-US"/>
          </a:p>
        </p:txBody>
      </p:sp>
      <p:sp>
        <p:nvSpPr>
          <p:cNvPr id="15363" name="Rectangle 3"/>
          <p:cNvSpPr>
            <a:spLocks noGrp="1" noChangeArrowheads="1"/>
          </p:cNvSpPr>
          <p:nvPr>
            <p:ph type="subTitle" idx="1"/>
          </p:nvPr>
        </p:nvSpPr>
        <p:spPr>
          <a:xfrm>
            <a:off x="1371600" y="3886200"/>
            <a:ext cx="6400800" cy="1752600"/>
          </a:xfrm>
        </p:spPr>
        <p:txBody>
          <a:bodyPr/>
          <a:lstStyle>
            <a:lvl1pPr marL="0" indent="0" algn="ctr">
              <a:buFontTx/>
              <a:buNone/>
              <a:defRPr sz="2400"/>
            </a:lvl1pPr>
          </a:lstStyle>
          <a:p>
            <a:r>
              <a:rPr lang="en-US" smtClean="0"/>
              <a:t>Click to edit Master subtitle style</a:t>
            </a:r>
            <a:endParaRPr lang="en-US"/>
          </a:p>
        </p:txBody>
      </p:sp>
    </p:spTree>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dirty="0"/>
          </a:p>
        </p:txBody>
      </p:sp>
      <p:sp>
        <p:nvSpPr>
          <p:cNvPr id="5" name="Slide Number Placeholder 4"/>
          <p:cNvSpPr>
            <a:spLocks noGrp="1"/>
          </p:cNvSpPr>
          <p:nvPr>
            <p:ph type="sldNum" sz="quarter" idx="11"/>
          </p:nvPr>
        </p:nvSpPr>
        <p:spPr/>
        <p:txBody>
          <a:bodyPr/>
          <a:lstStyle>
            <a:lvl1pPr>
              <a:defRPr/>
            </a:lvl1pPr>
          </a:lstStyle>
          <a:p>
            <a:fld id="{9CFA1C66-7F35-4C2B-A149-4061A2BD3423}"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dirty="0"/>
          </a:p>
        </p:txBody>
      </p:sp>
      <p:sp>
        <p:nvSpPr>
          <p:cNvPr id="5" name="Slide Number Placeholder 4"/>
          <p:cNvSpPr>
            <a:spLocks noGrp="1"/>
          </p:cNvSpPr>
          <p:nvPr>
            <p:ph type="sldNum" sz="quarter" idx="11"/>
          </p:nvPr>
        </p:nvSpPr>
        <p:spPr/>
        <p:txBody>
          <a:bodyPr/>
          <a:lstStyle>
            <a:lvl1pPr>
              <a:defRPr/>
            </a:lvl1pPr>
          </a:lstStyle>
          <a:p>
            <a:fld id="{9CFA1C66-7F35-4C2B-A149-4061A2BD3423}"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dirty="0"/>
          </a:p>
        </p:txBody>
      </p:sp>
      <p:sp>
        <p:nvSpPr>
          <p:cNvPr id="5" name="Slide Number Placeholder 4"/>
          <p:cNvSpPr>
            <a:spLocks noGrp="1"/>
          </p:cNvSpPr>
          <p:nvPr>
            <p:ph type="sldNum" sz="quarter" idx="11"/>
          </p:nvPr>
        </p:nvSpPr>
        <p:spPr/>
        <p:txBody>
          <a:bodyPr/>
          <a:lstStyle>
            <a:lvl1pPr>
              <a:defRPr/>
            </a:lvl1pPr>
          </a:lstStyle>
          <a:p>
            <a:fld id="{9CFA1C66-7F35-4C2B-A149-4061A2BD3423}"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dirty="0"/>
          </a:p>
        </p:txBody>
      </p:sp>
      <p:sp>
        <p:nvSpPr>
          <p:cNvPr id="5" name="Slide Number Placeholder 4"/>
          <p:cNvSpPr>
            <a:spLocks noGrp="1"/>
          </p:cNvSpPr>
          <p:nvPr>
            <p:ph type="sldNum" sz="quarter" idx="11"/>
          </p:nvPr>
        </p:nvSpPr>
        <p:spPr/>
        <p:txBody>
          <a:bodyPr/>
          <a:lstStyle>
            <a:lvl1pPr>
              <a:defRPr/>
            </a:lvl1pPr>
          </a:lstStyle>
          <a:p>
            <a:fld id="{9CFA1C66-7F35-4C2B-A149-4061A2BD3423}"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2057400"/>
            <a:ext cx="36195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67300" y="2057400"/>
            <a:ext cx="36195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dirty="0"/>
          </a:p>
        </p:txBody>
      </p:sp>
      <p:sp>
        <p:nvSpPr>
          <p:cNvPr id="6" name="Slide Number Placeholder 5"/>
          <p:cNvSpPr>
            <a:spLocks noGrp="1"/>
          </p:cNvSpPr>
          <p:nvPr>
            <p:ph type="sldNum" sz="quarter" idx="11"/>
          </p:nvPr>
        </p:nvSpPr>
        <p:spPr/>
        <p:txBody>
          <a:bodyPr/>
          <a:lstStyle>
            <a:lvl1pPr>
              <a:defRPr/>
            </a:lvl1pPr>
          </a:lstStyle>
          <a:p>
            <a:fld id="{9CFA1C66-7F35-4C2B-A149-4061A2BD3423}"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dirty="0"/>
          </a:p>
        </p:txBody>
      </p:sp>
      <p:sp>
        <p:nvSpPr>
          <p:cNvPr id="8" name="Slide Number Placeholder 7"/>
          <p:cNvSpPr>
            <a:spLocks noGrp="1"/>
          </p:cNvSpPr>
          <p:nvPr>
            <p:ph type="sldNum" sz="quarter" idx="11"/>
          </p:nvPr>
        </p:nvSpPr>
        <p:spPr/>
        <p:txBody>
          <a:bodyPr/>
          <a:lstStyle>
            <a:lvl1pPr>
              <a:defRPr/>
            </a:lvl1pPr>
          </a:lstStyle>
          <a:p>
            <a:fld id="{9CFA1C66-7F35-4C2B-A149-4061A2BD3423}"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dirty="0"/>
          </a:p>
        </p:txBody>
      </p:sp>
      <p:sp>
        <p:nvSpPr>
          <p:cNvPr id="4" name="Slide Number Placeholder 3"/>
          <p:cNvSpPr>
            <a:spLocks noGrp="1"/>
          </p:cNvSpPr>
          <p:nvPr>
            <p:ph type="sldNum" sz="quarter" idx="11"/>
          </p:nvPr>
        </p:nvSpPr>
        <p:spPr/>
        <p:txBody>
          <a:bodyPr/>
          <a:lstStyle>
            <a:lvl1pPr>
              <a:defRPr/>
            </a:lvl1pPr>
          </a:lstStyle>
          <a:p>
            <a:fld id="{9CFA1C66-7F35-4C2B-A149-4061A2BD3423}"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dirty="0"/>
          </a:p>
        </p:txBody>
      </p:sp>
      <p:sp>
        <p:nvSpPr>
          <p:cNvPr id="3" name="Slide Number Placeholder 2"/>
          <p:cNvSpPr>
            <a:spLocks noGrp="1"/>
          </p:cNvSpPr>
          <p:nvPr>
            <p:ph type="sldNum" sz="quarter" idx="11"/>
          </p:nvPr>
        </p:nvSpPr>
        <p:spPr/>
        <p:txBody>
          <a:bodyPr/>
          <a:lstStyle>
            <a:lvl1pPr>
              <a:defRPr/>
            </a:lvl1pPr>
          </a:lstStyle>
          <a:p>
            <a:fld id="{9CFA1C66-7F35-4C2B-A149-4061A2BD3423}"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dirty="0"/>
          </a:p>
        </p:txBody>
      </p:sp>
      <p:sp>
        <p:nvSpPr>
          <p:cNvPr id="6" name="Slide Number Placeholder 5"/>
          <p:cNvSpPr>
            <a:spLocks noGrp="1"/>
          </p:cNvSpPr>
          <p:nvPr>
            <p:ph type="sldNum" sz="quarter" idx="11"/>
          </p:nvPr>
        </p:nvSpPr>
        <p:spPr/>
        <p:txBody>
          <a:bodyPr/>
          <a:lstStyle>
            <a:lvl1pPr>
              <a:defRPr/>
            </a:lvl1pPr>
          </a:lstStyle>
          <a:p>
            <a:fld id="{9CFA1C66-7F35-4C2B-A149-4061A2BD3423}"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dirty="0"/>
          </a:p>
        </p:txBody>
      </p:sp>
      <p:sp>
        <p:nvSpPr>
          <p:cNvPr id="6" name="Slide Number Placeholder 5"/>
          <p:cNvSpPr>
            <a:spLocks noGrp="1"/>
          </p:cNvSpPr>
          <p:nvPr>
            <p:ph type="sldNum" sz="quarter" idx="11"/>
          </p:nvPr>
        </p:nvSpPr>
        <p:spPr/>
        <p:txBody>
          <a:bodyPr/>
          <a:lstStyle>
            <a:lvl1pPr>
              <a:defRPr/>
            </a:lvl1pPr>
          </a:lstStyle>
          <a:p>
            <a:fld id="{9CFA1C66-7F35-4C2B-A149-4061A2BD3423}"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35" name="Rectangle 11"/>
          <p:cNvSpPr>
            <a:spLocks noChangeArrowheads="1"/>
          </p:cNvSpPr>
          <p:nvPr/>
        </p:nvSpPr>
        <p:spPr bwMode="auto">
          <a:xfrm>
            <a:off x="990600" y="1752600"/>
            <a:ext cx="8153400" cy="4648200"/>
          </a:xfrm>
          <a:prstGeom prst="rect">
            <a:avLst/>
          </a:prstGeom>
          <a:solidFill>
            <a:schemeClr val="bg1">
              <a:alpha val="35001"/>
            </a:schemeClr>
          </a:solidFill>
          <a:ln w="9525">
            <a:noFill/>
            <a:miter lim="800000"/>
            <a:headEnd/>
            <a:tailEnd/>
          </a:ln>
          <a:effectLst/>
        </p:spPr>
        <p:txBody>
          <a:bodyPr wrap="none" anchor="ctr"/>
          <a:lstStyle/>
          <a:p>
            <a:endParaRPr lang="en-US" dirty="0"/>
          </a:p>
        </p:txBody>
      </p:sp>
      <p:sp>
        <p:nvSpPr>
          <p:cNvPr id="1034" name="Rectangle 10"/>
          <p:cNvSpPr>
            <a:spLocks noChangeArrowheads="1"/>
          </p:cNvSpPr>
          <p:nvPr/>
        </p:nvSpPr>
        <p:spPr bwMode="auto">
          <a:xfrm>
            <a:off x="1143000" y="1905000"/>
            <a:ext cx="8001000" cy="4343400"/>
          </a:xfrm>
          <a:prstGeom prst="rect">
            <a:avLst/>
          </a:prstGeom>
          <a:solidFill>
            <a:schemeClr val="bg1">
              <a:alpha val="60001"/>
            </a:schemeClr>
          </a:solidFill>
          <a:ln w="9525">
            <a:noFill/>
            <a:miter lim="800000"/>
            <a:headEnd/>
            <a:tailEnd/>
          </a:ln>
          <a:effectLst/>
        </p:spPr>
        <p:txBody>
          <a:bodyPr wrap="none" anchor="ctr"/>
          <a:lstStyle/>
          <a:p>
            <a:endParaRPr lang="en-US" dirty="0"/>
          </a:p>
        </p:txBody>
      </p:sp>
      <p:sp>
        <p:nvSpPr>
          <p:cNvPr id="1032" name="Rectangle 8"/>
          <p:cNvSpPr>
            <a:spLocks noChangeArrowheads="1"/>
          </p:cNvSpPr>
          <p:nvPr/>
        </p:nvSpPr>
        <p:spPr bwMode="auto">
          <a:xfrm>
            <a:off x="685800" y="228600"/>
            <a:ext cx="8458200" cy="1219200"/>
          </a:xfrm>
          <a:prstGeom prst="rect">
            <a:avLst/>
          </a:prstGeom>
          <a:solidFill>
            <a:schemeClr val="accent1">
              <a:alpha val="30000"/>
            </a:schemeClr>
          </a:solidFill>
          <a:ln w="9525">
            <a:noFill/>
            <a:miter lim="800000"/>
            <a:headEnd/>
            <a:tailEnd/>
          </a:ln>
          <a:effectLst/>
        </p:spPr>
        <p:txBody>
          <a:bodyPr wrap="none" anchor="ctr"/>
          <a:lstStyle/>
          <a:p>
            <a:endParaRPr lang="en-US" dirty="0"/>
          </a:p>
        </p:txBody>
      </p:sp>
      <p:sp>
        <p:nvSpPr>
          <p:cNvPr id="1033" name="Rectangle 9"/>
          <p:cNvSpPr>
            <a:spLocks noChangeArrowheads="1"/>
          </p:cNvSpPr>
          <p:nvPr/>
        </p:nvSpPr>
        <p:spPr bwMode="auto">
          <a:xfrm>
            <a:off x="838200" y="304800"/>
            <a:ext cx="8305800" cy="1066800"/>
          </a:xfrm>
          <a:prstGeom prst="rect">
            <a:avLst/>
          </a:prstGeom>
          <a:solidFill>
            <a:schemeClr val="bg1">
              <a:alpha val="45000"/>
            </a:schemeClr>
          </a:solidFill>
          <a:ln w="9525">
            <a:noFill/>
            <a:miter lim="800000"/>
            <a:headEnd/>
            <a:tailEnd/>
          </a:ln>
          <a:effectLst/>
        </p:spPr>
        <p:txBody>
          <a:bodyPr wrap="none" anchor="ctr"/>
          <a:lstStyle/>
          <a:p>
            <a:endParaRPr lang="en-US" dirty="0"/>
          </a:p>
        </p:txBody>
      </p:sp>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295400" y="2057400"/>
            <a:ext cx="7391400" cy="40687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ftr" sz="quarter" idx="3"/>
          </p:nvPr>
        </p:nvSpPr>
        <p:spPr bwMode="auto">
          <a:xfrm>
            <a:off x="914400" y="64008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latin typeface="+mn-lt"/>
              </a:defRPr>
            </a:lvl1pPr>
          </a:lstStyle>
          <a:p>
            <a:endParaRPr lang="en-US" dirty="0"/>
          </a:p>
        </p:txBody>
      </p:sp>
      <p:sp>
        <p:nvSpPr>
          <p:cNvPr id="1030" name="Rectangle 6"/>
          <p:cNvSpPr>
            <a:spLocks noGrp="1" noChangeArrowheads="1"/>
          </p:cNvSpPr>
          <p:nvPr>
            <p:ph type="sldNum" sz="quarter" idx="4"/>
          </p:nvPr>
        </p:nvSpPr>
        <p:spPr bwMode="auto">
          <a:xfrm>
            <a:off x="6858000" y="64008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mn-lt"/>
              </a:defRPr>
            </a:lvl1pPr>
          </a:lstStyle>
          <a:p>
            <a:fld id="{9CFA1C66-7F35-4C2B-A149-4061A2BD3423}"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txStyles>
    <p:titleStyle>
      <a:lvl1pPr algn="r" rtl="0" eaLnBrk="1" fontAlgn="base" hangingPunct="1">
        <a:spcBef>
          <a:spcPct val="0"/>
        </a:spcBef>
        <a:spcAft>
          <a:spcPct val="0"/>
        </a:spcAft>
        <a:defRPr sz="4800">
          <a:solidFill>
            <a:schemeClr val="tx2"/>
          </a:solidFill>
          <a:latin typeface="+mj-lt"/>
          <a:ea typeface="+mj-ea"/>
          <a:cs typeface="+mj-cs"/>
        </a:defRPr>
      </a:lvl1pPr>
      <a:lvl2pPr algn="r" rtl="0" eaLnBrk="1" fontAlgn="base" hangingPunct="1">
        <a:spcBef>
          <a:spcPct val="0"/>
        </a:spcBef>
        <a:spcAft>
          <a:spcPct val="0"/>
        </a:spcAft>
        <a:defRPr sz="4800">
          <a:solidFill>
            <a:schemeClr val="tx2"/>
          </a:solidFill>
          <a:latin typeface="Zekton Free" pitchFamily="2" charset="0"/>
        </a:defRPr>
      </a:lvl2pPr>
      <a:lvl3pPr algn="r" rtl="0" eaLnBrk="1" fontAlgn="base" hangingPunct="1">
        <a:spcBef>
          <a:spcPct val="0"/>
        </a:spcBef>
        <a:spcAft>
          <a:spcPct val="0"/>
        </a:spcAft>
        <a:defRPr sz="4800">
          <a:solidFill>
            <a:schemeClr val="tx2"/>
          </a:solidFill>
          <a:latin typeface="Zekton Free" pitchFamily="2" charset="0"/>
        </a:defRPr>
      </a:lvl3pPr>
      <a:lvl4pPr algn="r" rtl="0" eaLnBrk="1" fontAlgn="base" hangingPunct="1">
        <a:spcBef>
          <a:spcPct val="0"/>
        </a:spcBef>
        <a:spcAft>
          <a:spcPct val="0"/>
        </a:spcAft>
        <a:defRPr sz="4800">
          <a:solidFill>
            <a:schemeClr val="tx2"/>
          </a:solidFill>
          <a:latin typeface="Zekton Free" pitchFamily="2" charset="0"/>
        </a:defRPr>
      </a:lvl4pPr>
      <a:lvl5pPr algn="r" rtl="0" eaLnBrk="1" fontAlgn="base" hangingPunct="1">
        <a:spcBef>
          <a:spcPct val="0"/>
        </a:spcBef>
        <a:spcAft>
          <a:spcPct val="0"/>
        </a:spcAft>
        <a:defRPr sz="4800">
          <a:solidFill>
            <a:schemeClr val="tx2"/>
          </a:solidFill>
          <a:latin typeface="Zekton Free" pitchFamily="2" charset="0"/>
        </a:defRPr>
      </a:lvl5pPr>
      <a:lvl6pPr marL="457200" algn="r" rtl="0" eaLnBrk="1" fontAlgn="base" hangingPunct="1">
        <a:spcBef>
          <a:spcPct val="0"/>
        </a:spcBef>
        <a:spcAft>
          <a:spcPct val="0"/>
        </a:spcAft>
        <a:defRPr sz="4800">
          <a:solidFill>
            <a:schemeClr val="tx2"/>
          </a:solidFill>
          <a:latin typeface="Zekton Free" pitchFamily="2" charset="0"/>
        </a:defRPr>
      </a:lvl6pPr>
      <a:lvl7pPr marL="914400" algn="r" rtl="0" eaLnBrk="1" fontAlgn="base" hangingPunct="1">
        <a:spcBef>
          <a:spcPct val="0"/>
        </a:spcBef>
        <a:spcAft>
          <a:spcPct val="0"/>
        </a:spcAft>
        <a:defRPr sz="4800">
          <a:solidFill>
            <a:schemeClr val="tx2"/>
          </a:solidFill>
          <a:latin typeface="Zekton Free" pitchFamily="2" charset="0"/>
        </a:defRPr>
      </a:lvl7pPr>
      <a:lvl8pPr marL="1371600" algn="r" rtl="0" eaLnBrk="1" fontAlgn="base" hangingPunct="1">
        <a:spcBef>
          <a:spcPct val="0"/>
        </a:spcBef>
        <a:spcAft>
          <a:spcPct val="0"/>
        </a:spcAft>
        <a:defRPr sz="4800">
          <a:solidFill>
            <a:schemeClr val="tx2"/>
          </a:solidFill>
          <a:latin typeface="Zekton Free" pitchFamily="2" charset="0"/>
        </a:defRPr>
      </a:lvl8pPr>
      <a:lvl9pPr marL="1828800" algn="r" rtl="0" eaLnBrk="1" fontAlgn="base" hangingPunct="1">
        <a:spcBef>
          <a:spcPct val="0"/>
        </a:spcBef>
        <a:spcAft>
          <a:spcPct val="0"/>
        </a:spcAft>
        <a:defRPr sz="4800">
          <a:solidFill>
            <a:schemeClr val="tx2"/>
          </a:solidFill>
          <a:latin typeface="Zekton Free" pitchFamily="2"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0.emf"/><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tiff"/><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1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6.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85.emf"/></Relationships>
</file>

<file path=ppt/slides/_rels/slide4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92.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g"/></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8800"/>
            <a:ext cx="7772400" cy="1470025"/>
          </a:xfrm>
        </p:spPr>
        <p:txBody>
          <a:bodyPr/>
          <a:lstStyle/>
          <a:p>
            <a:r>
              <a:rPr lang="en-US" sz="5400" dirty="0" smtClean="0">
                <a:solidFill>
                  <a:schemeClr val="accent3">
                    <a:lumMod val="65000"/>
                  </a:schemeClr>
                </a:solidFill>
                <a:effectLst>
                  <a:outerShdw blurRad="38100" dist="38100" dir="2700000" algn="tl">
                    <a:srgbClr val="000000">
                      <a:alpha val="43137"/>
                    </a:srgbClr>
                  </a:outerShdw>
                </a:effectLst>
                <a:latin typeface="Baskerville Old Face" pitchFamily="18" charset="0"/>
              </a:rPr>
              <a:t>Donor Recognition Dinner</a:t>
            </a:r>
            <a:endParaRPr lang="en-US" sz="5400" dirty="0">
              <a:solidFill>
                <a:schemeClr val="accent3">
                  <a:lumMod val="65000"/>
                </a:schemeClr>
              </a:solidFill>
              <a:effectLst>
                <a:outerShdw blurRad="38100" dist="38100" dir="2700000" algn="tl">
                  <a:srgbClr val="000000">
                    <a:alpha val="43137"/>
                  </a:srgbClr>
                </a:outerShdw>
              </a:effectLst>
              <a:latin typeface="Baskerville Old Face" pitchFamily="18" charset="0"/>
            </a:endParaRPr>
          </a:p>
        </p:txBody>
      </p:sp>
      <p:sp>
        <p:nvSpPr>
          <p:cNvPr id="3" name="Subtitle 2"/>
          <p:cNvSpPr>
            <a:spLocks noGrp="1"/>
          </p:cNvSpPr>
          <p:nvPr>
            <p:ph type="subTitle" idx="1"/>
          </p:nvPr>
        </p:nvSpPr>
        <p:spPr>
          <a:xfrm>
            <a:off x="2514600" y="3962400"/>
            <a:ext cx="6400800" cy="1752600"/>
          </a:xfrm>
        </p:spPr>
        <p:txBody>
          <a:bodyPr/>
          <a:lstStyle/>
          <a:p>
            <a:r>
              <a:rPr lang="en-US" dirty="0" smtClean="0">
                <a:solidFill>
                  <a:schemeClr val="bg1">
                    <a:lumMod val="95000"/>
                  </a:schemeClr>
                </a:solidFill>
                <a:effectLst>
                  <a:outerShdw blurRad="38100" dist="38100" dir="2700000" algn="tl">
                    <a:srgbClr val="000000">
                      <a:alpha val="43137"/>
                    </a:srgbClr>
                  </a:outerShdw>
                </a:effectLst>
                <a:latin typeface="Baskerville Old Face" pitchFamily="18" charset="0"/>
              </a:rPr>
              <a:t>Northern Oklahoma College Foundation, Inc.</a:t>
            </a:r>
          </a:p>
          <a:p>
            <a:r>
              <a:rPr lang="en-US" dirty="0" smtClean="0">
                <a:solidFill>
                  <a:schemeClr val="bg1">
                    <a:lumMod val="95000"/>
                  </a:schemeClr>
                </a:solidFill>
                <a:effectLst>
                  <a:outerShdw blurRad="38100" dist="38100" dir="2700000" algn="tl">
                    <a:srgbClr val="000000">
                      <a:alpha val="43137"/>
                    </a:srgbClr>
                  </a:outerShdw>
                </a:effectLst>
                <a:latin typeface="Baskerville Old Face" pitchFamily="18" charset="0"/>
              </a:rPr>
              <a:t>March 7, 2019</a:t>
            </a:r>
          </a:p>
          <a:p>
            <a:endParaRPr lang="en-US" dirty="0"/>
          </a:p>
          <a:p>
            <a:r>
              <a:rPr lang="en-US" dirty="0" smtClean="0">
                <a:solidFill>
                  <a:schemeClr val="accent3">
                    <a:lumMod val="65000"/>
                  </a:schemeClr>
                </a:solidFill>
              </a:rPr>
              <a:t>(2018 YEAR END REVIEW)</a:t>
            </a:r>
            <a:endParaRPr lang="en-US" dirty="0">
              <a:solidFill>
                <a:schemeClr val="accent3">
                  <a:lumMod val="6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0700" y="4724400"/>
            <a:ext cx="1447800" cy="14478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latin typeface="Baskerville Old Face" pitchFamily="18" charset="0"/>
              </a:rPr>
              <a:t>Northern Oklahoma College Foundation, Inc.</a:t>
            </a:r>
            <a:br>
              <a:rPr lang="en-US" sz="3200" dirty="0" smtClean="0">
                <a:latin typeface="Baskerville Old Face" pitchFamily="18" charset="0"/>
              </a:rPr>
            </a:br>
            <a:r>
              <a:rPr lang="en-US" sz="3200" dirty="0" smtClean="0">
                <a:latin typeface="Baskerville Old Face" pitchFamily="18" charset="0"/>
              </a:rPr>
              <a:t>Total Net Assets – Approximately $11 Million</a:t>
            </a:r>
            <a:endParaRPr lang="en-US" sz="3200" dirty="0">
              <a:latin typeface="Baskerville Old Face" pitchFamily="18" charset="0"/>
            </a:endParaRPr>
          </a:p>
        </p:txBody>
      </p:sp>
      <p:sp>
        <p:nvSpPr>
          <p:cNvPr id="4" name="Title 1"/>
          <p:cNvSpPr txBox="1">
            <a:spLocks/>
          </p:cNvSpPr>
          <p:nvPr/>
        </p:nvSpPr>
        <p:spPr bwMode="auto">
          <a:xfrm>
            <a:off x="152400" y="-304800"/>
            <a:ext cx="7620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rtl="0" eaLnBrk="1" fontAlgn="base" hangingPunct="1">
              <a:spcBef>
                <a:spcPct val="0"/>
              </a:spcBef>
              <a:spcAft>
                <a:spcPct val="0"/>
              </a:spcAft>
              <a:defRPr sz="4800">
                <a:solidFill>
                  <a:schemeClr val="tx2"/>
                </a:solidFill>
                <a:latin typeface="+mj-lt"/>
                <a:ea typeface="+mj-ea"/>
                <a:cs typeface="+mj-cs"/>
              </a:defRPr>
            </a:lvl1pPr>
            <a:lvl2pPr algn="r" rtl="0" eaLnBrk="1" fontAlgn="base" hangingPunct="1">
              <a:spcBef>
                <a:spcPct val="0"/>
              </a:spcBef>
              <a:spcAft>
                <a:spcPct val="0"/>
              </a:spcAft>
              <a:defRPr sz="4800">
                <a:solidFill>
                  <a:schemeClr val="tx2"/>
                </a:solidFill>
                <a:latin typeface="Zekton Free" pitchFamily="2" charset="0"/>
              </a:defRPr>
            </a:lvl2pPr>
            <a:lvl3pPr algn="r" rtl="0" eaLnBrk="1" fontAlgn="base" hangingPunct="1">
              <a:spcBef>
                <a:spcPct val="0"/>
              </a:spcBef>
              <a:spcAft>
                <a:spcPct val="0"/>
              </a:spcAft>
              <a:defRPr sz="4800">
                <a:solidFill>
                  <a:schemeClr val="tx2"/>
                </a:solidFill>
                <a:latin typeface="Zekton Free" pitchFamily="2" charset="0"/>
              </a:defRPr>
            </a:lvl3pPr>
            <a:lvl4pPr algn="r" rtl="0" eaLnBrk="1" fontAlgn="base" hangingPunct="1">
              <a:spcBef>
                <a:spcPct val="0"/>
              </a:spcBef>
              <a:spcAft>
                <a:spcPct val="0"/>
              </a:spcAft>
              <a:defRPr sz="4800">
                <a:solidFill>
                  <a:schemeClr val="tx2"/>
                </a:solidFill>
                <a:latin typeface="Zekton Free" pitchFamily="2" charset="0"/>
              </a:defRPr>
            </a:lvl4pPr>
            <a:lvl5pPr algn="r" rtl="0" eaLnBrk="1" fontAlgn="base" hangingPunct="1">
              <a:spcBef>
                <a:spcPct val="0"/>
              </a:spcBef>
              <a:spcAft>
                <a:spcPct val="0"/>
              </a:spcAft>
              <a:defRPr sz="4800">
                <a:solidFill>
                  <a:schemeClr val="tx2"/>
                </a:solidFill>
                <a:latin typeface="Zekton Free" pitchFamily="2" charset="0"/>
              </a:defRPr>
            </a:lvl5pPr>
            <a:lvl6pPr marL="457200" algn="r" rtl="0" eaLnBrk="1" fontAlgn="base" hangingPunct="1">
              <a:spcBef>
                <a:spcPct val="0"/>
              </a:spcBef>
              <a:spcAft>
                <a:spcPct val="0"/>
              </a:spcAft>
              <a:defRPr sz="4800">
                <a:solidFill>
                  <a:schemeClr val="tx2"/>
                </a:solidFill>
                <a:latin typeface="Zekton Free" pitchFamily="2" charset="0"/>
              </a:defRPr>
            </a:lvl6pPr>
            <a:lvl7pPr marL="914400" algn="r" rtl="0" eaLnBrk="1" fontAlgn="base" hangingPunct="1">
              <a:spcBef>
                <a:spcPct val="0"/>
              </a:spcBef>
              <a:spcAft>
                <a:spcPct val="0"/>
              </a:spcAft>
              <a:defRPr sz="4800">
                <a:solidFill>
                  <a:schemeClr val="tx2"/>
                </a:solidFill>
                <a:latin typeface="Zekton Free" pitchFamily="2" charset="0"/>
              </a:defRPr>
            </a:lvl7pPr>
            <a:lvl8pPr marL="1371600" algn="r" rtl="0" eaLnBrk="1" fontAlgn="base" hangingPunct="1">
              <a:spcBef>
                <a:spcPct val="0"/>
              </a:spcBef>
              <a:spcAft>
                <a:spcPct val="0"/>
              </a:spcAft>
              <a:defRPr sz="4800">
                <a:solidFill>
                  <a:schemeClr val="tx2"/>
                </a:solidFill>
                <a:latin typeface="Zekton Free" pitchFamily="2" charset="0"/>
              </a:defRPr>
            </a:lvl8pPr>
            <a:lvl9pPr marL="1828800" algn="r" rtl="0" eaLnBrk="1" fontAlgn="base" hangingPunct="1">
              <a:spcBef>
                <a:spcPct val="0"/>
              </a:spcBef>
              <a:spcAft>
                <a:spcPct val="0"/>
              </a:spcAft>
              <a:defRPr sz="4800">
                <a:solidFill>
                  <a:schemeClr val="tx2"/>
                </a:solidFill>
                <a:latin typeface="Zekton Free" pitchFamily="2" charset="0"/>
              </a:defRPr>
            </a:lvl9pPr>
          </a:lstStyle>
          <a:p>
            <a:pPr algn="ctr">
              <a:defRPr/>
            </a:pPr>
            <a:endParaRPr lang="en-US" sz="28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218802198"/>
              </p:ext>
            </p:extLst>
          </p:nvPr>
        </p:nvGraphicFramePr>
        <p:xfrm>
          <a:off x="2590800" y="1997076"/>
          <a:ext cx="5029201" cy="4295545"/>
        </p:xfrm>
        <a:graphic>
          <a:graphicData uri="http://schemas.openxmlformats.org/drawingml/2006/table">
            <a:tbl>
              <a:tblPr firstRow="1" firstCol="1" lastRow="1" lastCol="1" bandRow="1" bandCol="1">
                <a:tableStyleId>{5C22544A-7EE6-4342-B048-85BDC9FD1C3A}</a:tableStyleId>
              </a:tblPr>
              <a:tblGrid>
                <a:gridCol w="1108634">
                  <a:extLst>
                    <a:ext uri="{9D8B030D-6E8A-4147-A177-3AD203B41FA5}">
                      <a16:colId xmlns:a16="http://schemas.microsoft.com/office/drawing/2014/main" val="20000"/>
                    </a:ext>
                  </a:extLst>
                </a:gridCol>
                <a:gridCol w="1108634">
                  <a:extLst>
                    <a:ext uri="{9D8B030D-6E8A-4147-A177-3AD203B41FA5}">
                      <a16:colId xmlns:a16="http://schemas.microsoft.com/office/drawing/2014/main" val="20001"/>
                    </a:ext>
                  </a:extLst>
                </a:gridCol>
                <a:gridCol w="932707">
                  <a:extLst>
                    <a:ext uri="{9D8B030D-6E8A-4147-A177-3AD203B41FA5}">
                      <a16:colId xmlns:a16="http://schemas.microsoft.com/office/drawing/2014/main" val="20002"/>
                    </a:ext>
                  </a:extLst>
                </a:gridCol>
                <a:gridCol w="946519">
                  <a:extLst>
                    <a:ext uri="{9D8B030D-6E8A-4147-A177-3AD203B41FA5}">
                      <a16:colId xmlns:a16="http://schemas.microsoft.com/office/drawing/2014/main" val="20003"/>
                    </a:ext>
                  </a:extLst>
                </a:gridCol>
                <a:gridCol w="932707">
                  <a:extLst>
                    <a:ext uri="{9D8B030D-6E8A-4147-A177-3AD203B41FA5}">
                      <a16:colId xmlns:a16="http://schemas.microsoft.com/office/drawing/2014/main" val="20004"/>
                    </a:ext>
                  </a:extLst>
                </a:gridCol>
              </a:tblGrid>
              <a:tr h="325948">
                <a:tc>
                  <a:txBody>
                    <a:bodyPr/>
                    <a:lstStyle/>
                    <a:p>
                      <a:pPr marL="0" marR="0" algn="ctr">
                        <a:spcBef>
                          <a:spcPts val="0"/>
                        </a:spcBef>
                        <a:spcAft>
                          <a:spcPts val="0"/>
                        </a:spcAft>
                      </a:pPr>
                      <a:r>
                        <a:rPr lang="en-US" sz="1100" dirty="0">
                          <a:solidFill>
                            <a:schemeClr val="tx1"/>
                          </a:solidFill>
                          <a:effectLst/>
                        </a:rPr>
                        <a:t>Academic Year</a:t>
                      </a:r>
                      <a:endParaRPr lang="en-US" sz="130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ctr">
                        <a:spcBef>
                          <a:spcPts val="0"/>
                        </a:spcBef>
                        <a:spcAft>
                          <a:spcPts val="0"/>
                        </a:spcAft>
                      </a:pPr>
                      <a:r>
                        <a:rPr lang="en-US" sz="1100" dirty="0">
                          <a:solidFill>
                            <a:schemeClr val="tx1"/>
                          </a:solidFill>
                          <a:effectLst/>
                        </a:rPr>
                        <a:t>Scholarship Award</a:t>
                      </a:r>
                      <a:endParaRPr lang="en-US" sz="130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ctr">
                        <a:spcBef>
                          <a:spcPts val="0"/>
                        </a:spcBef>
                        <a:spcAft>
                          <a:spcPts val="0"/>
                        </a:spcAft>
                      </a:pPr>
                      <a:r>
                        <a:rPr lang="en-US" sz="1100" dirty="0">
                          <a:solidFill>
                            <a:schemeClr val="tx1"/>
                          </a:solidFill>
                          <a:effectLst/>
                        </a:rPr>
                        <a:t>Number of Recipients</a:t>
                      </a:r>
                      <a:endParaRPr lang="en-US" sz="130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ctr">
                        <a:spcBef>
                          <a:spcPts val="0"/>
                        </a:spcBef>
                        <a:spcAft>
                          <a:spcPts val="0"/>
                        </a:spcAft>
                      </a:pPr>
                      <a:r>
                        <a:rPr lang="en-US" sz="1100" dirty="0">
                          <a:solidFill>
                            <a:schemeClr val="tx1"/>
                          </a:solidFill>
                          <a:effectLst/>
                        </a:rPr>
                        <a:t>Loan Award</a:t>
                      </a:r>
                      <a:endParaRPr lang="en-US" sz="130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ctr">
                        <a:spcBef>
                          <a:spcPts val="0"/>
                        </a:spcBef>
                        <a:spcAft>
                          <a:spcPts val="0"/>
                        </a:spcAft>
                      </a:pPr>
                      <a:r>
                        <a:rPr lang="en-US" sz="1100" dirty="0">
                          <a:solidFill>
                            <a:schemeClr val="tx1"/>
                          </a:solidFill>
                          <a:effectLst/>
                        </a:rPr>
                        <a:t>Number of Recipients</a:t>
                      </a:r>
                      <a:endParaRPr lang="en-US" sz="130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extLst>
                  <a:ext uri="{0D108BD9-81ED-4DB2-BD59-A6C34878D82A}">
                    <a16:rowId xmlns:a16="http://schemas.microsoft.com/office/drawing/2014/main" val="10000"/>
                  </a:ext>
                </a:extLst>
              </a:tr>
              <a:tr h="188099">
                <a:tc>
                  <a:txBody>
                    <a:bodyPr/>
                    <a:lstStyle/>
                    <a:p>
                      <a:pPr marL="0" marR="0">
                        <a:spcBef>
                          <a:spcPts val="0"/>
                        </a:spcBef>
                        <a:spcAft>
                          <a:spcPts val="0"/>
                        </a:spcAft>
                      </a:pPr>
                      <a:r>
                        <a:rPr lang="en-US" sz="11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2017-2018</a:t>
                      </a:r>
                      <a:endParaRPr lang="en-US" sz="11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73338" marR="73338" marT="0" marB="0">
                    <a:noFill/>
                  </a:tcPr>
                </a:tc>
                <a:tc>
                  <a:txBody>
                    <a:bodyPr/>
                    <a:lstStyle/>
                    <a:p>
                      <a:pPr marL="0" marR="0" algn="r">
                        <a:spcBef>
                          <a:spcPts val="0"/>
                        </a:spcBef>
                        <a:spcAft>
                          <a:spcPts val="0"/>
                        </a:spcAft>
                      </a:pPr>
                      <a:r>
                        <a:rPr lang="en-US" sz="1100" b="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$261,764</a:t>
                      </a:r>
                      <a:endParaRPr lang="en-US" sz="11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73338" marR="73338" marT="0" marB="0">
                    <a:noFill/>
                  </a:tcPr>
                </a:tc>
                <a:tc>
                  <a:txBody>
                    <a:bodyPr/>
                    <a:lstStyle/>
                    <a:p>
                      <a:pPr marL="0" marR="0" algn="r">
                        <a:spcBef>
                          <a:spcPts val="0"/>
                        </a:spcBef>
                        <a:spcAft>
                          <a:spcPts val="0"/>
                        </a:spcAft>
                      </a:pPr>
                      <a:r>
                        <a:rPr lang="en-US" sz="1100" b="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333</a:t>
                      </a:r>
                      <a:endParaRPr lang="en-US" sz="11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73338" marR="73338" marT="0" marB="0">
                    <a:noFill/>
                  </a:tcPr>
                </a:tc>
                <a:tc>
                  <a:txBody>
                    <a:bodyPr/>
                    <a:lstStyle/>
                    <a:p>
                      <a:pPr marL="0" marR="0" algn="r">
                        <a:spcBef>
                          <a:spcPts val="0"/>
                        </a:spcBef>
                        <a:spcAft>
                          <a:spcPts val="0"/>
                        </a:spcAft>
                      </a:pPr>
                      <a:r>
                        <a:rPr lang="en-US" sz="1100" b="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$570</a:t>
                      </a:r>
                      <a:endParaRPr lang="en-US" sz="11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73338" marR="73338" marT="0" marB="0">
                    <a:noFill/>
                  </a:tcPr>
                </a:tc>
                <a:tc>
                  <a:txBody>
                    <a:bodyPr/>
                    <a:lstStyle/>
                    <a:p>
                      <a:pPr marL="0" marR="0" algn="r">
                        <a:spcBef>
                          <a:spcPts val="0"/>
                        </a:spcBef>
                        <a:spcAft>
                          <a:spcPts val="0"/>
                        </a:spcAft>
                      </a:pPr>
                      <a:r>
                        <a:rPr lang="en-US" sz="1100" b="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3</a:t>
                      </a:r>
                      <a:endParaRPr lang="en-US" sz="11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73338" marR="73338" marT="0" marB="0">
                    <a:noFill/>
                  </a:tcPr>
                </a:tc>
                <a:extLst>
                  <a:ext uri="{0D108BD9-81ED-4DB2-BD59-A6C34878D82A}">
                    <a16:rowId xmlns:a16="http://schemas.microsoft.com/office/drawing/2014/main" val="2608675510"/>
                  </a:ext>
                </a:extLst>
              </a:tr>
              <a:tr h="188099">
                <a:tc>
                  <a:txBody>
                    <a:bodyPr/>
                    <a:lstStyle/>
                    <a:p>
                      <a:pPr marL="0" marR="0">
                        <a:spcBef>
                          <a:spcPts val="0"/>
                        </a:spcBef>
                        <a:spcAft>
                          <a:spcPts val="0"/>
                        </a:spcAft>
                      </a:pPr>
                      <a:r>
                        <a:rPr lang="en-US" sz="11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2016-2017</a:t>
                      </a:r>
                      <a:endParaRPr lang="en-US" sz="11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73338" marR="73338" marT="0" marB="0">
                    <a:noFill/>
                  </a:tcPr>
                </a:tc>
                <a:tc>
                  <a:txBody>
                    <a:bodyPr/>
                    <a:lstStyle/>
                    <a:p>
                      <a:pPr marL="0" marR="0" algn="r">
                        <a:spcBef>
                          <a:spcPts val="0"/>
                        </a:spcBef>
                        <a:spcAft>
                          <a:spcPts val="0"/>
                        </a:spcAft>
                      </a:pPr>
                      <a:r>
                        <a:rPr lang="en-US" sz="1100" b="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$249,528</a:t>
                      </a:r>
                      <a:endParaRPr lang="en-US" sz="11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73338" marR="73338" marT="0" marB="0">
                    <a:noFill/>
                  </a:tcPr>
                </a:tc>
                <a:tc>
                  <a:txBody>
                    <a:bodyPr/>
                    <a:lstStyle/>
                    <a:p>
                      <a:pPr marL="0" marR="0" algn="r">
                        <a:spcBef>
                          <a:spcPts val="0"/>
                        </a:spcBef>
                        <a:spcAft>
                          <a:spcPts val="0"/>
                        </a:spcAft>
                      </a:pPr>
                      <a:r>
                        <a:rPr lang="en-US" sz="1100" b="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312</a:t>
                      </a:r>
                      <a:endParaRPr lang="en-US" sz="11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73338" marR="73338" marT="0" marB="0">
                    <a:noFill/>
                  </a:tcPr>
                </a:tc>
                <a:tc>
                  <a:txBody>
                    <a:bodyPr/>
                    <a:lstStyle/>
                    <a:p>
                      <a:pPr marL="0" marR="0" algn="r">
                        <a:spcBef>
                          <a:spcPts val="0"/>
                        </a:spcBef>
                        <a:spcAft>
                          <a:spcPts val="0"/>
                        </a:spcAft>
                      </a:pPr>
                      <a:r>
                        <a:rPr lang="en-US" sz="1100" b="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$26,578</a:t>
                      </a:r>
                      <a:endParaRPr lang="en-US" sz="11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73338" marR="73338" marT="0" marB="0">
                    <a:noFill/>
                  </a:tcPr>
                </a:tc>
                <a:tc>
                  <a:txBody>
                    <a:bodyPr/>
                    <a:lstStyle/>
                    <a:p>
                      <a:pPr marL="0" marR="0" algn="r">
                        <a:spcBef>
                          <a:spcPts val="0"/>
                        </a:spcBef>
                        <a:spcAft>
                          <a:spcPts val="0"/>
                        </a:spcAft>
                      </a:pPr>
                      <a:r>
                        <a:rPr lang="en-US" sz="1100" b="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107</a:t>
                      </a:r>
                      <a:endParaRPr lang="en-US" sz="11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73338" marR="73338" marT="0" marB="0">
                    <a:noFill/>
                  </a:tcPr>
                </a:tc>
                <a:extLst>
                  <a:ext uri="{0D108BD9-81ED-4DB2-BD59-A6C34878D82A}">
                    <a16:rowId xmlns:a16="http://schemas.microsoft.com/office/drawing/2014/main" val="1671147002"/>
                  </a:ext>
                </a:extLst>
              </a:tr>
              <a:tr h="188099">
                <a:tc>
                  <a:txBody>
                    <a:bodyPr/>
                    <a:lstStyle/>
                    <a:p>
                      <a:pPr marL="0" marR="0">
                        <a:spcBef>
                          <a:spcPts val="0"/>
                        </a:spcBef>
                        <a:spcAft>
                          <a:spcPts val="0"/>
                        </a:spcAft>
                      </a:pPr>
                      <a:r>
                        <a:rPr lang="en-US" sz="11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2015-2016</a:t>
                      </a:r>
                      <a:endParaRPr lang="en-US" sz="11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73338" marR="73338" marT="0" marB="0">
                    <a:noFill/>
                  </a:tcPr>
                </a:tc>
                <a:tc>
                  <a:txBody>
                    <a:bodyPr/>
                    <a:lstStyle/>
                    <a:p>
                      <a:pPr marL="0" marR="0" algn="r">
                        <a:spcBef>
                          <a:spcPts val="0"/>
                        </a:spcBef>
                        <a:spcAft>
                          <a:spcPts val="0"/>
                        </a:spcAft>
                      </a:pPr>
                      <a:r>
                        <a:rPr lang="en-US" sz="1100" b="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$210,156</a:t>
                      </a:r>
                      <a:endParaRPr lang="en-US" sz="11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73338" marR="73338" marT="0" marB="0">
                    <a:noFill/>
                  </a:tcPr>
                </a:tc>
                <a:tc>
                  <a:txBody>
                    <a:bodyPr/>
                    <a:lstStyle/>
                    <a:p>
                      <a:pPr marL="0" marR="0" algn="r">
                        <a:spcBef>
                          <a:spcPts val="0"/>
                        </a:spcBef>
                        <a:spcAft>
                          <a:spcPts val="0"/>
                        </a:spcAft>
                      </a:pPr>
                      <a:r>
                        <a:rPr lang="en-US" sz="1100" b="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214</a:t>
                      </a:r>
                      <a:endParaRPr lang="en-US" sz="11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73338" marR="73338" marT="0" marB="0">
                    <a:noFill/>
                  </a:tcPr>
                </a:tc>
                <a:tc>
                  <a:txBody>
                    <a:bodyPr/>
                    <a:lstStyle/>
                    <a:p>
                      <a:pPr marL="0" marR="0" algn="r">
                        <a:spcBef>
                          <a:spcPts val="0"/>
                        </a:spcBef>
                        <a:spcAft>
                          <a:spcPts val="0"/>
                        </a:spcAft>
                      </a:pPr>
                      <a:r>
                        <a:rPr lang="en-US" sz="1100" b="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$25,492</a:t>
                      </a:r>
                      <a:endParaRPr lang="en-US" sz="11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73338" marR="73338" marT="0" marB="0">
                    <a:noFill/>
                  </a:tcPr>
                </a:tc>
                <a:tc>
                  <a:txBody>
                    <a:bodyPr/>
                    <a:lstStyle/>
                    <a:p>
                      <a:pPr marL="0" marR="0" algn="r">
                        <a:spcBef>
                          <a:spcPts val="0"/>
                        </a:spcBef>
                        <a:spcAft>
                          <a:spcPts val="0"/>
                        </a:spcAft>
                      </a:pPr>
                      <a:r>
                        <a:rPr lang="en-US" sz="1100" b="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95</a:t>
                      </a:r>
                      <a:endParaRPr lang="en-US" sz="11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73338" marR="73338" marT="0" marB="0">
                    <a:noFill/>
                  </a:tcPr>
                </a:tc>
                <a:extLst>
                  <a:ext uri="{0D108BD9-81ED-4DB2-BD59-A6C34878D82A}">
                    <a16:rowId xmlns:a16="http://schemas.microsoft.com/office/drawing/2014/main" val="2236417103"/>
                  </a:ext>
                </a:extLst>
              </a:tr>
              <a:tr h="188099">
                <a:tc>
                  <a:txBody>
                    <a:bodyPr/>
                    <a:lstStyle/>
                    <a:p>
                      <a:pPr marL="0" marR="0">
                        <a:spcBef>
                          <a:spcPts val="0"/>
                        </a:spcBef>
                        <a:spcAft>
                          <a:spcPts val="0"/>
                        </a:spcAft>
                      </a:pPr>
                      <a:r>
                        <a:rPr lang="en-US" sz="11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2014-2015</a:t>
                      </a:r>
                      <a:endParaRPr lang="en-US" sz="11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73338" marR="73338" marT="0" marB="0">
                    <a:noFill/>
                  </a:tcPr>
                </a:tc>
                <a:tc>
                  <a:txBody>
                    <a:bodyPr/>
                    <a:lstStyle/>
                    <a:p>
                      <a:pPr marL="0" marR="0" algn="r">
                        <a:spcBef>
                          <a:spcPts val="0"/>
                        </a:spcBef>
                        <a:spcAft>
                          <a:spcPts val="0"/>
                        </a:spcAft>
                      </a:pPr>
                      <a:r>
                        <a:rPr lang="en-US" sz="1100" b="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$209,576</a:t>
                      </a:r>
                      <a:endParaRPr lang="en-US" sz="11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73338" marR="73338" marT="0" marB="0">
                    <a:noFill/>
                  </a:tcPr>
                </a:tc>
                <a:tc>
                  <a:txBody>
                    <a:bodyPr/>
                    <a:lstStyle/>
                    <a:p>
                      <a:pPr marL="0" marR="0" algn="r">
                        <a:spcBef>
                          <a:spcPts val="0"/>
                        </a:spcBef>
                        <a:spcAft>
                          <a:spcPts val="0"/>
                        </a:spcAft>
                      </a:pPr>
                      <a:r>
                        <a:rPr lang="en-US" sz="1100" b="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248</a:t>
                      </a:r>
                      <a:endParaRPr lang="en-US" sz="11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73338" marR="73338" marT="0" marB="0">
                    <a:noFill/>
                  </a:tcPr>
                </a:tc>
                <a:tc>
                  <a:txBody>
                    <a:bodyPr/>
                    <a:lstStyle/>
                    <a:p>
                      <a:pPr marL="0" marR="0" algn="r">
                        <a:spcBef>
                          <a:spcPts val="0"/>
                        </a:spcBef>
                        <a:spcAft>
                          <a:spcPts val="0"/>
                        </a:spcAft>
                      </a:pPr>
                      <a:r>
                        <a:rPr lang="en-US" sz="1100" b="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$20,815</a:t>
                      </a:r>
                      <a:endParaRPr lang="en-US" sz="11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73338" marR="73338" marT="0" marB="0">
                    <a:noFill/>
                  </a:tcPr>
                </a:tc>
                <a:tc>
                  <a:txBody>
                    <a:bodyPr/>
                    <a:lstStyle/>
                    <a:p>
                      <a:pPr marL="0" marR="0" algn="r">
                        <a:spcBef>
                          <a:spcPts val="0"/>
                        </a:spcBef>
                        <a:spcAft>
                          <a:spcPts val="0"/>
                        </a:spcAft>
                      </a:pPr>
                      <a:r>
                        <a:rPr lang="en-US" sz="1100" b="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62</a:t>
                      </a:r>
                      <a:endParaRPr lang="en-US" sz="11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73338" marR="73338" marT="0" marB="0">
                    <a:noFill/>
                  </a:tcPr>
                </a:tc>
                <a:extLst>
                  <a:ext uri="{0D108BD9-81ED-4DB2-BD59-A6C34878D82A}">
                    <a16:rowId xmlns:a16="http://schemas.microsoft.com/office/drawing/2014/main" val="10001"/>
                  </a:ext>
                </a:extLst>
              </a:tr>
              <a:tr h="188099">
                <a:tc>
                  <a:txBody>
                    <a:bodyPr/>
                    <a:lstStyle/>
                    <a:p>
                      <a:pPr marL="0" marR="0">
                        <a:spcBef>
                          <a:spcPts val="0"/>
                        </a:spcBef>
                        <a:spcAft>
                          <a:spcPts val="0"/>
                        </a:spcAft>
                      </a:pPr>
                      <a:r>
                        <a:rPr lang="en-US" sz="11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2013-2014</a:t>
                      </a:r>
                      <a:endParaRPr lang="en-US" sz="11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73338" marR="73338" marT="0" marB="0">
                    <a:noFill/>
                  </a:tcPr>
                </a:tc>
                <a:tc>
                  <a:txBody>
                    <a:bodyPr/>
                    <a:lstStyle/>
                    <a:p>
                      <a:pPr marL="0" marR="0" algn="r">
                        <a:spcBef>
                          <a:spcPts val="0"/>
                        </a:spcBef>
                        <a:spcAft>
                          <a:spcPts val="0"/>
                        </a:spcAft>
                      </a:pPr>
                      <a:r>
                        <a:rPr lang="en-US" sz="1100" b="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$143,574</a:t>
                      </a:r>
                      <a:endParaRPr lang="en-US" sz="11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73338" marR="73338" marT="0" marB="0">
                    <a:noFill/>
                  </a:tcPr>
                </a:tc>
                <a:tc>
                  <a:txBody>
                    <a:bodyPr/>
                    <a:lstStyle/>
                    <a:p>
                      <a:pPr marL="0" marR="0" algn="r">
                        <a:spcBef>
                          <a:spcPts val="0"/>
                        </a:spcBef>
                        <a:spcAft>
                          <a:spcPts val="0"/>
                        </a:spcAft>
                      </a:pPr>
                      <a:r>
                        <a:rPr lang="en-US" sz="1100" b="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189</a:t>
                      </a:r>
                      <a:endParaRPr lang="en-US" sz="11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73338" marR="73338" marT="0" marB="0">
                    <a:noFill/>
                  </a:tcPr>
                </a:tc>
                <a:tc>
                  <a:txBody>
                    <a:bodyPr/>
                    <a:lstStyle/>
                    <a:p>
                      <a:pPr marL="0" marR="0" algn="r">
                        <a:spcBef>
                          <a:spcPts val="0"/>
                        </a:spcBef>
                        <a:spcAft>
                          <a:spcPts val="0"/>
                        </a:spcAft>
                      </a:pPr>
                      <a:r>
                        <a:rPr lang="en-US" sz="1100" b="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3,225</a:t>
                      </a:r>
                      <a:endParaRPr lang="en-US" sz="11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73338" marR="73338" marT="0" marB="0">
                    <a:noFill/>
                  </a:tcPr>
                </a:tc>
                <a:tc>
                  <a:txBody>
                    <a:bodyPr/>
                    <a:lstStyle/>
                    <a:p>
                      <a:pPr marL="0" marR="0" algn="r">
                        <a:spcBef>
                          <a:spcPts val="0"/>
                        </a:spcBef>
                        <a:spcAft>
                          <a:spcPts val="0"/>
                        </a:spcAft>
                      </a:pPr>
                      <a:r>
                        <a:rPr lang="en-US" sz="1100" b="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14</a:t>
                      </a:r>
                      <a:endParaRPr lang="en-US" sz="11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73338" marR="73338" marT="0" marB="0">
                    <a:noFill/>
                  </a:tcPr>
                </a:tc>
                <a:extLst>
                  <a:ext uri="{0D108BD9-81ED-4DB2-BD59-A6C34878D82A}">
                    <a16:rowId xmlns:a16="http://schemas.microsoft.com/office/drawing/2014/main" val="10002"/>
                  </a:ext>
                </a:extLst>
              </a:tr>
              <a:tr h="188099">
                <a:tc>
                  <a:txBody>
                    <a:bodyPr/>
                    <a:lstStyle/>
                    <a:p>
                      <a:pPr marL="0" marR="0">
                        <a:spcBef>
                          <a:spcPts val="0"/>
                        </a:spcBef>
                        <a:spcAft>
                          <a:spcPts val="0"/>
                        </a:spcAft>
                      </a:pPr>
                      <a:r>
                        <a:rPr lang="en-US" sz="1100" dirty="0">
                          <a:solidFill>
                            <a:schemeClr val="tx1"/>
                          </a:solidFill>
                          <a:effectLst/>
                        </a:rPr>
                        <a:t>2012-2013</a:t>
                      </a:r>
                      <a:endParaRPr lang="en-US" sz="130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smtClean="0">
                          <a:solidFill>
                            <a:schemeClr val="tx1"/>
                          </a:solidFill>
                          <a:effectLst/>
                        </a:rPr>
                        <a:t>$  96,670</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a:solidFill>
                            <a:schemeClr val="tx1"/>
                          </a:solidFill>
                          <a:effectLst/>
                        </a:rPr>
                        <a:t>135</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a:solidFill>
                            <a:schemeClr val="tx1"/>
                          </a:solidFill>
                          <a:effectLst/>
                        </a:rPr>
                        <a:t>$10,359</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a:solidFill>
                            <a:schemeClr val="tx1"/>
                          </a:solidFill>
                          <a:effectLst/>
                        </a:rPr>
                        <a:t>53</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extLst>
                  <a:ext uri="{0D108BD9-81ED-4DB2-BD59-A6C34878D82A}">
                    <a16:rowId xmlns:a16="http://schemas.microsoft.com/office/drawing/2014/main" val="10003"/>
                  </a:ext>
                </a:extLst>
              </a:tr>
              <a:tr h="188099">
                <a:tc>
                  <a:txBody>
                    <a:bodyPr/>
                    <a:lstStyle/>
                    <a:p>
                      <a:pPr marL="0" marR="0" algn="just">
                        <a:spcBef>
                          <a:spcPts val="0"/>
                        </a:spcBef>
                        <a:spcAft>
                          <a:spcPts val="0"/>
                        </a:spcAft>
                      </a:pPr>
                      <a:r>
                        <a:rPr lang="en-US" sz="1100" dirty="0">
                          <a:solidFill>
                            <a:schemeClr val="tx1"/>
                          </a:solidFill>
                          <a:effectLst/>
                        </a:rPr>
                        <a:t>2011-2012</a:t>
                      </a:r>
                      <a:endParaRPr lang="en-US" sz="130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smtClean="0">
                          <a:solidFill>
                            <a:schemeClr val="tx1"/>
                          </a:solidFill>
                          <a:effectLst/>
                        </a:rPr>
                        <a:t>$  99,800</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a:solidFill>
                            <a:schemeClr val="tx1"/>
                          </a:solidFill>
                          <a:effectLst/>
                        </a:rPr>
                        <a:t>201</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smtClean="0">
                          <a:solidFill>
                            <a:schemeClr val="tx1"/>
                          </a:solidFill>
                          <a:effectLst/>
                        </a:rPr>
                        <a:t>$  6,569</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a:solidFill>
                            <a:schemeClr val="tx1"/>
                          </a:solidFill>
                          <a:effectLst/>
                        </a:rPr>
                        <a:t>35</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extLst>
                  <a:ext uri="{0D108BD9-81ED-4DB2-BD59-A6C34878D82A}">
                    <a16:rowId xmlns:a16="http://schemas.microsoft.com/office/drawing/2014/main" val="10004"/>
                  </a:ext>
                </a:extLst>
              </a:tr>
              <a:tr h="188099">
                <a:tc>
                  <a:txBody>
                    <a:bodyPr/>
                    <a:lstStyle/>
                    <a:p>
                      <a:pPr marL="0" marR="0" algn="just">
                        <a:spcBef>
                          <a:spcPts val="0"/>
                        </a:spcBef>
                        <a:spcAft>
                          <a:spcPts val="0"/>
                        </a:spcAft>
                      </a:pPr>
                      <a:r>
                        <a:rPr lang="en-US" sz="1100" dirty="0">
                          <a:solidFill>
                            <a:schemeClr val="tx1"/>
                          </a:solidFill>
                          <a:effectLst/>
                        </a:rPr>
                        <a:t>2010-2011</a:t>
                      </a:r>
                      <a:endParaRPr lang="en-US" sz="130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smtClean="0">
                          <a:solidFill>
                            <a:schemeClr val="tx1"/>
                          </a:solidFill>
                          <a:effectLst/>
                        </a:rPr>
                        <a:t>$  79,989</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a:solidFill>
                            <a:schemeClr val="tx1"/>
                          </a:solidFill>
                          <a:effectLst/>
                        </a:rPr>
                        <a:t>90</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a:solidFill>
                            <a:schemeClr val="tx1"/>
                          </a:solidFill>
                          <a:effectLst/>
                        </a:rPr>
                        <a:t>$17,326</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a:solidFill>
                            <a:schemeClr val="tx1"/>
                          </a:solidFill>
                          <a:effectLst/>
                        </a:rPr>
                        <a:t>92</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extLst>
                  <a:ext uri="{0D108BD9-81ED-4DB2-BD59-A6C34878D82A}">
                    <a16:rowId xmlns:a16="http://schemas.microsoft.com/office/drawing/2014/main" val="10005"/>
                  </a:ext>
                </a:extLst>
              </a:tr>
              <a:tr h="188099">
                <a:tc>
                  <a:txBody>
                    <a:bodyPr/>
                    <a:lstStyle/>
                    <a:p>
                      <a:pPr marL="0" marR="0" algn="just">
                        <a:spcBef>
                          <a:spcPts val="0"/>
                        </a:spcBef>
                        <a:spcAft>
                          <a:spcPts val="0"/>
                        </a:spcAft>
                      </a:pPr>
                      <a:r>
                        <a:rPr lang="en-US" sz="1100" dirty="0">
                          <a:solidFill>
                            <a:schemeClr val="tx1"/>
                          </a:solidFill>
                          <a:effectLst/>
                        </a:rPr>
                        <a:t>2009-2010</a:t>
                      </a:r>
                      <a:endParaRPr lang="en-US" sz="130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smtClean="0">
                          <a:solidFill>
                            <a:schemeClr val="tx1"/>
                          </a:solidFill>
                          <a:effectLst/>
                        </a:rPr>
                        <a:t>$  78,966</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a:solidFill>
                            <a:schemeClr val="tx1"/>
                          </a:solidFill>
                          <a:effectLst/>
                        </a:rPr>
                        <a:t>114</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smtClean="0">
                          <a:solidFill>
                            <a:schemeClr val="tx1"/>
                          </a:solidFill>
                          <a:effectLst/>
                        </a:rPr>
                        <a:t>$ 1,134</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a:solidFill>
                            <a:schemeClr val="tx1"/>
                          </a:solidFill>
                          <a:effectLst/>
                        </a:rPr>
                        <a:t>7</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extLst>
                  <a:ext uri="{0D108BD9-81ED-4DB2-BD59-A6C34878D82A}">
                    <a16:rowId xmlns:a16="http://schemas.microsoft.com/office/drawing/2014/main" val="10006"/>
                  </a:ext>
                </a:extLst>
              </a:tr>
              <a:tr h="188099">
                <a:tc>
                  <a:txBody>
                    <a:bodyPr/>
                    <a:lstStyle/>
                    <a:p>
                      <a:pPr marL="0" marR="0" algn="just">
                        <a:spcBef>
                          <a:spcPts val="0"/>
                        </a:spcBef>
                        <a:spcAft>
                          <a:spcPts val="0"/>
                        </a:spcAft>
                      </a:pPr>
                      <a:r>
                        <a:rPr lang="en-US" sz="1100" dirty="0">
                          <a:solidFill>
                            <a:schemeClr val="tx1"/>
                          </a:solidFill>
                          <a:effectLst/>
                        </a:rPr>
                        <a:t>2008-2009</a:t>
                      </a:r>
                      <a:endParaRPr lang="en-US" sz="130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smtClean="0">
                          <a:solidFill>
                            <a:schemeClr val="tx1"/>
                          </a:solidFill>
                          <a:effectLst/>
                        </a:rPr>
                        <a:t>$  79,220</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a:solidFill>
                            <a:schemeClr val="tx1"/>
                          </a:solidFill>
                          <a:effectLst/>
                        </a:rPr>
                        <a:t>118</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smtClean="0">
                          <a:solidFill>
                            <a:schemeClr val="tx1"/>
                          </a:solidFill>
                          <a:effectLst/>
                        </a:rPr>
                        <a:t>$ 3,802</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a:solidFill>
                            <a:schemeClr val="tx1"/>
                          </a:solidFill>
                          <a:effectLst/>
                        </a:rPr>
                        <a:t>21</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extLst>
                  <a:ext uri="{0D108BD9-81ED-4DB2-BD59-A6C34878D82A}">
                    <a16:rowId xmlns:a16="http://schemas.microsoft.com/office/drawing/2014/main" val="10007"/>
                  </a:ext>
                </a:extLst>
              </a:tr>
              <a:tr h="188099">
                <a:tc>
                  <a:txBody>
                    <a:bodyPr/>
                    <a:lstStyle/>
                    <a:p>
                      <a:pPr marL="0" marR="0" algn="just">
                        <a:spcBef>
                          <a:spcPts val="0"/>
                        </a:spcBef>
                        <a:spcAft>
                          <a:spcPts val="0"/>
                        </a:spcAft>
                      </a:pPr>
                      <a:r>
                        <a:rPr lang="en-US" sz="1100" dirty="0">
                          <a:solidFill>
                            <a:schemeClr val="tx1"/>
                          </a:solidFill>
                          <a:effectLst/>
                        </a:rPr>
                        <a:t>2007-2008</a:t>
                      </a:r>
                      <a:endParaRPr lang="en-US" sz="130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smtClean="0">
                          <a:solidFill>
                            <a:schemeClr val="tx1"/>
                          </a:solidFill>
                          <a:effectLst/>
                        </a:rPr>
                        <a:t>$  88,960</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a:solidFill>
                            <a:schemeClr val="tx1"/>
                          </a:solidFill>
                          <a:effectLst/>
                        </a:rPr>
                        <a:t>126</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smtClean="0">
                          <a:solidFill>
                            <a:schemeClr val="tx1"/>
                          </a:solidFill>
                          <a:effectLst/>
                        </a:rPr>
                        <a:t>$ 3,757</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a:solidFill>
                            <a:schemeClr val="tx1"/>
                          </a:solidFill>
                          <a:effectLst/>
                        </a:rPr>
                        <a:t>27</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extLst>
                  <a:ext uri="{0D108BD9-81ED-4DB2-BD59-A6C34878D82A}">
                    <a16:rowId xmlns:a16="http://schemas.microsoft.com/office/drawing/2014/main" val="10008"/>
                  </a:ext>
                </a:extLst>
              </a:tr>
              <a:tr h="188099">
                <a:tc>
                  <a:txBody>
                    <a:bodyPr/>
                    <a:lstStyle/>
                    <a:p>
                      <a:pPr marL="0" marR="0" algn="just">
                        <a:spcBef>
                          <a:spcPts val="0"/>
                        </a:spcBef>
                        <a:spcAft>
                          <a:spcPts val="0"/>
                        </a:spcAft>
                      </a:pPr>
                      <a:r>
                        <a:rPr lang="en-US" sz="1100" dirty="0">
                          <a:solidFill>
                            <a:schemeClr val="tx1"/>
                          </a:solidFill>
                          <a:effectLst/>
                        </a:rPr>
                        <a:t>2006-2007</a:t>
                      </a:r>
                      <a:endParaRPr lang="en-US" sz="130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smtClean="0">
                          <a:solidFill>
                            <a:schemeClr val="tx1"/>
                          </a:solidFill>
                          <a:effectLst/>
                        </a:rPr>
                        <a:t>$  79,220</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a:solidFill>
                            <a:schemeClr val="tx1"/>
                          </a:solidFill>
                          <a:effectLst/>
                        </a:rPr>
                        <a:t>118</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smtClean="0">
                          <a:solidFill>
                            <a:schemeClr val="tx1"/>
                          </a:solidFill>
                          <a:effectLst/>
                        </a:rPr>
                        <a:t>$ 4,333</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a:solidFill>
                            <a:schemeClr val="tx1"/>
                          </a:solidFill>
                          <a:effectLst/>
                        </a:rPr>
                        <a:t>24</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extLst>
                  <a:ext uri="{0D108BD9-81ED-4DB2-BD59-A6C34878D82A}">
                    <a16:rowId xmlns:a16="http://schemas.microsoft.com/office/drawing/2014/main" val="10009"/>
                  </a:ext>
                </a:extLst>
              </a:tr>
              <a:tr h="188099">
                <a:tc>
                  <a:txBody>
                    <a:bodyPr/>
                    <a:lstStyle/>
                    <a:p>
                      <a:pPr marL="0" marR="0" algn="just">
                        <a:spcBef>
                          <a:spcPts val="0"/>
                        </a:spcBef>
                        <a:spcAft>
                          <a:spcPts val="0"/>
                        </a:spcAft>
                      </a:pPr>
                      <a:r>
                        <a:rPr lang="en-US" sz="1100" dirty="0">
                          <a:solidFill>
                            <a:schemeClr val="tx1"/>
                          </a:solidFill>
                          <a:effectLst/>
                        </a:rPr>
                        <a:t>2005-2006</a:t>
                      </a:r>
                      <a:endParaRPr lang="en-US" sz="130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smtClean="0">
                          <a:solidFill>
                            <a:schemeClr val="tx1"/>
                          </a:solidFill>
                          <a:effectLst/>
                        </a:rPr>
                        <a:t>$  63,848</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a:solidFill>
                            <a:schemeClr val="tx1"/>
                          </a:solidFill>
                          <a:effectLst/>
                        </a:rPr>
                        <a:t>117</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smtClean="0">
                          <a:solidFill>
                            <a:schemeClr val="tx1"/>
                          </a:solidFill>
                          <a:effectLst/>
                        </a:rPr>
                        <a:t>$ 6,848</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a:solidFill>
                            <a:schemeClr val="tx1"/>
                          </a:solidFill>
                          <a:effectLst/>
                        </a:rPr>
                        <a:t>40</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extLst>
                  <a:ext uri="{0D108BD9-81ED-4DB2-BD59-A6C34878D82A}">
                    <a16:rowId xmlns:a16="http://schemas.microsoft.com/office/drawing/2014/main" val="10010"/>
                  </a:ext>
                </a:extLst>
              </a:tr>
              <a:tr h="188099">
                <a:tc>
                  <a:txBody>
                    <a:bodyPr/>
                    <a:lstStyle/>
                    <a:p>
                      <a:pPr marL="0" marR="0" algn="just">
                        <a:spcBef>
                          <a:spcPts val="0"/>
                        </a:spcBef>
                        <a:spcAft>
                          <a:spcPts val="0"/>
                        </a:spcAft>
                      </a:pPr>
                      <a:r>
                        <a:rPr lang="en-US" sz="1100" dirty="0">
                          <a:solidFill>
                            <a:schemeClr val="tx1"/>
                          </a:solidFill>
                          <a:effectLst/>
                        </a:rPr>
                        <a:t>2004-2005</a:t>
                      </a:r>
                      <a:endParaRPr lang="en-US" sz="130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smtClean="0">
                          <a:solidFill>
                            <a:schemeClr val="tx1"/>
                          </a:solidFill>
                          <a:effectLst/>
                        </a:rPr>
                        <a:t>$  59,333</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a:solidFill>
                            <a:schemeClr val="tx1"/>
                          </a:solidFill>
                          <a:effectLst/>
                        </a:rPr>
                        <a:t>121</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a:solidFill>
                            <a:schemeClr val="tx1"/>
                          </a:solidFill>
                          <a:effectLst/>
                        </a:rPr>
                        <a:t>$17,975</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a:solidFill>
                            <a:schemeClr val="tx1"/>
                          </a:solidFill>
                          <a:effectLst/>
                        </a:rPr>
                        <a:t>103</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extLst>
                  <a:ext uri="{0D108BD9-81ED-4DB2-BD59-A6C34878D82A}">
                    <a16:rowId xmlns:a16="http://schemas.microsoft.com/office/drawing/2014/main" val="10011"/>
                  </a:ext>
                </a:extLst>
              </a:tr>
              <a:tr h="188099">
                <a:tc>
                  <a:txBody>
                    <a:bodyPr/>
                    <a:lstStyle/>
                    <a:p>
                      <a:pPr marL="0" marR="0" algn="just">
                        <a:spcBef>
                          <a:spcPts val="0"/>
                        </a:spcBef>
                        <a:spcAft>
                          <a:spcPts val="0"/>
                        </a:spcAft>
                      </a:pPr>
                      <a:r>
                        <a:rPr lang="en-US" sz="1100" dirty="0">
                          <a:solidFill>
                            <a:schemeClr val="tx1"/>
                          </a:solidFill>
                          <a:effectLst/>
                        </a:rPr>
                        <a:t>2003-2004</a:t>
                      </a:r>
                      <a:endParaRPr lang="en-US" sz="130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smtClean="0">
                          <a:solidFill>
                            <a:schemeClr val="tx1"/>
                          </a:solidFill>
                          <a:effectLst/>
                        </a:rPr>
                        <a:t>$  44,787</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a:solidFill>
                            <a:schemeClr val="tx1"/>
                          </a:solidFill>
                          <a:effectLst/>
                        </a:rPr>
                        <a:t>116</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a:solidFill>
                            <a:schemeClr val="tx1"/>
                          </a:solidFill>
                          <a:effectLst/>
                        </a:rPr>
                        <a:t>$15,545</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a:solidFill>
                            <a:schemeClr val="tx1"/>
                          </a:solidFill>
                          <a:effectLst/>
                        </a:rPr>
                        <a:t>85</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extLst>
                  <a:ext uri="{0D108BD9-81ED-4DB2-BD59-A6C34878D82A}">
                    <a16:rowId xmlns:a16="http://schemas.microsoft.com/office/drawing/2014/main" val="10012"/>
                  </a:ext>
                </a:extLst>
              </a:tr>
              <a:tr h="188099">
                <a:tc>
                  <a:txBody>
                    <a:bodyPr/>
                    <a:lstStyle/>
                    <a:p>
                      <a:pPr marL="0" marR="0" algn="just">
                        <a:spcBef>
                          <a:spcPts val="0"/>
                        </a:spcBef>
                        <a:spcAft>
                          <a:spcPts val="0"/>
                        </a:spcAft>
                      </a:pPr>
                      <a:r>
                        <a:rPr lang="en-US" sz="1100" dirty="0">
                          <a:solidFill>
                            <a:schemeClr val="tx1"/>
                          </a:solidFill>
                          <a:effectLst/>
                        </a:rPr>
                        <a:t>2002-2003</a:t>
                      </a:r>
                      <a:endParaRPr lang="en-US" sz="130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smtClean="0">
                          <a:solidFill>
                            <a:schemeClr val="tx1"/>
                          </a:solidFill>
                          <a:effectLst/>
                        </a:rPr>
                        <a:t>$  56,008</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a:solidFill>
                            <a:schemeClr val="tx1"/>
                          </a:solidFill>
                          <a:effectLst/>
                        </a:rPr>
                        <a:t>138</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a:solidFill>
                            <a:schemeClr val="tx1"/>
                          </a:solidFill>
                          <a:effectLst/>
                        </a:rPr>
                        <a:t>$14,778</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a:solidFill>
                            <a:schemeClr val="tx1"/>
                          </a:solidFill>
                          <a:effectLst/>
                        </a:rPr>
                        <a:t>86</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extLst>
                  <a:ext uri="{0D108BD9-81ED-4DB2-BD59-A6C34878D82A}">
                    <a16:rowId xmlns:a16="http://schemas.microsoft.com/office/drawing/2014/main" val="10013"/>
                  </a:ext>
                </a:extLst>
              </a:tr>
              <a:tr h="188099">
                <a:tc>
                  <a:txBody>
                    <a:bodyPr/>
                    <a:lstStyle/>
                    <a:p>
                      <a:pPr marL="0" marR="0" algn="just">
                        <a:spcBef>
                          <a:spcPts val="0"/>
                        </a:spcBef>
                        <a:spcAft>
                          <a:spcPts val="0"/>
                        </a:spcAft>
                      </a:pPr>
                      <a:r>
                        <a:rPr lang="en-US" sz="1100" dirty="0">
                          <a:solidFill>
                            <a:schemeClr val="tx1"/>
                          </a:solidFill>
                          <a:effectLst/>
                        </a:rPr>
                        <a:t>2001-2002</a:t>
                      </a:r>
                      <a:endParaRPr lang="en-US" sz="130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smtClean="0">
                          <a:solidFill>
                            <a:schemeClr val="tx1"/>
                          </a:solidFill>
                          <a:effectLst/>
                        </a:rPr>
                        <a:t>$  64,645</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a:solidFill>
                            <a:schemeClr val="tx1"/>
                          </a:solidFill>
                          <a:effectLst/>
                        </a:rPr>
                        <a:t>161</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smtClean="0">
                          <a:solidFill>
                            <a:schemeClr val="tx1"/>
                          </a:solidFill>
                          <a:effectLst/>
                        </a:rPr>
                        <a:t>$ 9,354</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a:solidFill>
                            <a:schemeClr val="tx1"/>
                          </a:solidFill>
                          <a:effectLst/>
                        </a:rPr>
                        <a:t>55</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extLst>
                  <a:ext uri="{0D108BD9-81ED-4DB2-BD59-A6C34878D82A}">
                    <a16:rowId xmlns:a16="http://schemas.microsoft.com/office/drawing/2014/main" val="10014"/>
                  </a:ext>
                </a:extLst>
              </a:tr>
              <a:tr h="188099">
                <a:tc>
                  <a:txBody>
                    <a:bodyPr/>
                    <a:lstStyle/>
                    <a:p>
                      <a:pPr marL="0" marR="0" algn="just">
                        <a:spcBef>
                          <a:spcPts val="0"/>
                        </a:spcBef>
                        <a:spcAft>
                          <a:spcPts val="0"/>
                        </a:spcAft>
                      </a:pPr>
                      <a:r>
                        <a:rPr lang="en-US" sz="1100" dirty="0">
                          <a:solidFill>
                            <a:schemeClr val="tx1"/>
                          </a:solidFill>
                          <a:effectLst/>
                        </a:rPr>
                        <a:t>2000-2001</a:t>
                      </a:r>
                      <a:endParaRPr lang="en-US" sz="130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smtClean="0">
                          <a:solidFill>
                            <a:schemeClr val="tx1"/>
                          </a:solidFill>
                          <a:effectLst/>
                        </a:rPr>
                        <a:t>$  33,030</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a:solidFill>
                            <a:schemeClr val="tx1"/>
                          </a:solidFill>
                          <a:effectLst/>
                        </a:rPr>
                        <a:t>74</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smtClean="0">
                          <a:solidFill>
                            <a:schemeClr val="tx1"/>
                          </a:solidFill>
                          <a:effectLst/>
                        </a:rPr>
                        <a:t>$  8,545</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a:solidFill>
                            <a:schemeClr val="tx1"/>
                          </a:solidFill>
                          <a:effectLst/>
                        </a:rPr>
                        <a:t>52</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extLst>
                  <a:ext uri="{0D108BD9-81ED-4DB2-BD59-A6C34878D82A}">
                    <a16:rowId xmlns:a16="http://schemas.microsoft.com/office/drawing/2014/main" val="10015"/>
                  </a:ext>
                </a:extLst>
              </a:tr>
              <a:tr h="188099">
                <a:tc>
                  <a:txBody>
                    <a:bodyPr/>
                    <a:lstStyle/>
                    <a:p>
                      <a:pPr marL="0" marR="0" algn="just">
                        <a:spcBef>
                          <a:spcPts val="0"/>
                        </a:spcBef>
                        <a:spcAft>
                          <a:spcPts val="0"/>
                        </a:spcAft>
                      </a:pPr>
                      <a:r>
                        <a:rPr lang="en-US" sz="1100" dirty="0">
                          <a:solidFill>
                            <a:schemeClr val="tx1"/>
                          </a:solidFill>
                          <a:effectLst/>
                        </a:rPr>
                        <a:t>1999-2000</a:t>
                      </a:r>
                      <a:endParaRPr lang="en-US" sz="130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smtClean="0">
                          <a:solidFill>
                            <a:schemeClr val="tx1"/>
                          </a:solidFill>
                          <a:effectLst/>
                        </a:rPr>
                        <a:t>$  24,641</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a:solidFill>
                            <a:schemeClr val="tx1"/>
                          </a:solidFill>
                          <a:effectLst/>
                        </a:rPr>
                        <a:t>76</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smtClean="0">
                          <a:solidFill>
                            <a:schemeClr val="tx1"/>
                          </a:solidFill>
                          <a:effectLst/>
                        </a:rPr>
                        <a:t>$11,763</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a:solidFill>
                            <a:schemeClr val="tx1"/>
                          </a:solidFill>
                          <a:effectLst/>
                        </a:rPr>
                        <a:t>79</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extLst>
                  <a:ext uri="{0D108BD9-81ED-4DB2-BD59-A6C34878D82A}">
                    <a16:rowId xmlns:a16="http://schemas.microsoft.com/office/drawing/2014/main" val="10016"/>
                  </a:ext>
                </a:extLst>
              </a:tr>
              <a:tr h="188099">
                <a:tc>
                  <a:txBody>
                    <a:bodyPr/>
                    <a:lstStyle/>
                    <a:p>
                      <a:pPr marL="0" marR="0" algn="just">
                        <a:spcBef>
                          <a:spcPts val="0"/>
                        </a:spcBef>
                        <a:spcAft>
                          <a:spcPts val="0"/>
                        </a:spcAft>
                      </a:pPr>
                      <a:r>
                        <a:rPr lang="en-US" sz="1100" dirty="0">
                          <a:solidFill>
                            <a:schemeClr val="tx1"/>
                          </a:solidFill>
                          <a:effectLst/>
                        </a:rPr>
                        <a:t>1998-1999</a:t>
                      </a:r>
                      <a:endParaRPr lang="en-US" sz="130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smtClean="0">
                          <a:solidFill>
                            <a:schemeClr val="tx1"/>
                          </a:solidFill>
                          <a:effectLst/>
                        </a:rPr>
                        <a:t>$  25,806</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a:solidFill>
                            <a:schemeClr val="tx1"/>
                          </a:solidFill>
                          <a:effectLst/>
                        </a:rPr>
                        <a:t>71</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smtClean="0">
                          <a:solidFill>
                            <a:schemeClr val="tx1"/>
                          </a:solidFill>
                          <a:effectLst/>
                        </a:rPr>
                        <a:t>$  7,457</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a:solidFill>
                            <a:schemeClr val="tx1"/>
                          </a:solidFill>
                          <a:effectLst/>
                        </a:rPr>
                        <a:t>48</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extLst>
                  <a:ext uri="{0D108BD9-81ED-4DB2-BD59-A6C34878D82A}">
                    <a16:rowId xmlns:a16="http://schemas.microsoft.com/office/drawing/2014/main" val="10017"/>
                  </a:ext>
                </a:extLst>
              </a:tr>
              <a:tr h="198285">
                <a:tc>
                  <a:txBody>
                    <a:bodyPr/>
                    <a:lstStyle/>
                    <a:p>
                      <a:pPr marL="0" marR="0" algn="just">
                        <a:spcBef>
                          <a:spcPts val="0"/>
                        </a:spcBef>
                        <a:spcAft>
                          <a:spcPts val="0"/>
                        </a:spcAft>
                      </a:pPr>
                      <a:r>
                        <a:rPr lang="en-US" sz="1100" dirty="0">
                          <a:solidFill>
                            <a:schemeClr val="tx1"/>
                          </a:solidFill>
                          <a:effectLst/>
                        </a:rPr>
                        <a:t>1997-1998</a:t>
                      </a:r>
                      <a:endParaRPr lang="en-US" sz="130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smtClean="0">
                          <a:solidFill>
                            <a:schemeClr val="tx1"/>
                          </a:solidFill>
                          <a:effectLst/>
                        </a:rPr>
                        <a:t>$  21,850</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a:solidFill>
                            <a:schemeClr val="tx1"/>
                          </a:solidFill>
                          <a:effectLst/>
                        </a:rPr>
                        <a:t>54</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smtClean="0">
                          <a:solidFill>
                            <a:schemeClr val="tx1"/>
                          </a:solidFill>
                          <a:effectLst/>
                        </a:rPr>
                        <a:t>$  5,645</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tc>
                  <a:txBody>
                    <a:bodyPr/>
                    <a:lstStyle/>
                    <a:p>
                      <a:pPr marL="0" marR="0" algn="r">
                        <a:spcBef>
                          <a:spcPts val="0"/>
                        </a:spcBef>
                        <a:spcAft>
                          <a:spcPts val="0"/>
                        </a:spcAft>
                      </a:pPr>
                      <a:r>
                        <a:rPr lang="en-US" sz="1100" b="0" dirty="0">
                          <a:solidFill>
                            <a:schemeClr val="tx1"/>
                          </a:solidFill>
                          <a:effectLst/>
                        </a:rPr>
                        <a:t>43</a:t>
                      </a:r>
                      <a:endParaRPr lang="en-US" sz="1300" b="0" dirty="0">
                        <a:solidFill>
                          <a:schemeClr val="tx1"/>
                        </a:solidFill>
                        <a:effectLst/>
                        <a:latin typeface="Times New Roman" panose="02020603050405020304" pitchFamily="18" charset="0"/>
                        <a:ea typeface="Times New Roman" panose="02020603050405020304" pitchFamily="18" charset="0"/>
                      </a:endParaRPr>
                    </a:p>
                  </a:txBody>
                  <a:tcPr marL="73338" marR="73338" marT="0" marB="0">
                    <a:noFill/>
                  </a:tcPr>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2957829074"/>
      </p:ext>
    </p:extLst>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askerville Old Face" pitchFamily="18" charset="0"/>
              </a:rPr>
              <a:t>Central Hall Society</a:t>
            </a:r>
            <a:endParaRPr lang="en-US" dirty="0">
              <a:latin typeface="Baskerville Old Face" pitchFamily="18" charset="0"/>
            </a:endParaRPr>
          </a:p>
        </p:txBody>
      </p:sp>
      <p:sp>
        <p:nvSpPr>
          <p:cNvPr id="3" name="Content Placeholder 2"/>
          <p:cNvSpPr>
            <a:spLocks noGrp="1"/>
          </p:cNvSpPr>
          <p:nvPr>
            <p:ph idx="1"/>
          </p:nvPr>
        </p:nvSpPr>
        <p:spPr>
          <a:xfrm>
            <a:off x="1295400" y="2438400"/>
            <a:ext cx="7391400" cy="3687763"/>
          </a:xfrm>
        </p:spPr>
        <p:txBody>
          <a:bodyPr/>
          <a:lstStyle/>
          <a:p>
            <a:pPr marL="0" indent="0" algn="just">
              <a:buNone/>
            </a:pPr>
            <a:r>
              <a:rPr lang="en-US" sz="1400" i="1" dirty="0" smtClean="0">
                <a:latin typeface="Baskerville Old Face" pitchFamily="18" charset="0"/>
              </a:rPr>
              <a:t>The </a:t>
            </a:r>
            <a:r>
              <a:rPr lang="en-US" sz="1400" i="1" dirty="0">
                <a:latin typeface="Baskerville Old Face" pitchFamily="18" charset="0"/>
              </a:rPr>
              <a:t>Northern Oklahoma College Foundation has established the Central Hall Society in order to recognize those alumni and friends who have remembered Northern Oklahoma College in their estate planning. The Central Hall Society recognizes and honors the legacy of these donors. </a:t>
            </a:r>
            <a:endParaRPr lang="en-US" sz="1400" i="1" dirty="0" smtClean="0">
              <a:latin typeface="Baskerville Old Face" pitchFamily="18" charset="0"/>
            </a:endParaRPr>
          </a:p>
          <a:p>
            <a:pPr marL="0" indent="0">
              <a:buNone/>
            </a:pPr>
            <a:endParaRPr lang="en-US" sz="1200" b="1" dirty="0">
              <a:latin typeface="Baskerville Old Face" pitchFamily="18" charset="0"/>
            </a:endParaRPr>
          </a:p>
          <a:p>
            <a:pPr marL="0" indent="0">
              <a:buNone/>
            </a:pPr>
            <a:endParaRPr lang="en-US" sz="1200" b="1" dirty="0">
              <a:latin typeface="Baskerville Old Face" pitchFamily="18" charset="0"/>
            </a:endParaRPr>
          </a:p>
          <a:p>
            <a:pPr marL="0" indent="0">
              <a:buNone/>
            </a:pPr>
            <a:r>
              <a:rPr lang="en-US" sz="1400" b="1" dirty="0" smtClean="0">
                <a:latin typeface="Baskerville Old Face" pitchFamily="18" charset="0"/>
              </a:rPr>
              <a:t>Membership </a:t>
            </a:r>
            <a:r>
              <a:rPr lang="en-US" sz="1400" b="1" dirty="0">
                <a:latin typeface="Baskerville Old Face" pitchFamily="18" charset="0"/>
              </a:rPr>
              <a:t>in the Central Hall Society is open to those who: </a:t>
            </a:r>
            <a:endParaRPr lang="en-US" sz="1400" dirty="0">
              <a:latin typeface="Baskerville Old Face" pitchFamily="18" charset="0"/>
            </a:endParaRPr>
          </a:p>
          <a:p>
            <a:pPr>
              <a:buFont typeface="Arial" charset="0"/>
              <a:buChar char="•"/>
            </a:pPr>
            <a:r>
              <a:rPr lang="en-US" sz="1400" dirty="0" smtClean="0">
                <a:latin typeface="Baskerville Old Face" pitchFamily="18" charset="0"/>
              </a:rPr>
              <a:t>make </a:t>
            </a:r>
            <a:r>
              <a:rPr lang="en-US" sz="1400" dirty="0">
                <a:latin typeface="Baskerville Old Face" pitchFamily="18" charset="0"/>
              </a:rPr>
              <a:t>planned gifts in the form of charitable remainder trusts (including pooled income funds and unitrusts), lead trusts, gift annuities, or deferred gift annuities; or </a:t>
            </a:r>
          </a:p>
          <a:p>
            <a:pPr>
              <a:buFont typeface="Arial" charset="0"/>
              <a:buChar char="•"/>
            </a:pPr>
            <a:r>
              <a:rPr lang="en-US" sz="1400" dirty="0" smtClean="0">
                <a:latin typeface="Baskerville Old Face" pitchFamily="18" charset="0"/>
              </a:rPr>
              <a:t>make </a:t>
            </a:r>
            <a:r>
              <a:rPr lang="en-US" sz="1400" dirty="0">
                <a:latin typeface="Baskerville Old Face" pitchFamily="18" charset="0"/>
              </a:rPr>
              <a:t>gifts of life insurance or have named the college as the beneficiary of their policy; or </a:t>
            </a:r>
          </a:p>
          <a:p>
            <a:pPr>
              <a:buFont typeface="Arial" charset="0"/>
              <a:buChar char="•"/>
            </a:pPr>
            <a:r>
              <a:rPr lang="en-US" sz="1400" dirty="0" smtClean="0">
                <a:latin typeface="Baskerville Old Face" pitchFamily="18" charset="0"/>
              </a:rPr>
              <a:t>have </a:t>
            </a:r>
            <a:r>
              <a:rPr lang="en-US" sz="1400" dirty="0">
                <a:latin typeface="Baskerville Old Face" pitchFamily="18" charset="0"/>
              </a:rPr>
              <a:t>confirmed </a:t>
            </a:r>
            <a:r>
              <a:rPr lang="en-US" sz="1400" dirty="0" smtClean="0">
                <a:latin typeface="Baskerville Old Face" pitchFamily="18" charset="0"/>
              </a:rPr>
              <a:t>non-contingent </a:t>
            </a:r>
            <a:r>
              <a:rPr lang="en-US" sz="1400" dirty="0">
                <a:latin typeface="Baskerville Old Face" pitchFamily="18" charset="0"/>
              </a:rPr>
              <a:t>bequest provisions; or </a:t>
            </a:r>
          </a:p>
          <a:p>
            <a:pPr>
              <a:buFont typeface="Arial" charset="0"/>
              <a:buChar char="•"/>
            </a:pPr>
            <a:r>
              <a:rPr lang="en-US" sz="1400" dirty="0" smtClean="0">
                <a:latin typeface="Baskerville Old Face" pitchFamily="18" charset="0"/>
              </a:rPr>
              <a:t>have </a:t>
            </a:r>
            <a:r>
              <a:rPr lang="en-US" sz="1400" dirty="0">
                <a:latin typeface="Baskerville Old Face" pitchFamily="18" charset="0"/>
              </a:rPr>
              <a:t>named the college as a non-contingent beneficiary of their IRA or other retirement plan. </a:t>
            </a:r>
          </a:p>
          <a:p>
            <a:pPr marL="0" indent="0" algn="r">
              <a:buNone/>
            </a:pPr>
            <a:endParaRPr lang="en-US" sz="2400" i="1" dirty="0" smtClean="0">
              <a:solidFill>
                <a:srgbClr val="C00000"/>
              </a:solidFill>
              <a:latin typeface="Baskerville Old Face" pitchFamily="18" charset="0"/>
            </a:endParaRPr>
          </a:p>
          <a:p>
            <a:pPr marL="0" indent="0" algn="r">
              <a:buNone/>
            </a:pPr>
            <a:r>
              <a:rPr lang="en-US" sz="2400" i="1" dirty="0" smtClean="0">
                <a:solidFill>
                  <a:srgbClr val="C00000"/>
                </a:solidFill>
                <a:latin typeface="Baskerville Old Face" pitchFamily="18" charset="0"/>
              </a:rPr>
              <a:t>Consider Remembering NOC in Your Planned Giving.</a:t>
            </a:r>
            <a:endParaRPr lang="en-US" sz="2400" i="1" dirty="0">
              <a:solidFill>
                <a:srgbClr val="C00000"/>
              </a:solidFill>
              <a:latin typeface="Baskerville Old Face"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152400"/>
            <a:ext cx="2819400" cy="21391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89047831"/>
      </p:ext>
    </p:extLst>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52800" y="5168205"/>
            <a:ext cx="5638800"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sz="1400" b="1" dirty="0"/>
              <a:t>After a successful completion of our annual </a:t>
            </a:r>
            <a:r>
              <a:rPr lang="en-US" sz="1400" b="1" dirty="0" smtClean="0"/>
              <a:t>Presidential Partners Program </a:t>
            </a:r>
            <a:r>
              <a:rPr lang="en-US" sz="1400" b="1" dirty="0"/>
              <a:t>drive campaign, we are pleased to report that we </a:t>
            </a:r>
            <a:r>
              <a:rPr lang="en-US" sz="1400" b="1" dirty="0" smtClean="0"/>
              <a:t>received $32,167 </a:t>
            </a:r>
            <a:r>
              <a:rPr lang="en-US" sz="1400" b="1" dirty="0"/>
              <a:t>in total contributions for the </a:t>
            </a:r>
            <a:r>
              <a:rPr lang="en-US" sz="1400" b="1" dirty="0" smtClean="0"/>
              <a:t>2017-2018 </a:t>
            </a:r>
            <a:r>
              <a:rPr lang="en-US" sz="1400" b="1" dirty="0"/>
              <a:t>academic year. These donations </a:t>
            </a:r>
            <a:r>
              <a:rPr lang="en-US" sz="1400" b="1" dirty="0" smtClean="0"/>
              <a:t>supported </a:t>
            </a:r>
            <a:r>
              <a:rPr lang="en-US" sz="1400" b="1" dirty="0"/>
              <a:t>Northern Oklahoma College’s mission while supporting projects and expenses for students, faculty and staff. </a:t>
            </a:r>
            <a:endParaRPr lang="en-US" sz="1400" b="1" i="1" dirty="0">
              <a:latin typeface="Baskerville Old Face" pitchFamily="18" charset="0"/>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5036" b="94724" l="5012" r="94511"/>
                    </a14:imgEffect>
                  </a14:imgLayer>
                </a14:imgProps>
              </a:ext>
              <a:ext uri="{28A0092B-C50C-407E-A947-70E740481C1C}">
                <a14:useLocalDpi xmlns:a14="http://schemas.microsoft.com/office/drawing/2010/main" val="0"/>
              </a:ext>
            </a:extLst>
          </a:blip>
          <a:stretch>
            <a:fillRect/>
          </a:stretch>
        </p:blipFill>
        <p:spPr>
          <a:xfrm>
            <a:off x="152400" y="13855"/>
            <a:ext cx="2209800" cy="2199253"/>
          </a:xfrm>
          <a:prstGeom prst="rect">
            <a:avLst/>
          </a:prstGeom>
        </p:spPr>
      </p:pic>
      <p:sp>
        <p:nvSpPr>
          <p:cNvPr id="5" name="Content Placeholder 4"/>
          <p:cNvSpPr>
            <a:spLocks noGrp="1"/>
          </p:cNvSpPr>
          <p:nvPr>
            <p:ph idx="1"/>
          </p:nvPr>
        </p:nvSpPr>
        <p:spPr>
          <a:xfrm>
            <a:off x="1752600" y="1752600"/>
            <a:ext cx="7391400" cy="914400"/>
          </a:xfrm>
        </p:spPr>
        <p:txBody>
          <a:bodyPr/>
          <a:lstStyle/>
          <a:p>
            <a:pPr marL="0" lvl="0" indent="0" algn="just">
              <a:spcBef>
                <a:spcPct val="0"/>
              </a:spcBef>
              <a:buNone/>
            </a:pPr>
            <a:endParaRPr lang="en-US" sz="1300" b="1"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0" lvl="0" indent="0" algn="just">
              <a:spcBef>
                <a:spcPct val="0"/>
              </a:spcBef>
              <a:buNone/>
            </a:pPr>
            <a:r>
              <a:rPr lang="en-US" sz="13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The </a:t>
            </a:r>
            <a:r>
              <a:rPr lang="en-US" sz="1300" b="1" dirty="0">
                <a:solidFill>
                  <a:srgbClr val="000000"/>
                </a:solidFill>
                <a:latin typeface="Tahoma" panose="020B0604030504040204" pitchFamily="34" charset="0"/>
                <a:ea typeface="Tahoma" panose="020B0604030504040204" pitchFamily="34" charset="0"/>
                <a:cs typeface="Tahoma" panose="020B0604030504040204" pitchFamily="34" charset="0"/>
              </a:rPr>
              <a:t>Northern Oklahoma Presidential Partners Program is an annual giving program through the NOC Foundation supporting the college and enriching the experience of NOC students who desire to support the institution’s tradition of excellence</a:t>
            </a:r>
            <a:r>
              <a:rPr lang="en-US" sz="13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13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5"/>
          <a:stretch>
            <a:fillRect/>
          </a:stretch>
        </p:blipFill>
        <p:spPr>
          <a:xfrm>
            <a:off x="2286000" y="457200"/>
            <a:ext cx="5410200" cy="1233806"/>
          </a:xfrm>
          <a:prstGeom prst="rect">
            <a:avLst/>
          </a:prstGeom>
        </p:spPr>
      </p:pic>
      <p:sp>
        <p:nvSpPr>
          <p:cNvPr id="2" name="TextBox 1"/>
          <p:cNvSpPr txBox="1"/>
          <p:nvPr/>
        </p:nvSpPr>
        <p:spPr>
          <a:xfrm>
            <a:off x="2933700" y="2750870"/>
            <a:ext cx="4457700" cy="369332"/>
          </a:xfrm>
          <a:prstGeom prst="rect">
            <a:avLst/>
          </a:prstGeom>
          <a:noFill/>
        </p:spPr>
        <p:txBody>
          <a:bodyPr wrap="square" rtlCol="0" anchor="t" anchorCtr="0">
            <a:spAutoFit/>
          </a:bodyPr>
          <a:lstStyle/>
          <a:p>
            <a:pPr algn="ctr"/>
            <a:r>
              <a:rPr lang="en-US" u="sng" dirty="0" smtClean="0"/>
              <a:t>2017-2018 Programs/Activities </a:t>
            </a:r>
            <a:r>
              <a:rPr lang="en-US" u="sng" dirty="0"/>
              <a:t>Supported</a:t>
            </a:r>
          </a:p>
        </p:txBody>
      </p:sp>
      <p:sp>
        <p:nvSpPr>
          <p:cNvPr id="8" name="TextBox 7"/>
          <p:cNvSpPr txBox="1"/>
          <p:nvPr/>
        </p:nvSpPr>
        <p:spPr>
          <a:xfrm>
            <a:off x="1143000" y="3276362"/>
            <a:ext cx="4114800" cy="1815882"/>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2018 Davinci Honors Banquet Registration</a:t>
            </a:r>
          </a:p>
          <a:p>
            <a:pPr marL="285750" indent="-285750">
              <a:buFont typeface="Arial" panose="020B0604020202020204" pitchFamily="34" charset="0"/>
              <a:buChar char="•"/>
            </a:pPr>
            <a:r>
              <a:rPr lang="en-US" sz="1400" dirty="0" smtClean="0"/>
              <a:t>Cultural Engagement Center</a:t>
            </a:r>
          </a:p>
          <a:p>
            <a:pPr marL="285750" indent="-285750">
              <a:buFont typeface="Arial" panose="020B0604020202020204" pitchFamily="34" charset="0"/>
              <a:buChar char="•"/>
            </a:pPr>
            <a:r>
              <a:rPr lang="en-US" sz="1400" dirty="0" smtClean="0"/>
              <a:t>Maverick Baseball/Softball Batting Complex</a:t>
            </a:r>
          </a:p>
          <a:p>
            <a:pPr marL="285750" indent="-285750">
              <a:buFont typeface="Arial" panose="020B0604020202020204" pitchFamily="34" charset="0"/>
              <a:buChar char="•"/>
            </a:pPr>
            <a:r>
              <a:rPr lang="en-US" sz="1400" dirty="0" smtClean="0"/>
              <a:t>#LIFECHANGING Campaign</a:t>
            </a:r>
          </a:p>
          <a:p>
            <a:pPr marL="285750" indent="-285750">
              <a:buFont typeface="Arial" panose="020B0604020202020204" pitchFamily="34" charset="0"/>
              <a:buChar char="•"/>
            </a:pPr>
            <a:r>
              <a:rPr lang="en-US" sz="1400" dirty="0" smtClean="0"/>
              <a:t>Maverick Athletic Training Equipment</a:t>
            </a:r>
          </a:p>
          <a:p>
            <a:pPr marL="285750" indent="-285750">
              <a:buFont typeface="Arial" panose="020B0604020202020204" pitchFamily="34" charset="0"/>
              <a:buChar char="•"/>
            </a:pPr>
            <a:r>
              <a:rPr lang="en-US" sz="1400" dirty="0" smtClean="0"/>
              <a:t>NOC Employee Professional Development</a:t>
            </a:r>
          </a:p>
          <a:p>
            <a:pPr marL="285750" indent="-285750">
              <a:buFont typeface="Arial" panose="020B0604020202020204" pitchFamily="34" charset="0"/>
              <a:buChar char="•"/>
            </a:pPr>
            <a:r>
              <a:rPr lang="en-US" sz="1400" dirty="0" smtClean="0"/>
              <a:t>NOC Diversity Activities</a:t>
            </a:r>
          </a:p>
          <a:p>
            <a:pPr marL="285750" indent="-285750">
              <a:buFont typeface="Arial" panose="020B0604020202020204" pitchFamily="34" charset="0"/>
              <a:buChar char="•"/>
            </a:pPr>
            <a:r>
              <a:rPr lang="en-US" sz="1400" dirty="0" smtClean="0"/>
              <a:t>Guest Artist Art Exhibits and Receptions</a:t>
            </a:r>
          </a:p>
        </p:txBody>
      </p:sp>
      <p:sp>
        <p:nvSpPr>
          <p:cNvPr id="9" name="TextBox 8"/>
          <p:cNvSpPr txBox="1"/>
          <p:nvPr/>
        </p:nvSpPr>
        <p:spPr>
          <a:xfrm>
            <a:off x="5257800" y="3262967"/>
            <a:ext cx="3810000" cy="1600438"/>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PLC Activities</a:t>
            </a:r>
          </a:p>
          <a:p>
            <a:pPr marL="285750" indent="-285750">
              <a:buFont typeface="Arial" panose="020B0604020202020204" pitchFamily="34" charset="0"/>
              <a:buChar char="•"/>
            </a:pPr>
            <a:r>
              <a:rPr lang="en-US" sz="1400" dirty="0" smtClean="0"/>
              <a:t>Maverick Cheer</a:t>
            </a:r>
          </a:p>
          <a:p>
            <a:pPr marL="285750" indent="-285750">
              <a:buFont typeface="Arial" panose="020B0604020202020204" pitchFamily="34" charset="0"/>
              <a:buChar char="•"/>
            </a:pPr>
            <a:r>
              <a:rPr lang="en-US" sz="1400" dirty="0" smtClean="0"/>
              <a:t>KAYE Radio</a:t>
            </a:r>
          </a:p>
          <a:p>
            <a:pPr marL="285750" indent="-285750">
              <a:buFont typeface="Arial" panose="020B0604020202020204" pitchFamily="34" charset="0"/>
              <a:buChar char="•"/>
            </a:pPr>
            <a:r>
              <a:rPr lang="en-US" sz="1400" dirty="0" smtClean="0"/>
              <a:t>Wellness Center Equipment</a:t>
            </a:r>
          </a:p>
          <a:p>
            <a:pPr marL="285750" indent="-285750">
              <a:buFont typeface="Arial" panose="020B0604020202020204" pitchFamily="34" charset="0"/>
              <a:buChar char="•"/>
            </a:pPr>
            <a:r>
              <a:rPr lang="en-US" sz="1400" dirty="0" smtClean="0"/>
              <a:t>NOC Employee Wellness Challenge</a:t>
            </a:r>
          </a:p>
          <a:p>
            <a:pPr marL="285750" indent="-285750">
              <a:buFont typeface="Arial" panose="020B0604020202020204" pitchFamily="34" charset="0"/>
              <a:buChar char="•"/>
            </a:pPr>
            <a:r>
              <a:rPr lang="en-US" sz="1400" dirty="0" smtClean="0"/>
              <a:t>Guest Speakers: Dr. Greg Graham and Rob Collins</a:t>
            </a:r>
          </a:p>
        </p:txBody>
      </p:sp>
    </p:spTree>
    <p:extLst>
      <p:ext uri="{BB962C8B-B14F-4D97-AF65-F5344CB8AC3E}">
        <p14:creationId xmlns:p14="http://schemas.microsoft.com/office/powerpoint/2010/main" val="3257441122"/>
      </p:ext>
    </p:extLst>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8229600" cy="1143000"/>
          </a:xfrm>
        </p:spPr>
        <p:txBody>
          <a:bodyPr/>
          <a:lstStyle/>
          <a:p>
            <a:pPr algn="ctr"/>
            <a:r>
              <a:rPr lang="en-US" sz="3600" dirty="0" smtClean="0">
                <a:latin typeface="Baskerville Old Face" panose="02020602080505020303" pitchFamily="18" charset="0"/>
              </a:rPr>
              <a:t>Presidential </a:t>
            </a:r>
            <a:r>
              <a:rPr lang="en-US" sz="3600" dirty="0">
                <a:latin typeface="Baskerville Old Face" panose="02020602080505020303" pitchFamily="18" charset="0"/>
              </a:rPr>
              <a:t>Partners Program</a:t>
            </a:r>
            <a:br>
              <a:rPr lang="en-US" sz="3600" dirty="0">
                <a:latin typeface="Baskerville Old Face" panose="02020602080505020303" pitchFamily="18" charset="0"/>
              </a:rPr>
            </a:br>
            <a:r>
              <a:rPr lang="en-US" sz="2400" dirty="0" smtClean="0">
                <a:latin typeface="Baskerville Old Face" panose="02020602080505020303" pitchFamily="18" charset="0"/>
              </a:rPr>
              <a:t>2017-2018 Campaign - Donors</a:t>
            </a:r>
            <a:endParaRPr lang="en-US" sz="3600" dirty="0">
              <a:effectLst>
                <a:outerShdw blurRad="38100" dist="38100" dir="2700000" algn="tl">
                  <a:srgbClr val="000000">
                    <a:alpha val="43137"/>
                  </a:srgbClr>
                </a:outerShdw>
              </a:effectLst>
              <a:latin typeface="Baskerville Old Face" pitchFamily="18" charset="0"/>
            </a:endParaRPr>
          </a:p>
        </p:txBody>
      </p:sp>
      <p:sp>
        <p:nvSpPr>
          <p:cNvPr id="5" name="TextBox 4"/>
          <p:cNvSpPr txBox="1"/>
          <p:nvPr/>
        </p:nvSpPr>
        <p:spPr>
          <a:xfrm>
            <a:off x="3886200" y="6330174"/>
            <a:ext cx="7772400" cy="369332"/>
          </a:xfrm>
          <a:prstGeom prst="rect">
            <a:avLst/>
          </a:prstGeom>
          <a:noFill/>
        </p:spPr>
        <p:txBody>
          <a:bodyPr wrap="square" rtlCol="0">
            <a:spAutoFit/>
          </a:bodyPr>
          <a:lstStyle/>
          <a:p>
            <a:r>
              <a:rPr lang="en-US" b="1" i="1" dirty="0" smtClean="0">
                <a:latin typeface="Baskerville Old Face" pitchFamily="18" charset="0"/>
              </a:rPr>
              <a:t>Thank </a:t>
            </a:r>
            <a:r>
              <a:rPr lang="en-US" b="1" i="1" dirty="0">
                <a:latin typeface="Baskerville Old Face" pitchFamily="18" charset="0"/>
              </a:rPr>
              <a:t>you to the following partners for their support!</a:t>
            </a:r>
            <a:endParaRPr lang="en-US" dirty="0">
              <a:latin typeface="Baskerville Old Face" pitchFamily="18" charset="0"/>
            </a:endParaRPr>
          </a:p>
        </p:txBody>
      </p:sp>
      <p:sp>
        <p:nvSpPr>
          <p:cNvPr id="3" name="Content Placeholder 2"/>
          <p:cNvSpPr>
            <a:spLocks noGrp="1"/>
          </p:cNvSpPr>
          <p:nvPr>
            <p:ph idx="1"/>
          </p:nvPr>
        </p:nvSpPr>
        <p:spPr>
          <a:xfrm>
            <a:off x="1447800" y="1863464"/>
            <a:ext cx="7391400" cy="4384936"/>
          </a:xfrm>
        </p:spPr>
        <p:txBody>
          <a:bodyPr/>
          <a:lstStyle/>
          <a:p>
            <a:pPr marL="0" indent="0" algn="r">
              <a:buNone/>
            </a:pPr>
            <a:r>
              <a:rPr lang="en-US" sz="1000" dirty="0">
                <a:solidFill>
                  <a:schemeClr val="tx1">
                    <a:lumMod val="95000"/>
                    <a:lumOff val="5000"/>
                  </a:schemeClr>
                </a:solidFill>
                <a:latin typeface="Baskerville Old Face" pitchFamily="18" charset="0"/>
              </a:rPr>
              <a:t>	</a:t>
            </a:r>
          </a:p>
          <a:p>
            <a:pPr marL="0" indent="0">
              <a:buNone/>
            </a:pPr>
            <a:r>
              <a:rPr lang="en-US" sz="1100" b="1" dirty="0">
                <a:solidFill>
                  <a:schemeClr val="tx1">
                    <a:lumMod val="95000"/>
                    <a:lumOff val="5000"/>
                  </a:schemeClr>
                </a:solidFill>
                <a:latin typeface="Baskerville Old Face" pitchFamily="18" charset="0"/>
              </a:rPr>
              <a:t>VISIONARY PARTNER</a:t>
            </a:r>
            <a:r>
              <a:rPr lang="en-US" sz="1100" dirty="0">
                <a:solidFill>
                  <a:schemeClr val="tx1">
                    <a:lumMod val="95000"/>
                    <a:lumOff val="5000"/>
                  </a:schemeClr>
                </a:solidFill>
                <a:latin typeface="Baskerville Old Face" pitchFamily="18" charset="0"/>
              </a:rPr>
              <a:t> ($5,000 – Above):  	</a:t>
            </a:r>
            <a:r>
              <a:rPr lang="en-US" sz="1100" dirty="0" smtClean="0">
                <a:solidFill>
                  <a:schemeClr val="tx1">
                    <a:lumMod val="95000"/>
                    <a:lumOff val="5000"/>
                  </a:schemeClr>
                </a:solidFill>
                <a:latin typeface="Baskerville Old Face" pitchFamily="18" charset="0"/>
              </a:rPr>
              <a:t>	Diemer Family Foundation; Dr</a:t>
            </a:r>
            <a:r>
              <a:rPr lang="en-US" sz="1100" dirty="0">
                <a:solidFill>
                  <a:schemeClr val="tx1">
                    <a:lumMod val="95000"/>
                    <a:lumOff val="5000"/>
                  </a:schemeClr>
                </a:solidFill>
                <a:latin typeface="Baskerville Old Face" pitchFamily="18" charset="0"/>
              </a:rPr>
              <a:t>. Cheryl &amp; Tom </a:t>
            </a:r>
            <a:r>
              <a:rPr lang="en-US" sz="1100" dirty="0" smtClean="0">
                <a:solidFill>
                  <a:schemeClr val="tx1">
                    <a:lumMod val="95000"/>
                    <a:lumOff val="5000"/>
                  </a:schemeClr>
                </a:solidFill>
                <a:latin typeface="Baskerville Old Face" pitchFamily="18" charset="0"/>
              </a:rPr>
              <a:t>Evans;     				Charles Zody</a:t>
            </a:r>
            <a:endParaRPr lang="en-US" sz="1100" dirty="0">
              <a:solidFill>
                <a:schemeClr val="tx1">
                  <a:lumMod val="95000"/>
                  <a:lumOff val="5000"/>
                </a:schemeClr>
              </a:solidFill>
              <a:latin typeface="Baskerville Old Face" pitchFamily="18" charset="0"/>
            </a:endParaRPr>
          </a:p>
          <a:p>
            <a:pPr marL="0" indent="0">
              <a:buNone/>
            </a:pPr>
            <a:endParaRPr lang="en-US" sz="1100" b="1" dirty="0">
              <a:solidFill>
                <a:schemeClr val="tx1">
                  <a:lumMod val="95000"/>
                  <a:lumOff val="5000"/>
                </a:schemeClr>
              </a:solidFill>
              <a:latin typeface="Baskerville Old Face" pitchFamily="18" charset="0"/>
            </a:endParaRPr>
          </a:p>
          <a:p>
            <a:pPr marL="0" indent="0">
              <a:buNone/>
            </a:pPr>
            <a:r>
              <a:rPr lang="en-US" sz="1100" b="1" dirty="0">
                <a:solidFill>
                  <a:schemeClr val="tx1">
                    <a:lumMod val="95000"/>
                    <a:lumOff val="5000"/>
                  </a:schemeClr>
                </a:solidFill>
                <a:latin typeface="Baskerville Old Face" pitchFamily="18" charset="0"/>
              </a:rPr>
              <a:t>LEADER PARTNER </a:t>
            </a:r>
            <a:r>
              <a:rPr lang="en-US" sz="1100" dirty="0">
                <a:solidFill>
                  <a:schemeClr val="tx1">
                    <a:lumMod val="95000"/>
                    <a:lumOff val="5000"/>
                  </a:schemeClr>
                </a:solidFill>
                <a:latin typeface="Baskerville Old Face" pitchFamily="18" charset="0"/>
              </a:rPr>
              <a:t>($2,500 - $4,999): 	</a:t>
            </a:r>
            <a:r>
              <a:rPr lang="en-US" sz="1100" dirty="0" smtClean="0">
                <a:solidFill>
                  <a:schemeClr val="tx1">
                    <a:lumMod val="95000"/>
                    <a:lumOff val="5000"/>
                  </a:schemeClr>
                </a:solidFill>
                <a:latin typeface="Baskerville Old Face" pitchFamily="18" charset="0"/>
              </a:rPr>
              <a:t>	Dr</a:t>
            </a:r>
            <a:r>
              <a:rPr lang="en-US" sz="1100" dirty="0">
                <a:solidFill>
                  <a:schemeClr val="tx1">
                    <a:lumMod val="95000"/>
                    <a:lumOff val="5000"/>
                  </a:schemeClr>
                </a:solidFill>
                <a:latin typeface="Baskerville Old Face" pitchFamily="18" charset="0"/>
              </a:rPr>
              <a:t>. Rick </a:t>
            </a:r>
            <a:r>
              <a:rPr lang="en-US" sz="1100" dirty="0" smtClean="0">
                <a:solidFill>
                  <a:schemeClr val="tx1">
                    <a:lumMod val="95000"/>
                    <a:lumOff val="5000"/>
                  </a:schemeClr>
                </a:solidFill>
                <a:latin typeface="Baskerville Old Face" pitchFamily="18" charset="0"/>
              </a:rPr>
              <a:t>Edgington</a:t>
            </a:r>
            <a:endParaRPr lang="en-US" sz="1100" dirty="0">
              <a:solidFill>
                <a:schemeClr val="tx1">
                  <a:lumMod val="95000"/>
                  <a:lumOff val="5000"/>
                </a:schemeClr>
              </a:solidFill>
              <a:latin typeface="Baskerville Old Face" pitchFamily="18" charset="0"/>
            </a:endParaRPr>
          </a:p>
          <a:p>
            <a:pPr marL="0" indent="0">
              <a:buNone/>
            </a:pPr>
            <a:endParaRPr lang="en-US" sz="1100" b="1" dirty="0">
              <a:solidFill>
                <a:schemeClr val="tx1">
                  <a:lumMod val="95000"/>
                  <a:lumOff val="5000"/>
                </a:schemeClr>
              </a:solidFill>
              <a:latin typeface="Baskerville Old Face" pitchFamily="18" charset="0"/>
            </a:endParaRPr>
          </a:p>
          <a:p>
            <a:pPr marL="0" indent="0">
              <a:spcBef>
                <a:spcPts val="0"/>
              </a:spcBef>
              <a:buNone/>
            </a:pPr>
            <a:r>
              <a:rPr lang="en-US" sz="1100" b="1" dirty="0">
                <a:solidFill>
                  <a:schemeClr val="tx1">
                    <a:lumMod val="95000"/>
                    <a:lumOff val="5000"/>
                  </a:schemeClr>
                </a:solidFill>
                <a:latin typeface="Baskerville Old Face" pitchFamily="18" charset="0"/>
              </a:rPr>
              <a:t>SCHOLAR PARTNER </a:t>
            </a:r>
            <a:r>
              <a:rPr lang="en-US" sz="1100" dirty="0">
                <a:solidFill>
                  <a:schemeClr val="tx1">
                    <a:lumMod val="95000"/>
                    <a:lumOff val="5000"/>
                  </a:schemeClr>
                </a:solidFill>
                <a:latin typeface="Baskerville Old Face" pitchFamily="18" charset="0"/>
              </a:rPr>
              <a:t>($1,000 - $2,499): 	</a:t>
            </a:r>
            <a:r>
              <a:rPr lang="en-US" sz="1100" dirty="0" smtClean="0">
                <a:solidFill>
                  <a:schemeClr val="tx1">
                    <a:lumMod val="95000"/>
                    <a:lumOff val="5000"/>
                  </a:schemeClr>
                </a:solidFill>
                <a:latin typeface="Baskerville Old Face" pitchFamily="18" charset="0"/>
              </a:rPr>
              <a:t>	Bank SNB; John &amp; Linda Brown; John &amp; Sharon Campbell; 				Joe &amp; Jane Cornelson; Jeff &amp; Felicia Cowan; </a:t>
            </a:r>
          </a:p>
          <a:p>
            <a:pPr marL="0" indent="0">
              <a:spcBef>
                <a:spcPts val="0"/>
              </a:spcBef>
              <a:buNone/>
            </a:pPr>
            <a:r>
              <a:rPr lang="en-US" sz="1100" dirty="0" smtClean="0">
                <a:solidFill>
                  <a:schemeClr val="tx1">
                    <a:lumMod val="95000"/>
                    <a:lumOff val="5000"/>
                  </a:schemeClr>
                </a:solidFill>
                <a:latin typeface="Baskerville Old Face" pitchFamily="18" charset="0"/>
              </a:rPr>
              <a:t>				Peter &amp; Annie Dillingham; Evans Family Foundation;          				John &amp; Virginia Groendyke; Mike &amp; Kim Loftis;                   				Bert </a:t>
            </a:r>
            <a:r>
              <a:rPr lang="en-US" sz="1100" dirty="0">
                <a:solidFill>
                  <a:schemeClr val="tx1">
                    <a:lumMod val="95000"/>
                    <a:lumOff val="5000"/>
                  </a:schemeClr>
                </a:solidFill>
                <a:latin typeface="Baskerville Old Face" pitchFamily="18" charset="0"/>
              </a:rPr>
              <a:t>&amp; Janice </a:t>
            </a:r>
            <a:r>
              <a:rPr lang="en-US" sz="1100" dirty="0" smtClean="0">
                <a:solidFill>
                  <a:schemeClr val="tx1">
                    <a:lumMod val="95000"/>
                    <a:lumOff val="5000"/>
                  </a:schemeClr>
                </a:solidFill>
                <a:latin typeface="Baskerville Old Face" pitchFamily="18" charset="0"/>
              </a:rPr>
              <a:t>Mackie; Bill &amp; Susie Phelps; 					Renfro Family Foundation; Patrick Rooney;                           				Drs. Donald &amp; Pamela Stinson </a:t>
            </a:r>
          </a:p>
          <a:p>
            <a:pPr marL="0" indent="0">
              <a:spcBef>
                <a:spcPts val="0"/>
              </a:spcBef>
              <a:buNone/>
            </a:pPr>
            <a:r>
              <a:rPr lang="en-US" sz="1100" dirty="0">
                <a:solidFill>
                  <a:schemeClr val="tx1">
                    <a:lumMod val="95000"/>
                    <a:lumOff val="5000"/>
                  </a:schemeClr>
                </a:solidFill>
                <a:latin typeface="Baskerville Old Face" pitchFamily="18" charset="0"/>
              </a:rPr>
              <a:t>	</a:t>
            </a:r>
            <a:r>
              <a:rPr lang="en-US" sz="1100" dirty="0" smtClean="0">
                <a:solidFill>
                  <a:schemeClr val="tx1">
                    <a:lumMod val="95000"/>
                    <a:lumOff val="5000"/>
                  </a:schemeClr>
                </a:solidFill>
                <a:latin typeface="Baskerville Old Face" pitchFamily="18" charset="0"/>
              </a:rPr>
              <a:t>			</a:t>
            </a:r>
            <a:r>
              <a:rPr lang="en-US" sz="1100" dirty="0">
                <a:solidFill>
                  <a:schemeClr val="tx1">
                    <a:lumMod val="95000"/>
                    <a:lumOff val="5000"/>
                  </a:schemeClr>
                </a:solidFill>
                <a:latin typeface="Baskerville Old Face" pitchFamily="18" charset="0"/>
              </a:rPr>
              <a:t>			</a:t>
            </a:r>
            <a:endParaRPr lang="en-US" sz="1100" b="1" dirty="0">
              <a:solidFill>
                <a:schemeClr val="tx1">
                  <a:lumMod val="95000"/>
                  <a:lumOff val="5000"/>
                </a:schemeClr>
              </a:solidFill>
              <a:latin typeface="Baskerville Old Face" pitchFamily="18" charset="0"/>
            </a:endParaRPr>
          </a:p>
          <a:p>
            <a:pPr marL="0" indent="0">
              <a:spcBef>
                <a:spcPts val="0"/>
              </a:spcBef>
              <a:buNone/>
            </a:pPr>
            <a:r>
              <a:rPr lang="en-US" sz="1100" b="1" dirty="0">
                <a:solidFill>
                  <a:schemeClr val="tx1">
                    <a:lumMod val="95000"/>
                    <a:lumOff val="5000"/>
                  </a:schemeClr>
                </a:solidFill>
                <a:latin typeface="Baskerville Old Face" pitchFamily="18" charset="0"/>
              </a:rPr>
              <a:t>BENEFACTOR PARTNER </a:t>
            </a:r>
            <a:r>
              <a:rPr lang="en-US" sz="1100" dirty="0">
                <a:solidFill>
                  <a:schemeClr val="tx1">
                    <a:lumMod val="95000"/>
                    <a:lumOff val="5000"/>
                  </a:schemeClr>
                </a:solidFill>
                <a:latin typeface="Baskerville Old Face" pitchFamily="18" charset="0"/>
              </a:rPr>
              <a:t>($500 - $999): </a:t>
            </a:r>
            <a:r>
              <a:rPr lang="en-US" sz="1100" dirty="0" smtClean="0">
                <a:solidFill>
                  <a:schemeClr val="tx1">
                    <a:lumMod val="95000"/>
                    <a:lumOff val="5000"/>
                  </a:schemeClr>
                </a:solidFill>
                <a:latin typeface="Baskerville Old Face" pitchFamily="18" charset="0"/>
              </a:rPr>
              <a:t>	</a:t>
            </a:r>
            <a:r>
              <a:rPr lang="en-US" sz="1100" dirty="0">
                <a:solidFill>
                  <a:schemeClr val="tx1">
                    <a:lumMod val="95000"/>
                    <a:lumOff val="5000"/>
                  </a:schemeClr>
                </a:solidFill>
                <a:latin typeface="Baskerville Old Face" pitchFamily="18" charset="0"/>
              </a:rPr>
              <a:t>	</a:t>
            </a:r>
            <a:r>
              <a:rPr lang="en-US" sz="1100" dirty="0" smtClean="0">
                <a:solidFill>
                  <a:schemeClr val="tx1">
                    <a:lumMod val="95000"/>
                    <a:lumOff val="5000"/>
                  </a:schemeClr>
                </a:solidFill>
                <a:latin typeface="Baskerville Old Face" pitchFamily="18" charset="0"/>
              </a:rPr>
              <a:t>Bill &amp; Barbara </a:t>
            </a:r>
            <a:r>
              <a:rPr lang="en-US" sz="1100" dirty="0">
                <a:solidFill>
                  <a:schemeClr val="tx1">
                    <a:lumMod val="95000"/>
                    <a:lumOff val="5000"/>
                  </a:schemeClr>
                </a:solidFill>
                <a:latin typeface="Baskerville Old Face" pitchFamily="18" charset="0"/>
              </a:rPr>
              <a:t>Bridwell; </a:t>
            </a:r>
            <a:r>
              <a:rPr lang="en-US" sz="1100" dirty="0" smtClean="0">
                <a:solidFill>
                  <a:schemeClr val="tx1">
                    <a:lumMod val="95000"/>
                    <a:lumOff val="5000"/>
                  </a:schemeClr>
                </a:solidFill>
                <a:latin typeface="Baskerville Old Face" pitchFamily="18" charset="0"/>
              </a:rPr>
              <a:t>Tom &amp; Lynda Dolezal;                   				GH2 Architects; Ike &amp; Marybeth Glass; Howard Johnson; 				Ford </a:t>
            </a:r>
            <a:r>
              <a:rPr lang="en-US" sz="1100" dirty="0">
                <a:solidFill>
                  <a:schemeClr val="tx1">
                    <a:lumMod val="95000"/>
                    <a:lumOff val="5000"/>
                  </a:schemeClr>
                </a:solidFill>
                <a:latin typeface="Baskerville Old Face" pitchFamily="18" charset="0"/>
              </a:rPr>
              <a:t>&amp; Maxine </a:t>
            </a:r>
            <a:r>
              <a:rPr lang="en-US" sz="1100" dirty="0" smtClean="0">
                <a:solidFill>
                  <a:schemeClr val="tx1">
                    <a:lumMod val="95000"/>
                    <a:lumOff val="5000"/>
                  </a:schemeClr>
                </a:solidFill>
                <a:latin typeface="Baskerville Old Face" pitchFamily="18" charset="0"/>
              </a:rPr>
              <a:t>Lasher; Tom &amp; Judy Poole</a:t>
            </a:r>
            <a:endParaRPr lang="en-US" sz="1100" dirty="0">
              <a:solidFill>
                <a:schemeClr val="tx1">
                  <a:lumMod val="95000"/>
                  <a:lumOff val="5000"/>
                </a:schemeClr>
              </a:solidFill>
              <a:latin typeface="Baskerville Old Face" pitchFamily="18" charset="0"/>
            </a:endParaRPr>
          </a:p>
          <a:p>
            <a:pPr marL="0" indent="0">
              <a:spcBef>
                <a:spcPts val="0"/>
              </a:spcBef>
              <a:buNone/>
            </a:pPr>
            <a:endParaRPr lang="en-US" sz="1100" b="1" dirty="0">
              <a:solidFill>
                <a:schemeClr val="tx1">
                  <a:lumMod val="95000"/>
                  <a:lumOff val="5000"/>
                </a:schemeClr>
              </a:solidFill>
              <a:latin typeface="Baskerville Old Face" pitchFamily="18" charset="0"/>
            </a:endParaRPr>
          </a:p>
          <a:p>
            <a:pPr marL="0" indent="0">
              <a:spcBef>
                <a:spcPts val="0"/>
              </a:spcBef>
              <a:buNone/>
            </a:pPr>
            <a:r>
              <a:rPr lang="en-US" sz="1100" b="1" dirty="0" smtClean="0">
                <a:solidFill>
                  <a:schemeClr val="tx1">
                    <a:lumMod val="95000"/>
                    <a:lumOff val="5000"/>
                  </a:schemeClr>
                </a:solidFill>
                <a:latin typeface="Baskerville Old Face" pitchFamily="18" charset="0"/>
              </a:rPr>
              <a:t>PATRON PARTNER </a:t>
            </a:r>
            <a:r>
              <a:rPr lang="en-US" sz="1100" dirty="0" smtClean="0">
                <a:solidFill>
                  <a:schemeClr val="tx1">
                    <a:lumMod val="95000"/>
                    <a:lumOff val="5000"/>
                  </a:schemeClr>
                </a:solidFill>
                <a:latin typeface="Baskerville Old Face" pitchFamily="18" charset="0"/>
              </a:rPr>
              <a:t>($250 - $499):  		Bivin &amp; Associates, Inc.; Jack Bowker Ford Lincoln;</a:t>
            </a:r>
          </a:p>
          <a:p>
            <a:pPr marL="0" indent="0">
              <a:spcBef>
                <a:spcPts val="0"/>
              </a:spcBef>
              <a:buNone/>
            </a:pPr>
            <a:r>
              <a:rPr lang="en-US" sz="1100" dirty="0">
                <a:solidFill>
                  <a:schemeClr val="tx1">
                    <a:lumMod val="95000"/>
                    <a:lumOff val="5000"/>
                  </a:schemeClr>
                </a:solidFill>
                <a:latin typeface="Baskerville Old Face" pitchFamily="18" charset="0"/>
              </a:rPr>
              <a:t>	</a:t>
            </a:r>
            <a:r>
              <a:rPr lang="en-US" sz="1100" dirty="0" smtClean="0">
                <a:solidFill>
                  <a:schemeClr val="tx1">
                    <a:lumMod val="95000"/>
                    <a:lumOff val="5000"/>
                  </a:schemeClr>
                </a:solidFill>
                <a:latin typeface="Baskerville Old Face" pitchFamily="18" charset="0"/>
              </a:rPr>
              <a:t>			Dennis &amp; Valorie Buss; Jodi Cline; Tim &amp; Ginny Coffman; 				Dan &amp; Kay Dillingham; Don and Brenda Dobbs; </a:t>
            </a:r>
            <a:r>
              <a:rPr lang="en-US" sz="1100" dirty="0">
                <a:solidFill>
                  <a:schemeClr val="tx1">
                    <a:lumMod val="95000"/>
                    <a:lumOff val="5000"/>
                  </a:schemeClr>
                </a:solidFill>
                <a:latin typeface="Baskerville Old Face" pitchFamily="18" charset="0"/>
              </a:rPr>
              <a:t>	</a:t>
            </a:r>
            <a:r>
              <a:rPr lang="en-US" sz="1100" dirty="0" smtClean="0">
                <a:solidFill>
                  <a:schemeClr val="tx1">
                    <a:lumMod val="95000"/>
                    <a:lumOff val="5000"/>
                  </a:schemeClr>
                </a:solidFill>
                <a:latin typeface="Baskerville Old Face" pitchFamily="18" charset="0"/>
              </a:rPr>
              <a:t>			Jason &amp; </a:t>
            </a:r>
            <a:r>
              <a:rPr lang="en-US" sz="1100" dirty="0" smtClean="0">
                <a:solidFill>
                  <a:schemeClr val="tx1">
                    <a:lumMod val="95000"/>
                    <a:lumOff val="5000"/>
                  </a:schemeClr>
                </a:solidFill>
                <a:latin typeface="Baskerville Old Face" pitchFamily="18" charset="0"/>
              </a:rPr>
              <a:t>Cara Beth </a:t>
            </a:r>
            <a:r>
              <a:rPr lang="en-US" sz="1100" dirty="0" smtClean="0">
                <a:solidFill>
                  <a:schemeClr val="tx1">
                    <a:lumMod val="95000"/>
                    <a:lumOff val="5000"/>
                  </a:schemeClr>
                </a:solidFill>
                <a:latin typeface="Baskerville Old Face" pitchFamily="18" charset="0"/>
              </a:rPr>
              <a:t>Johnson; Coby &amp; Sheri Snyder;                                    				Vernon &amp; Norma Young </a:t>
            </a:r>
          </a:p>
          <a:p>
            <a:pPr marL="0" indent="0">
              <a:spcBef>
                <a:spcPts val="0"/>
              </a:spcBef>
              <a:buNone/>
            </a:pPr>
            <a:r>
              <a:rPr lang="en-US" sz="1100" dirty="0">
                <a:solidFill>
                  <a:schemeClr val="tx1">
                    <a:lumMod val="95000"/>
                    <a:lumOff val="5000"/>
                  </a:schemeClr>
                </a:solidFill>
                <a:latin typeface="Baskerville Old Face" pitchFamily="18" charset="0"/>
              </a:rPr>
              <a:t>	</a:t>
            </a:r>
            <a:r>
              <a:rPr lang="en-US" sz="1100" dirty="0" smtClean="0">
                <a:solidFill>
                  <a:schemeClr val="tx1">
                    <a:lumMod val="95000"/>
                    <a:lumOff val="5000"/>
                  </a:schemeClr>
                </a:solidFill>
                <a:latin typeface="Baskerville Old Face" pitchFamily="18" charset="0"/>
              </a:rPr>
              <a:t>			</a:t>
            </a:r>
            <a:endParaRPr lang="en-US" dirty="0"/>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ackgroundRemoval t="5036" b="94724" l="5012" r="94511"/>
                    </a14:imgEffect>
                  </a14:imgLayer>
                </a14:imgProps>
              </a:ext>
              <a:ext uri="{28A0092B-C50C-407E-A947-70E740481C1C}">
                <a14:useLocalDpi xmlns:a14="http://schemas.microsoft.com/office/drawing/2010/main" val="0"/>
              </a:ext>
            </a:extLst>
          </a:blip>
          <a:stretch>
            <a:fillRect/>
          </a:stretch>
        </p:blipFill>
        <p:spPr>
          <a:xfrm>
            <a:off x="0" y="4876800"/>
            <a:ext cx="1990701" cy="1981200"/>
          </a:xfrm>
          <a:prstGeom prst="rect">
            <a:avLst/>
          </a:prstGeom>
        </p:spPr>
      </p:pic>
    </p:spTree>
    <p:extLst>
      <p:ext uri="{BB962C8B-B14F-4D97-AF65-F5344CB8AC3E}">
        <p14:creationId xmlns:p14="http://schemas.microsoft.com/office/powerpoint/2010/main" val="478955293"/>
      </p:ext>
    </p:extLst>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latin typeface="Baskerville Old Face" pitchFamily="18" charset="0"/>
              </a:rPr>
              <a:t>NEW SCHOLARSHIPS</a:t>
            </a:r>
            <a:endParaRPr lang="en-US" dirty="0">
              <a:effectLst>
                <a:outerShdw blurRad="38100" dist="38100" dir="2700000" algn="tl">
                  <a:srgbClr val="000000">
                    <a:alpha val="43137"/>
                  </a:srgbClr>
                </a:outerShdw>
              </a:effectLst>
              <a:latin typeface="Baskerville Old Face" pitchFamily="18" charset="0"/>
            </a:endParaRPr>
          </a:p>
        </p:txBody>
      </p:sp>
      <p:sp>
        <p:nvSpPr>
          <p:cNvPr id="5" name="Rectangle 4"/>
          <p:cNvSpPr/>
          <p:nvPr/>
        </p:nvSpPr>
        <p:spPr>
          <a:xfrm>
            <a:off x="2895600" y="3581400"/>
            <a:ext cx="5715000" cy="954107"/>
          </a:xfrm>
          <a:prstGeom prst="rect">
            <a:avLst/>
          </a:prstGeom>
        </p:spPr>
        <p:txBody>
          <a:bodyPr wrap="square">
            <a:spAutoFit/>
          </a:bodyPr>
          <a:lstStyle/>
          <a:p>
            <a:r>
              <a:rPr lang="en-US" sz="1400" b="1" dirty="0" smtClean="0"/>
              <a:t>Livestock Judging Fund– </a:t>
            </a:r>
            <a:r>
              <a:rPr lang="en-US" sz="1400" dirty="0" smtClean="0"/>
              <a:t>Through the generous support of donors, the establishment of this permanently restricted endowment fund will benefit the livestock judging team at Northern Oklahoma College as well as enhance the Agriculture program on the Tonkawa Campus. </a:t>
            </a:r>
            <a:endParaRPr lang="en-US" sz="14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4191000"/>
            <a:ext cx="1981200" cy="19812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7" name="Rectangle 6"/>
          <p:cNvSpPr/>
          <p:nvPr/>
        </p:nvSpPr>
        <p:spPr>
          <a:xfrm>
            <a:off x="1295400" y="2057400"/>
            <a:ext cx="5870977" cy="1169551"/>
          </a:xfrm>
          <a:prstGeom prst="rect">
            <a:avLst/>
          </a:prstGeom>
        </p:spPr>
        <p:txBody>
          <a:bodyPr wrap="square">
            <a:spAutoFit/>
          </a:bodyPr>
          <a:lstStyle/>
          <a:p>
            <a:pPr algn="just"/>
            <a:r>
              <a:rPr lang="en-US" sz="1400" b="1" dirty="0" smtClean="0"/>
              <a:t>Marlin “Ike” and Marybeth Glass Scholarship – </a:t>
            </a:r>
            <a:r>
              <a:rPr lang="en-US" sz="1400" dirty="0"/>
              <a:t>Through the generous support of Ike and Marybeth Glass, the establishment of this permanently restricted endowed scholarship fund will provide students an opportunity to pursue their educational goals at Northern Oklahoma College on the Tonkawa, Enid or Stillwater campuses. </a:t>
            </a:r>
            <a:endParaRPr lang="en-US" sz="1400" strike="sngStrike" dirty="0"/>
          </a:p>
        </p:txBody>
      </p:sp>
      <p:sp>
        <p:nvSpPr>
          <p:cNvPr id="8" name="Rectangle 7"/>
          <p:cNvSpPr/>
          <p:nvPr/>
        </p:nvSpPr>
        <p:spPr>
          <a:xfrm>
            <a:off x="3657600" y="4876800"/>
            <a:ext cx="5410200" cy="1569660"/>
          </a:xfrm>
          <a:prstGeom prst="rect">
            <a:avLst/>
          </a:prstGeom>
        </p:spPr>
        <p:txBody>
          <a:bodyPr wrap="square">
            <a:spAutoFit/>
          </a:bodyPr>
          <a:lstStyle/>
          <a:p>
            <a:pPr algn="just"/>
            <a:r>
              <a:rPr lang="en-US" sz="1400" b="1" dirty="0" smtClean="0"/>
              <a:t>Class of 1961 Scholarship – </a:t>
            </a:r>
            <a:r>
              <a:rPr lang="en-US" sz="1400" dirty="0"/>
              <a:t>Through the generous support of members of Northern’s Class of 1961, the establishment of this temporarily restricted fund will provide students and opportunity to pursue their higher educational goals on the Northern Oklahoma College Tonkawa campus. </a:t>
            </a:r>
          </a:p>
          <a:p>
            <a:pPr algn="just"/>
            <a:r>
              <a:rPr lang="en-US" sz="1400" dirty="0" smtClean="0"/>
              <a:t>.</a:t>
            </a:r>
            <a:r>
              <a:rPr lang="en-US" sz="1400" b="1" dirty="0"/>
              <a:t> </a:t>
            </a:r>
            <a:endParaRPr lang="en-US" sz="1400" dirty="0"/>
          </a:p>
          <a:p>
            <a:endParaRPr lang="en-US" sz="1200" dirty="0">
              <a:latin typeface="Baskerville Old Face" panose="02020602080505020303" pitchFamily="18" charset="0"/>
            </a:endParaRPr>
          </a:p>
        </p:txBody>
      </p:sp>
      <p:pic>
        <p:nvPicPr>
          <p:cNvPr id="7170" name="Picture 2" descr="Image may contain: 2 people, people smiling, people standing and sui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1057" y="1943316"/>
            <a:ext cx="1749425" cy="1397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181053"/>
      </p:ext>
    </p:extLst>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8229600" cy="1143000"/>
          </a:xfrm>
        </p:spPr>
        <p:txBody>
          <a:bodyPr/>
          <a:lstStyle/>
          <a:p>
            <a:r>
              <a:rPr lang="en-US" dirty="0" smtClean="0">
                <a:effectLst>
                  <a:outerShdw blurRad="38100" dist="38100" dir="2700000" algn="tl">
                    <a:srgbClr val="000000">
                      <a:alpha val="43137"/>
                    </a:srgbClr>
                  </a:outerShdw>
                </a:effectLst>
                <a:latin typeface="Baskerville Old Face" pitchFamily="18" charset="0"/>
              </a:rPr>
              <a:t>AMENDED SCHOLARSHIPS</a:t>
            </a:r>
            <a:endParaRPr lang="en-US" dirty="0">
              <a:effectLst>
                <a:outerShdw blurRad="38100" dist="38100" dir="2700000" algn="tl">
                  <a:srgbClr val="000000">
                    <a:alpha val="43137"/>
                  </a:srgbClr>
                </a:outerShdw>
              </a:effectLst>
              <a:latin typeface="Baskerville Old Face" pitchFamily="18" charset="0"/>
            </a:endParaRPr>
          </a:p>
        </p:txBody>
      </p:sp>
      <p:sp>
        <p:nvSpPr>
          <p:cNvPr id="5" name="Content Placeholder 4"/>
          <p:cNvSpPr>
            <a:spLocks noGrp="1"/>
          </p:cNvSpPr>
          <p:nvPr>
            <p:ph idx="1"/>
          </p:nvPr>
        </p:nvSpPr>
        <p:spPr>
          <a:xfrm>
            <a:off x="1219200" y="2232819"/>
            <a:ext cx="4648200" cy="1143000"/>
          </a:xfrm>
        </p:spPr>
        <p:txBody>
          <a:bodyPr/>
          <a:lstStyle/>
          <a:p>
            <a:pPr marL="0" indent="0" algn="just">
              <a:buNone/>
            </a:pPr>
            <a:r>
              <a:rPr lang="en-US" sz="1400" b="1" dirty="0" smtClean="0"/>
              <a:t>Jordan Marquardt Memorial Scholarship – </a:t>
            </a:r>
            <a:r>
              <a:rPr lang="en-US" sz="1400" dirty="0"/>
              <a:t>Through the generous support of friends and family, this scholarship fund will benefit female students from Blackwell attending Northern Oklahoma College Tonkawa. </a:t>
            </a:r>
          </a:p>
          <a:p>
            <a:pPr marL="0" indent="0" algn="just">
              <a:buNone/>
            </a:pPr>
            <a:endParaRPr lang="en-US" sz="1400" b="1" dirty="0" smtClean="0">
              <a:latin typeface="Baskerville Old Face" panose="02020602080505020303" pitchFamily="18" charset="0"/>
            </a:endParaRPr>
          </a:p>
          <a:p>
            <a:pPr marL="0" indent="0" algn="just">
              <a:buNone/>
            </a:pPr>
            <a:endParaRPr lang="en-US" sz="1400" b="1" dirty="0">
              <a:latin typeface="Baskerville Old Face" panose="02020602080505020303" pitchFamily="18" charset="0"/>
            </a:endParaRPr>
          </a:p>
        </p:txBody>
      </p:sp>
      <p:sp>
        <p:nvSpPr>
          <p:cNvPr id="6" name="Content Placeholder 4"/>
          <p:cNvSpPr txBox="1">
            <a:spLocks/>
          </p:cNvSpPr>
          <p:nvPr/>
        </p:nvSpPr>
        <p:spPr bwMode="auto">
          <a:xfrm>
            <a:off x="2885515" y="4724400"/>
            <a:ext cx="6033349" cy="1371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pPr marL="0" indent="0">
              <a:buNone/>
            </a:pPr>
            <a:r>
              <a:rPr lang="en-US" sz="1400" b="1" kern="0" dirty="0" smtClean="0"/>
              <a:t>John L. and Linda J. Brown Scholarship – </a:t>
            </a:r>
            <a:r>
              <a:rPr lang="en-US" sz="1400" dirty="0"/>
              <a:t>Scholarship Fund has officially changed to reflect the following: Preference will be given to a graduate of Medford High School or Ponca City High School who plans on attending college at NOC Tonkawa, Enid or Stillwater. </a:t>
            </a:r>
          </a:p>
          <a:p>
            <a:pPr marL="0" indent="0" algn="just">
              <a:buFontTx/>
              <a:buNone/>
            </a:pPr>
            <a:endParaRPr lang="en-US" kern="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3995396"/>
            <a:ext cx="1295400" cy="12954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5122" name="Picture 2" descr="Marquard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2037123"/>
            <a:ext cx="2743200" cy="195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9276892"/>
      </p:ext>
    </p:extLst>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8229600" cy="1143000"/>
          </a:xfrm>
        </p:spPr>
        <p:txBody>
          <a:bodyPr/>
          <a:lstStyle/>
          <a:p>
            <a:r>
              <a:rPr lang="en-US" dirty="0" smtClean="0">
                <a:effectLst>
                  <a:outerShdw blurRad="38100" dist="38100" dir="2700000" algn="tl">
                    <a:srgbClr val="000000">
                      <a:alpha val="43137"/>
                    </a:srgbClr>
                  </a:outerShdw>
                </a:effectLst>
                <a:latin typeface="Baskerville Old Face" pitchFamily="18" charset="0"/>
              </a:rPr>
              <a:t>AMENDED SCHOLARSHIPS</a:t>
            </a:r>
            <a:endParaRPr lang="en-US" dirty="0">
              <a:effectLst>
                <a:outerShdw blurRad="38100" dist="38100" dir="2700000" algn="tl">
                  <a:srgbClr val="000000">
                    <a:alpha val="43137"/>
                  </a:srgbClr>
                </a:outerShdw>
              </a:effectLst>
              <a:latin typeface="Baskerville Old Face" pitchFamily="18" charset="0"/>
            </a:endParaRPr>
          </a:p>
        </p:txBody>
      </p:sp>
      <p:sp>
        <p:nvSpPr>
          <p:cNvPr id="5" name="Rectangle 4"/>
          <p:cNvSpPr/>
          <p:nvPr/>
        </p:nvSpPr>
        <p:spPr>
          <a:xfrm>
            <a:off x="3505200" y="3954042"/>
            <a:ext cx="3429000" cy="1169551"/>
          </a:xfrm>
          <a:prstGeom prst="rect">
            <a:avLst/>
          </a:prstGeom>
        </p:spPr>
        <p:txBody>
          <a:bodyPr wrap="square">
            <a:spAutoFit/>
          </a:bodyPr>
          <a:lstStyle/>
          <a:p>
            <a:pPr algn="just"/>
            <a:r>
              <a:rPr lang="en-US" sz="1400" b="1" dirty="0" smtClean="0"/>
              <a:t>Carl and Brenda Renfro Scholarship </a:t>
            </a:r>
            <a:r>
              <a:rPr lang="en-US" sz="1400" dirty="0" smtClean="0"/>
              <a:t>Formally the Carl Renfro Scholarship, this fund’s name changed to the Carl and Brenda Renfro Scholarship in December 2018.</a:t>
            </a:r>
            <a:endParaRPr lang="en-US" sz="1400" dirty="0"/>
          </a:p>
        </p:txBody>
      </p:sp>
      <p:sp>
        <p:nvSpPr>
          <p:cNvPr id="8" name="Rectangle 7"/>
          <p:cNvSpPr/>
          <p:nvPr/>
        </p:nvSpPr>
        <p:spPr>
          <a:xfrm>
            <a:off x="3352800" y="2133600"/>
            <a:ext cx="5410200" cy="1538883"/>
          </a:xfrm>
          <a:prstGeom prst="rect">
            <a:avLst/>
          </a:prstGeom>
        </p:spPr>
        <p:txBody>
          <a:bodyPr wrap="square">
            <a:spAutoFit/>
          </a:bodyPr>
          <a:lstStyle/>
          <a:p>
            <a:pPr algn="just"/>
            <a:r>
              <a:rPr lang="en-US" sz="1400" b="1" dirty="0" smtClean="0"/>
              <a:t>North Central Oklahoma Arts Council Scholarship – </a:t>
            </a:r>
            <a:r>
              <a:rPr lang="en-US" sz="1400" dirty="0" smtClean="0"/>
              <a:t>Formally the Tonkawa Area Arts and Humanities Council Scholarship, this fund changed its name in June 2018. If a student receives the scholarship as a freshman, the scholarship may be continued for the recipients sophomore year at NOC Tonkawa. </a:t>
            </a:r>
            <a:endParaRPr lang="en-US" sz="1400" dirty="0"/>
          </a:p>
          <a:p>
            <a:r>
              <a:rPr lang="en-US" sz="1200" b="1" dirty="0">
                <a:latin typeface="Baskerville Old Face" panose="02020602080505020303" pitchFamily="18" charset="0"/>
              </a:rPr>
              <a:t> </a:t>
            </a:r>
            <a:endParaRPr lang="en-US" sz="1200" dirty="0">
              <a:latin typeface="Baskerville Old Face" panose="02020602080505020303" pitchFamily="18" charset="0"/>
            </a:endParaRPr>
          </a:p>
          <a:p>
            <a:endParaRPr lang="en-US" sz="1200" dirty="0">
              <a:latin typeface="Baskerville Old Face" panose="02020602080505020303" pitchFamily="18"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2575" y="4399922"/>
            <a:ext cx="1524000" cy="15240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6350" y="1981200"/>
            <a:ext cx="2076450" cy="166116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3672483"/>
            <a:ext cx="1610916" cy="2005810"/>
          </a:xfrm>
          <a:prstGeom prst="rect">
            <a:avLst/>
          </a:prstGeom>
        </p:spPr>
      </p:pic>
    </p:spTree>
    <p:extLst>
      <p:ext uri="{BB962C8B-B14F-4D97-AF65-F5344CB8AC3E}">
        <p14:creationId xmlns:p14="http://schemas.microsoft.com/office/powerpoint/2010/main" val="2871454766"/>
      </p:ext>
    </p:extLst>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33599" y="2971800"/>
            <a:ext cx="5943600" cy="2031325"/>
          </a:xfrm>
          <a:prstGeom prst="rect">
            <a:avLst/>
          </a:prstGeom>
        </p:spPr>
        <p:txBody>
          <a:bodyPr wrap="square">
            <a:spAutoFit/>
          </a:bodyPr>
          <a:lstStyle/>
          <a:p>
            <a:pPr marL="285750" indent="-285750">
              <a:buFont typeface="Arial" panose="020B0604020202020204" pitchFamily="34" charset="0"/>
              <a:buChar char="•"/>
            </a:pPr>
            <a:r>
              <a:rPr lang="en-US" dirty="0" smtClean="0"/>
              <a:t>Margaret Steichen Memorial Music</a:t>
            </a:r>
          </a:p>
          <a:p>
            <a:endParaRPr lang="en-US" dirty="0" smtClean="0"/>
          </a:p>
          <a:p>
            <a:pPr marL="285750" indent="-285750">
              <a:buFont typeface="Arial" panose="020B0604020202020204" pitchFamily="34" charset="0"/>
              <a:buChar char="•"/>
            </a:pPr>
            <a:r>
              <a:rPr lang="en-US" dirty="0" smtClean="0"/>
              <a:t>Larry Rupp Memorial Nursing</a:t>
            </a:r>
          </a:p>
          <a:p>
            <a:endParaRPr lang="en-US" dirty="0" smtClean="0"/>
          </a:p>
          <a:p>
            <a:pPr marL="285750" indent="-285750">
              <a:buFont typeface="Arial" panose="020B0604020202020204" pitchFamily="34" charset="0"/>
              <a:buChar char="•"/>
            </a:pPr>
            <a:r>
              <a:rPr lang="en-US" dirty="0" smtClean="0"/>
              <a:t>Robert N. Colombe and Robert B. Colombe Memorial</a:t>
            </a:r>
          </a:p>
          <a:p>
            <a:endParaRPr lang="en-US" dirty="0" smtClean="0"/>
          </a:p>
          <a:p>
            <a:pPr marL="285750" indent="-285750">
              <a:buFont typeface="Arial" panose="020B0604020202020204" pitchFamily="34" charset="0"/>
              <a:buChar char="•"/>
            </a:pPr>
            <a:r>
              <a:rPr lang="en-US" dirty="0" smtClean="0"/>
              <a:t>NOC Sheep Center</a:t>
            </a:r>
            <a:endParaRPr lang="en-US" dirty="0"/>
          </a:p>
        </p:txBody>
      </p:sp>
      <p:sp>
        <p:nvSpPr>
          <p:cNvPr id="6" name="TextBox 5"/>
          <p:cNvSpPr txBox="1"/>
          <p:nvPr/>
        </p:nvSpPr>
        <p:spPr>
          <a:xfrm>
            <a:off x="1738153" y="476129"/>
            <a:ext cx="6734493" cy="707886"/>
          </a:xfrm>
          <a:prstGeom prst="rect">
            <a:avLst/>
          </a:prstGeom>
          <a:noFill/>
        </p:spPr>
        <p:txBody>
          <a:bodyPr wrap="square" rtlCol="0">
            <a:spAutoFit/>
          </a:bodyPr>
          <a:lstStyle/>
          <a:p>
            <a:r>
              <a:rPr lang="en-US" sz="4000" dirty="0" smtClean="0">
                <a:effectLst>
                  <a:outerShdw blurRad="38100" dist="38100" dir="2700000" algn="tl">
                    <a:srgbClr val="000000">
                      <a:alpha val="43137"/>
                    </a:srgbClr>
                  </a:outerShdw>
                </a:effectLst>
                <a:latin typeface="Baskerville Old Face" pitchFamily="18" charset="0"/>
              </a:rPr>
              <a:t>PENDING </a:t>
            </a:r>
            <a:r>
              <a:rPr lang="en-US" sz="4000" dirty="0">
                <a:effectLst>
                  <a:outerShdw blurRad="38100" dist="38100" dir="2700000" algn="tl">
                    <a:srgbClr val="000000">
                      <a:alpha val="43137"/>
                    </a:srgbClr>
                  </a:outerShdw>
                </a:effectLst>
                <a:latin typeface="Baskerville Old Face" pitchFamily="18" charset="0"/>
              </a:rPr>
              <a:t>SCHOLARSHIPS</a:t>
            </a:r>
            <a:endParaRPr lang="en-US" sz="4000" dirty="0">
              <a:latin typeface="Baskerville Old Face" panose="02020602080505020303" pitchFamily="18"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8646" y="2209800"/>
            <a:ext cx="1524000" cy="15240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635026199"/>
      </p:ext>
    </p:extLst>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8229600" cy="1143000"/>
          </a:xfrm>
        </p:spPr>
        <p:txBody>
          <a:bodyPr/>
          <a:lstStyle/>
          <a:p>
            <a:pPr algn="ctr"/>
            <a:r>
              <a:rPr lang="en-US" sz="3600" dirty="0" smtClean="0">
                <a:latin typeface="Baskerville Old Face" panose="02020602080505020303" pitchFamily="18" charset="0"/>
              </a:rPr>
              <a:t>NOC Foundation Grants</a:t>
            </a:r>
            <a:endParaRPr lang="en-US" sz="3600" dirty="0">
              <a:latin typeface="Baskerville Old Face" panose="02020602080505020303" pitchFamily="18" charset="0"/>
            </a:endParaRPr>
          </a:p>
        </p:txBody>
      </p:sp>
      <p:sp>
        <p:nvSpPr>
          <p:cNvPr id="8" name="TextBox 7"/>
          <p:cNvSpPr txBox="1"/>
          <p:nvPr/>
        </p:nvSpPr>
        <p:spPr>
          <a:xfrm>
            <a:off x="1603442" y="2996863"/>
            <a:ext cx="7159558" cy="2277547"/>
          </a:xfrm>
          <a:prstGeom prst="rect">
            <a:avLst/>
          </a:prstGeom>
          <a:noFill/>
        </p:spPr>
        <p:txBody>
          <a:bodyPr wrap="square" rtlCol="0">
            <a:spAutoFit/>
          </a:bodyPr>
          <a:lstStyle/>
          <a:p>
            <a:endParaRPr lang="en-US" sz="1400" dirty="0" smtClean="0"/>
          </a:p>
          <a:p>
            <a:pPr marL="285750" indent="-285750">
              <a:spcAft>
                <a:spcPts val="600"/>
              </a:spcAft>
              <a:buFont typeface="Arial" panose="020B0604020202020204" pitchFamily="34" charset="0"/>
              <a:buChar char="•"/>
            </a:pPr>
            <a:r>
              <a:rPr lang="en-US" sz="1400" dirty="0" smtClean="0"/>
              <a:t>Honors Composition II/ Lincoln Academy and Lake Park Elementary, “This I Believe.”</a:t>
            </a:r>
          </a:p>
          <a:p>
            <a:pPr marL="285750" indent="-285750">
              <a:spcAft>
                <a:spcPts val="600"/>
              </a:spcAft>
              <a:buFont typeface="Arial" panose="020B0604020202020204" pitchFamily="34" charset="0"/>
              <a:buChar char="•"/>
            </a:pPr>
            <a:r>
              <a:rPr lang="en-US" sz="1400" dirty="0" smtClean="0"/>
              <a:t>Music Theatre, New York City Fall Break Trip</a:t>
            </a:r>
          </a:p>
          <a:p>
            <a:pPr marL="285750" indent="-285750">
              <a:spcAft>
                <a:spcPts val="600"/>
              </a:spcAft>
              <a:buFont typeface="Arial" panose="020B0604020202020204" pitchFamily="34" charset="0"/>
              <a:buChar char="•"/>
            </a:pPr>
            <a:r>
              <a:rPr lang="en-US" sz="1400" dirty="0" smtClean="0"/>
              <a:t>Nursing Division, Missouri Hope Disaster Training</a:t>
            </a:r>
          </a:p>
          <a:p>
            <a:pPr marL="285750" indent="-285750">
              <a:spcAft>
                <a:spcPts val="600"/>
              </a:spcAft>
              <a:buFont typeface="Arial" panose="020B0604020202020204" pitchFamily="34" charset="0"/>
              <a:buChar char="•"/>
            </a:pPr>
            <a:r>
              <a:rPr lang="en-US" sz="1400" dirty="0" smtClean="0"/>
              <a:t>Digital Media Institute, Epic Shorts Student Film Festival</a:t>
            </a:r>
          </a:p>
          <a:p>
            <a:pPr marL="285750" indent="-285750">
              <a:spcAft>
                <a:spcPts val="600"/>
              </a:spcAft>
              <a:buFont typeface="Arial" panose="020B0604020202020204" pitchFamily="34" charset="0"/>
              <a:buChar char="•"/>
            </a:pPr>
            <a:r>
              <a:rPr lang="en-US" sz="1400" dirty="0" smtClean="0"/>
              <a:t>Criminal Justice, American Criminal Justice Association Conference</a:t>
            </a:r>
          </a:p>
          <a:p>
            <a:pPr marL="285750" indent="-285750">
              <a:spcAft>
                <a:spcPts val="600"/>
              </a:spcAft>
              <a:buFont typeface="Arial" panose="020B0604020202020204" pitchFamily="34" charset="0"/>
              <a:buChar char="•"/>
            </a:pPr>
            <a:r>
              <a:rPr lang="en-US" sz="1400" dirty="0" smtClean="0"/>
              <a:t>Art, Crystal Bridges Museum of Art </a:t>
            </a:r>
          </a:p>
          <a:p>
            <a:pPr marL="285750" indent="-285750">
              <a:spcAft>
                <a:spcPts val="600"/>
              </a:spcAft>
              <a:buFont typeface="Arial" panose="020B0604020202020204" pitchFamily="34" charset="0"/>
              <a:buChar char="•"/>
            </a:pPr>
            <a:r>
              <a:rPr lang="en-US" sz="1400" dirty="0" smtClean="0"/>
              <a:t>Business Division, Stillwater Business Club Scholarships</a:t>
            </a:r>
          </a:p>
        </p:txBody>
      </p:sp>
      <p:sp>
        <p:nvSpPr>
          <p:cNvPr id="5" name="TextBox 4"/>
          <p:cNvSpPr txBox="1"/>
          <p:nvPr/>
        </p:nvSpPr>
        <p:spPr>
          <a:xfrm>
            <a:off x="1524000" y="1981200"/>
            <a:ext cx="7239000" cy="1015663"/>
          </a:xfrm>
          <a:prstGeom prst="rect">
            <a:avLst/>
          </a:prstGeom>
          <a:noFill/>
        </p:spPr>
        <p:txBody>
          <a:bodyPr wrap="square" rtlCol="0">
            <a:spAutoFit/>
          </a:bodyPr>
          <a:lstStyle/>
          <a:p>
            <a:pPr algn="ctr"/>
            <a:r>
              <a:rPr lang="en-US" b="1" dirty="0" smtClean="0"/>
              <a:t>Masonic Fraternity of Oklahoma Endowment Grant</a:t>
            </a:r>
          </a:p>
          <a:p>
            <a:pPr algn="ctr"/>
            <a:r>
              <a:rPr lang="en-US" sz="1400" b="1" dirty="0" smtClean="0"/>
              <a:t>The Foundation has awarded over $6900 for the 2018-2019 academic year to the following programs:</a:t>
            </a:r>
          </a:p>
          <a:p>
            <a:pPr algn="ctr"/>
            <a:endParaRPr lang="en-US" sz="1400" dirty="0" smtClean="0"/>
          </a:p>
        </p:txBody>
      </p:sp>
      <p:pic>
        <p:nvPicPr>
          <p:cNvPr id="3" name="Picture 2"/>
          <p:cNvPicPr>
            <a:picLocks noChangeAspect="1"/>
          </p:cNvPicPr>
          <p:nvPr/>
        </p:nvPicPr>
        <p:blipFill>
          <a:blip r:embed="rId3"/>
          <a:stretch>
            <a:fillRect/>
          </a:stretch>
        </p:blipFill>
        <p:spPr>
          <a:xfrm>
            <a:off x="6990029" y="5486400"/>
            <a:ext cx="762000" cy="805686"/>
          </a:xfrm>
          <a:prstGeom prst="rect">
            <a:avLst/>
          </a:prstGeom>
        </p:spPr>
      </p:pic>
      <p:pic>
        <p:nvPicPr>
          <p:cNvPr id="4" name="Picture 3"/>
          <p:cNvPicPr>
            <a:picLocks noChangeAspect="1"/>
          </p:cNvPicPr>
          <p:nvPr/>
        </p:nvPicPr>
        <p:blipFill>
          <a:blip r:embed="rId4"/>
          <a:stretch>
            <a:fillRect/>
          </a:stretch>
        </p:blipFill>
        <p:spPr>
          <a:xfrm>
            <a:off x="8174593" y="5486400"/>
            <a:ext cx="817007" cy="803673"/>
          </a:xfrm>
          <a:prstGeom prst="rect">
            <a:avLst/>
          </a:prstGeom>
        </p:spPr>
      </p:pic>
      <p:cxnSp>
        <p:nvCxnSpPr>
          <p:cNvPr id="9" name="Straight Connector 8"/>
          <p:cNvCxnSpPr/>
          <p:nvPr/>
        </p:nvCxnSpPr>
        <p:spPr>
          <a:xfrm flipH="1">
            <a:off x="7810911" y="5456604"/>
            <a:ext cx="304800" cy="863263"/>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34581076"/>
      </p:ext>
    </p:extLst>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8229600" cy="1143000"/>
          </a:xfrm>
        </p:spPr>
        <p:txBody>
          <a:bodyPr/>
          <a:lstStyle/>
          <a:p>
            <a:pPr algn="ctr"/>
            <a:r>
              <a:rPr lang="en-US" sz="3600" dirty="0">
                <a:latin typeface="Baskerville Old Face" panose="02020602080505020303" pitchFamily="18" charset="0"/>
              </a:rPr>
              <a:t>NOC Foundation Grants</a:t>
            </a:r>
            <a:endParaRPr lang="en-US" sz="3600" dirty="0"/>
          </a:p>
        </p:txBody>
      </p:sp>
      <p:sp>
        <p:nvSpPr>
          <p:cNvPr id="4" name="Content Placeholder 3"/>
          <p:cNvSpPr>
            <a:spLocks noGrp="1"/>
          </p:cNvSpPr>
          <p:nvPr>
            <p:ph sz="half" idx="1"/>
          </p:nvPr>
        </p:nvSpPr>
        <p:spPr>
          <a:xfrm>
            <a:off x="1371600" y="2509290"/>
            <a:ext cx="3771900" cy="3560975"/>
          </a:xfrm>
          <a:prstGeom prst="rect">
            <a:avLst/>
          </a:prstGeom>
        </p:spPr>
        <p:txBody>
          <a:bodyPr wrap="square">
            <a:spAutoFit/>
          </a:bodyPr>
          <a:lstStyle/>
          <a:p>
            <a:pPr algn="ctr"/>
            <a:endParaRPr lang="en-US" sz="1400" dirty="0" smtClean="0">
              <a:ea typeface="Calibri" panose="020F0502020204030204" pitchFamily="34" charset="0"/>
              <a:cs typeface="Times New Roman" panose="02020603050405020304" pitchFamily="18" charset="0"/>
            </a:endParaRPr>
          </a:p>
          <a:p>
            <a:pPr marL="285750" indent="-285750">
              <a:spcAft>
                <a:spcPts val="600"/>
              </a:spcAft>
              <a:buFont typeface="Arial" panose="020B0604020202020204" pitchFamily="34" charset="0"/>
              <a:buChar char="•"/>
            </a:pPr>
            <a:r>
              <a:rPr lang="en-US" sz="1400" dirty="0" smtClean="0">
                <a:ea typeface="Calibri" panose="020F0502020204030204" pitchFamily="34" charset="0"/>
                <a:cs typeface="Times New Roman" panose="02020603050405020304" pitchFamily="18" charset="0"/>
              </a:rPr>
              <a:t>NOC Professional Development</a:t>
            </a:r>
          </a:p>
          <a:p>
            <a:pPr marL="285750" indent="-285750">
              <a:spcAft>
                <a:spcPts val="600"/>
              </a:spcAft>
              <a:buFont typeface="Arial" panose="020B0604020202020204" pitchFamily="34" charset="0"/>
              <a:buChar char="•"/>
            </a:pPr>
            <a:r>
              <a:rPr lang="en-US" sz="1400" dirty="0" smtClean="0">
                <a:ea typeface="Calibri" panose="020F0502020204030204" pitchFamily="34" charset="0"/>
                <a:cs typeface="Times New Roman" panose="02020603050405020304" pitchFamily="18" charset="0"/>
              </a:rPr>
              <a:t>President’s Leadership Council Activities</a:t>
            </a:r>
          </a:p>
          <a:p>
            <a:pPr marL="285750" indent="-285750">
              <a:spcAft>
                <a:spcPts val="600"/>
              </a:spcAft>
              <a:buFont typeface="Arial" panose="020B0604020202020204" pitchFamily="34" charset="0"/>
              <a:buChar char="•"/>
            </a:pPr>
            <a:r>
              <a:rPr lang="en-US" sz="1400" dirty="0" smtClean="0">
                <a:ea typeface="Calibri" panose="020F0502020204030204" pitchFamily="34" charset="0"/>
                <a:cs typeface="Times New Roman" panose="02020603050405020304" pitchFamily="18" charset="0"/>
              </a:rPr>
              <a:t>NASNTI, Joe Don Brave Artist Reception </a:t>
            </a:r>
          </a:p>
          <a:p>
            <a:pPr marL="285750" indent="-285750">
              <a:spcAft>
                <a:spcPts val="600"/>
              </a:spcAft>
              <a:buFont typeface="Arial" panose="020B0604020202020204" pitchFamily="34" charset="0"/>
              <a:buChar char="•"/>
            </a:pPr>
            <a:r>
              <a:rPr lang="en-US" sz="1400" dirty="0" smtClean="0">
                <a:ea typeface="Calibri" panose="020F0502020204030204" pitchFamily="34" charset="0"/>
                <a:cs typeface="Times New Roman" panose="02020603050405020304" pitchFamily="18" charset="0"/>
              </a:rPr>
              <a:t>NASNTI, Advisory Meeting</a:t>
            </a:r>
          </a:p>
          <a:p>
            <a:pPr marL="285750" indent="-285750">
              <a:spcAft>
                <a:spcPts val="600"/>
              </a:spcAft>
              <a:buFont typeface="Arial" panose="020B0604020202020204" pitchFamily="34" charset="0"/>
              <a:buChar char="•"/>
            </a:pPr>
            <a:r>
              <a:rPr lang="en-US" sz="1400" dirty="0" smtClean="0">
                <a:ea typeface="Calibri" panose="020F0502020204030204" pitchFamily="34" charset="0"/>
                <a:cs typeface="Times New Roman" panose="02020603050405020304" pitchFamily="18" charset="0"/>
              </a:rPr>
              <a:t>Maverick Cheer, Nationals Choreography</a:t>
            </a:r>
          </a:p>
          <a:p>
            <a:pPr marL="285750" indent="-285750">
              <a:spcAft>
                <a:spcPts val="600"/>
              </a:spcAft>
              <a:buFont typeface="Arial" panose="020B0604020202020204" pitchFamily="34" charset="0"/>
              <a:buChar char="•"/>
            </a:pPr>
            <a:r>
              <a:rPr lang="en-US" sz="1400" dirty="0" smtClean="0">
                <a:ea typeface="Calibri" panose="020F0502020204030204" pitchFamily="34" charset="0"/>
                <a:cs typeface="Times New Roman" panose="02020603050405020304" pitchFamily="18" charset="0"/>
              </a:rPr>
              <a:t>NOC Diversity, Hispanic Month Guest Speaker</a:t>
            </a:r>
          </a:p>
          <a:p>
            <a:pPr marL="285750" indent="-285750">
              <a:spcAft>
                <a:spcPts val="600"/>
              </a:spcAft>
              <a:buFont typeface="Arial" panose="020B0604020202020204" pitchFamily="34" charset="0"/>
              <a:buChar char="•"/>
            </a:pPr>
            <a:r>
              <a:rPr lang="en-US" sz="1400" dirty="0" smtClean="0">
                <a:ea typeface="Calibri" panose="020F0502020204030204" pitchFamily="34" charset="0"/>
                <a:cs typeface="Times New Roman" panose="02020603050405020304" pitchFamily="18" charset="0"/>
              </a:rPr>
              <a:t>Language Arts, Chautauqua Teachers Institute</a:t>
            </a:r>
          </a:p>
          <a:p>
            <a:pPr marL="285750" indent="-285750">
              <a:spcAft>
                <a:spcPts val="600"/>
              </a:spcAft>
              <a:buFont typeface="Arial" panose="020B0604020202020204" pitchFamily="34" charset="0"/>
              <a:buChar char="•"/>
            </a:pPr>
            <a:r>
              <a:rPr lang="en-US" sz="1400" dirty="0" smtClean="0">
                <a:ea typeface="Calibri" panose="020F0502020204030204" pitchFamily="34" charset="0"/>
                <a:cs typeface="Times New Roman" panose="02020603050405020304" pitchFamily="18" charset="0"/>
              </a:rPr>
              <a:t>Criminal Justice, Bonnie &amp; Clyde Program Expense</a:t>
            </a:r>
          </a:p>
        </p:txBody>
      </p:sp>
      <p:sp>
        <p:nvSpPr>
          <p:cNvPr id="5" name="Content Placeholder 4"/>
          <p:cNvSpPr>
            <a:spLocks noGrp="1"/>
          </p:cNvSpPr>
          <p:nvPr>
            <p:ph sz="half" idx="2"/>
          </p:nvPr>
        </p:nvSpPr>
        <p:spPr>
          <a:xfrm>
            <a:off x="1070344" y="2008257"/>
            <a:ext cx="7917712" cy="761999"/>
          </a:xfrm>
        </p:spPr>
        <p:txBody>
          <a:bodyPr/>
          <a:lstStyle/>
          <a:p>
            <a:pPr marL="0" indent="0" algn="ctr">
              <a:buNone/>
            </a:pPr>
            <a:r>
              <a:rPr lang="en-US" sz="1800" b="1" dirty="0">
                <a:ea typeface="Calibri" panose="020F0502020204030204" pitchFamily="34" charset="0"/>
                <a:cs typeface="Times New Roman" panose="02020603050405020304" pitchFamily="18" charset="0"/>
              </a:rPr>
              <a:t>Presidential Partners Grant</a:t>
            </a:r>
          </a:p>
          <a:p>
            <a:pPr marL="0" indent="0" algn="ctr">
              <a:buNone/>
            </a:pPr>
            <a:r>
              <a:rPr lang="en-US" sz="1400" b="1" dirty="0">
                <a:ea typeface="Calibri" panose="020F0502020204030204" pitchFamily="34" charset="0"/>
                <a:cs typeface="Times New Roman" panose="02020603050405020304" pitchFamily="18" charset="0"/>
              </a:rPr>
              <a:t>The Foundation has awarded over </a:t>
            </a:r>
            <a:r>
              <a:rPr lang="en-US" sz="1400" b="1" dirty="0" smtClean="0">
                <a:ea typeface="Calibri" panose="020F0502020204030204" pitchFamily="34" charset="0"/>
                <a:cs typeface="Times New Roman" panose="02020603050405020304" pitchFamily="18" charset="0"/>
              </a:rPr>
              <a:t>$23,000 </a:t>
            </a:r>
            <a:r>
              <a:rPr lang="en-US" sz="1400" b="1" dirty="0">
                <a:ea typeface="Calibri" panose="020F0502020204030204" pitchFamily="34" charset="0"/>
                <a:cs typeface="Times New Roman" panose="02020603050405020304" pitchFamily="18" charset="0"/>
              </a:rPr>
              <a:t>to the following programs for </a:t>
            </a:r>
            <a:r>
              <a:rPr lang="en-US" sz="1400" b="1" dirty="0" smtClean="0">
                <a:ea typeface="Calibri" panose="020F0502020204030204" pitchFamily="34" charset="0"/>
                <a:cs typeface="Times New Roman" panose="02020603050405020304" pitchFamily="18" charset="0"/>
              </a:rPr>
              <a:t>2018-2019:</a:t>
            </a:r>
            <a:endParaRPr lang="en-US" sz="1400" b="1" dirty="0">
              <a:ea typeface="Calibri" panose="020F0502020204030204" pitchFamily="34" charset="0"/>
              <a:cs typeface="Times New Roman" panose="02020603050405020304" pitchFamily="18" charset="0"/>
            </a:endParaRPr>
          </a:p>
          <a:p>
            <a:pPr marL="0" indent="0">
              <a:buNone/>
            </a:pPr>
            <a:endParaRPr lang="en-US" dirty="0"/>
          </a:p>
        </p:txBody>
      </p:sp>
      <p:sp>
        <p:nvSpPr>
          <p:cNvPr id="6" name="Content Placeholder 3"/>
          <p:cNvSpPr txBox="1">
            <a:spLocks/>
          </p:cNvSpPr>
          <p:nvPr/>
        </p:nvSpPr>
        <p:spPr bwMode="auto">
          <a:xfrm>
            <a:off x="5143500" y="2509290"/>
            <a:ext cx="3993412" cy="368100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1800">
                <a:solidFill>
                  <a:schemeClr val="tx1"/>
                </a:solidFill>
                <a:latin typeface="+mn-lt"/>
              </a:defRPr>
            </a:lvl4pPr>
            <a:lvl5pPr marL="2057400" indent="-228600" algn="l" rtl="0" eaLnBrk="1" fontAlgn="base" hangingPunct="1">
              <a:spcBef>
                <a:spcPct val="20000"/>
              </a:spcBef>
              <a:spcAft>
                <a:spcPct val="0"/>
              </a:spcAft>
              <a:buChar char="»"/>
              <a:defRPr sz="18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algn="ctr"/>
            <a:endParaRPr lang="en-US" sz="1400" kern="0" dirty="0" smtClean="0">
              <a:ea typeface="Calibri" panose="020F0502020204030204" pitchFamily="34" charset="0"/>
              <a:cs typeface="Times New Roman" panose="02020603050405020304" pitchFamily="18" charset="0"/>
            </a:endParaRPr>
          </a:p>
          <a:p>
            <a:pPr marL="285750" indent="-285750">
              <a:spcAft>
                <a:spcPts val="600"/>
              </a:spcAft>
              <a:buFont typeface="Arial" panose="020B0604020202020204" pitchFamily="34" charset="0"/>
              <a:buChar char="•"/>
            </a:pPr>
            <a:r>
              <a:rPr lang="en-US" sz="1400" kern="0" dirty="0" smtClean="0">
                <a:ea typeface="Calibri" panose="020F0502020204030204" pitchFamily="34" charset="0"/>
                <a:cs typeface="Times New Roman" panose="02020603050405020304" pitchFamily="18" charset="0"/>
              </a:rPr>
              <a:t>President’s Leadership Council, Promotional Item</a:t>
            </a:r>
          </a:p>
          <a:p>
            <a:pPr marL="285750" indent="-285750">
              <a:spcAft>
                <a:spcPts val="600"/>
              </a:spcAft>
              <a:buFont typeface="Arial" panose="020B0604020202020204" pitchFamily="34" charset="0"/>
              <a:buChar char="•"/>
            </a:pPr>
            <a:r>
              <a:rPr lang="en-US" sz="1400" dirty="0" smtClean="0"/>
              <a:t>Ag</a:t>
            </a:r>
            <a:r>
              <a:rPr lang="en-US" sz="1400" dirty="0"/>
              <a:t>, Science &amp; Engineering, National Council on Undergraduate Research Conference</a:t>
            </a:r>
          </a:p>
          <a:p>
            <a:pPr marL="285750" indent="-285750">
              <a:spcAft>
                <a:spcPts val="600"/>
              </a:spcAft>
              <a:buFont typeface="Arial" panose="020B0604020202020204" pitchFamily="34" charset="0"/>
              <a:buChar char="•"/>
            </a:pPr>
            <a:r>
              <a:rPr lang="en-US" sz="1400" kern="0" dirty="0" smtClean="0">
                <a:ea typeface="Calibri" panose="020F0502020204030204" pitchFamily="34" charset="0"/>
                <a:cs typeface="Times New Roman" panose="02020603050405020304" pitchFamily="18" charset="0"/>
              </a:rPr>
              <a:t>NOC/OSU Gateway, Alumni Spotlights </a:t>
            </a:r>
          </a:p>
          <a:p>
            <a:pPr marL="285750" indent="-285750">
              <a:spcAft>
                <a:spcPts val="600"/>
              </a:spcAft>
              <a:buFont typeface="Arial" panose="020B0604020202020204" pitchFamily="34" charset="0"/>
              <a:buChar char="•"/>
            </a:pPr>
            <a:r>
              <a:rPr lang="en-US" sz="1400" dirty="0">
                <a:ea typeface="Calibri" panose="020F0502020204030204" pitchFamily="34" charset="0"/>
                <a:cs typeface="Times New Roman" panose="02020603050405020304" pitchFamily="18" charset="0"/>
              </a:rPr>
              <a:t>DMI, Student </a:t>
            </a:r>
            <a:r>
              <a:rPr lang="en-US" sz="1400" dirty="0" smtClean="0">
                <a:ea typeface="Calibri" panose="020F0502020204030204" pitchFamily="34" charset="0"/>
                <a:cs typeface="Times New Roman" panose="02020603050405020304" pitchFamily="18" charset="0"/>
              </a:rPr>
              <a:t>Showcase</a:t>
            </a:r>
            <a:endParaRPr lang="en-US" sz="1400" kern="0" dirty="0" smtClean="0">
              <a:ea typeface="Calibri" panose="020F0502020204030204" pitchFamily="34" charset="0"/>
              <a:cs typeface="Times New Roman" panose="02020603050405020304" pitchFamily="18" charset="0"/>
            </a:endParaRPr>
          </a:p>
          <a:p>
            <a:pPr marL="285750" indent="-285750">
              <a:spcAft>
                <a:spcPts val="600"/>
              </a:spcAft>
              <a:buFont typeface="Arial" panose="020B0604020202020204" pitchFamily="34" charset="0"/>
              <a:buChar char="•"/>
            </a:pPr>
            <a:r>
              <a:rPr lang="en-US" sz="1400" kern="0" dirty="0" smtClean="0">
                <a:ea typeface="Calibri" panose="020F0502020204030204" pitchFamily="34" charset="0"/>
                <a:cs typeface="Times New Roman" panose="02020603050405020304" pitchFamily="18" charset="0"/>
              </a:rPr>
              <a:t>Journal Record Woman of the Year Banquet</a:t>
            </a:r>
          </a:p>
          <a:p>
            <a:pPr marL="285750" indent="-285750">
              <a:spcAft>
                <a:spcPts val="600"/>
              </a:spcAft>
              <a:buFont typeface="Arial" panose="020B0604020202020204" pitchFamily="34" charset="0"/>
              <a:buChar char="•"/>
            </a:pPr>
            <a:r>
              <a:rPr lang="en-US" sz="1400" kern="0" dirty="0" smtClean="0">
                <a:ea typeface="Calibri" panose="020F0502020204030204" pitchFamily="34" charset="0"/>
                <a:cs typeface="Times New Roman" panose="02020603050405020304" pitchFamily="18" charset="0"/>
              </a:rPr>
              <a:t>Enid Young Professional Event</a:t>
            </a:r>
          </a:p>
          <a:p>
            <a:pPr marL="285750" indent="-285750">
              <a:spcAft>
                <a:spcPts val="600"/>
              </a:spcAft>
              <a:buFont typeface="Arial" panose="020B0604020202020204" pitchFamily="34" charset="0"/>
              <a:buChar char="•"/>
            </a:pPr>
            <a:r>
              <a:rPr lang="en-US" sz="1400" kern="0" dirty="0" smtClean="0">
                <a:ea typeface="Calibri" panose="020F0502020204030204" pitchFamily="34" charset="0"/>
                <a:cs typeface="Times New Roman" panose="02020603050405020304" pitchFamily="18" charset="0"/>
              </a:rPr>
              <a:t>NOC Employee, NOC Shirts</a:t>
            </a:r>
          </a:p>
          <a:p>
            <a:pPr marL="285750" indent="-285750">
              <a:spcAft>
                <a:spcPts val="600"/>
              </a:spcAft>
              <a:buFont typeface="Arial" panose="020B0604020202020204" pitchFamily="34" charset="0"/>
              <a:buChar char="•"/>
            </a:pPr>
            <a:r>
              <a:rPr lang="en-US" sz="1400" kern="0" dirty="0" smtClean="0">
                <a:ea typeface="Calibri" panose="020F0502020204030204" pitchFamily="34" charset="0"/>
                <a:cs typeface="Times New Roman" panose="02020603050405020304" pitchFamily="18" charset="0"/>
              </a:rPr>
              <a:t>NOC Employee Christmas Luncheons</a:t>
            </a:r>
          </a:p>
          <a:p>
            <a:pPr marL="285750" indent="-285750">
              <a:spcAft>
                <a:spcPts val="600"/>
              </a:spcAft>
              <a:buFont typeface="Arial" panose="020B0604020202020204" pitchFamily="34" charset="0"/>
              <a:buChar char="•"/>
            </a:pPr>
            <a:r>
              <a:rPr lang="en-US" sz="1400" kern="0" dirty="0" smtClean="0">
                <a:ea typeface="Calibri" panose="020F0502020204030204" pitchFamily="34" charset="0"/>
                <a:cs typeface="Times New Roman" panose="02020603050405020304" pitchFamily="18" charset="0"/>
              </a:rPr>
              <a:t>NOC Employee Wellness Program</a:t>
            </a:r>
          </a:p>
        </p:txBody>
      </p:sp>
      <p:pic>
        <p:nvPicPr>
          <p:cNvPr id="3" name="Picture 2"/>
          <p:cNvPicPr>
            <a:picLocks noChangeAspect="1"/>
          </p:cNvPicPr>
          <p:nvPr/>
        </p:nvPicPr>
        <p:blipFill>
          <a:blip r:embed="rId2"/>
          <a:stretch>
            <a:fillRect/>
          </a:stretch>
        </p:blipFill>
        <p:spPr>
          <a:xfrm>
            <a:off x="6553200" y="6190298"/>
            <a:ext cx="2414175" cy="550557"/>
          </a:xfrm>
          <a:prstGeom prst="rect">
            <a:avLst/>
          </a:prstGeom>
        </p:spPr>
      </p:pic>
    </p:spTree>
    <p:extLst>
      <p:ext uri="{BB962C8B-B14F-4D97-AF65-F5344CB8AC3E}">
        <p14:creationId xmlns:p14="http://schemas.microsoft.com/office/powerpoint/2010/main" val="3196865995"/>
      </p:ext>
    </p:extLst>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askerville Old Face" pitchFamily="18" charset="0"/>
              </a:rPr>
              <a:t>NOC Mission Statement</a:t>
            </a:r>
            <a:endParaRPr lang="en-US" dirty="0">
              <a:latin typeface="Baskerville Old Face" pitchFamily="18" charset="0"/>
            </a:endParaRPr>
          </a:p>
        </p:txBody>
      </p:sp>
      <p:sp>
        <p:nvSpPr>
          <p:cNvPr id="3" name="Content Placeholder 2"/>
          <p:cNvSpPr>
            <a:spLocks noGrp="1"/>
          </p:cNvSpPr>
          <p:nvPr>
            <p:ph idx="1"/>
          </p:nvPr>
        </p:nvSpPr>
        <p:spPr>
          <a:xfrm>
            <a:off x="3200400" y="1905000"/>
            <a:ext cx="5791200" cy="4419600"/>
          </a:xfrm>
        </p:spPr>
        <p:txBody>
          <a:bodyPr wrap="square">
            <a:noAutofit/>
          </a:bodyPr>
          <a:lstStyle/>
          <a:p>
            <a:pPr marL="0" indent="0" algn="just">
              <a:buNone/>
            </a:pPr>
            <a:r>
              <a:rPr lang="en-US" dirty="0">
                <a:latin typeface="Baskerville Old Face" pitchFamily="18" charset="0"/>
              </a:rPr>
              <a:t>Northern Oklahoma College, </a:t>
            </a:r>
            <a:r>
              <a:rPr lang="en-US" dirty="0" smtClean="0">
                <a:latin typeface="Baskerville Old Face" pitchFamily="18" charset="0"/>
              </a:rPr>
              <a:t>the State’s oldest community college, is a multi-campus, land-grant institution that provides high quality, accessible, and affordable educational opportunities and services which create life-changing experiences and develop students as effective learners and leaders within their communities in a connected, ever-changing world.</a:t>
            </a:r>
            <a:endParaRPr lang="en-US" dirty="0">
              <a:latin typeface="Baskerville Old Face" pitchFamily="18" charset="0"/>
            </a:endParaRPr>
          </a:p>
          <a:p>
            <a:pPr marL="0" indent="0">
              <a:buNone/>
            </a:pP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2057400"/>
            <a:ext cx="2133600" cy="2222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744717044"/>
      </p:ext>
    </p:extLst>
  </p:cSld>
  <p:clrMapOvr>
    <a:masterClrMapping/>
  </p:clrMapOvr>
  <mc:AlternateContent xmlns:mc="http://schemas.openxmlformats.org/markup-compatibility/2006" xmlns:p14="http://schemas.microsoft.com/office/powerpoint/2010/main">
    <mc:Choice Requires="p14">
      <p:transition spd="slow" advTm="12000">
        <p14:flash/>
      </p:transition>
    </mc:Choice>
    <mc:Fallback xmlns="">
      <p:transition spd="slow" advTm="12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4724400"/>
            <a:ext cx="7772400" cy="1500187"/>
          </a:xfrm>
        </p:spPr>
        <p:txBody>
          <a:bodyPr/>
          <a:lstStyle/>
          <a:p>
            <a:endParaRPr lang="en-US" sz="1800" dirty="0">
              <a:latin typeface="Baskerville Old Face" panose="02020602080505020303" pitchFamily="18" charset="0"/>
            </a:endParaRPr>
          </a:p>
          <a:p>
            <a:endParaRPr lang="en-US" sz="1800" dirty="0" smtClean="0">
              <a:latin typeface="Baskerville Old Face" panose="02020602080505020303" pitchFamily="18" charset="0"/>
            </a:endParaRPr>
          </a:p>
          <a:p>
            <a:endParaRPr lang="en-US" sz="1800" dirty="0" smtClean="0">
              <a:latin typeface="Baskerville Old Face" panose="02020602080505020303" pitchFamily="18" charset="0"/>
            </a:endParaRPr>
          </a:p>
          <a:p>
            <a:endParaRPr lang="en-US" sz="1800" dirty="0" smtClean="0">
              <a:latin typeface="Baskerville Old Face" panose="02020602080505020303" pitchFamily="18" charset="0"/>
            </a:endParaRPr>
          </a:p>
        </p:txBody>
      </p:sp>
      <p:sp>
        <p:nvSpPr>
          <p:cNvPr id="2" name="TextBox 1"/>
          <p:cNvSpPr txBox="1"/>
          <p:nvPr/>
        </p:nvSpPr>
        <p:spPr>
          <a:xfrm>
            <a:off x="685800" y="304800"/>
            <a:ext cx="8382000" cy="1046440"/>
          </a:xfrm>
          <a:prstGeom prst="rect">
            <a:avLst/>
          </a:prstGeom>
          <a:noFill/>
        </p:spPr>
        <p:txBody>
          <a:bodyPr wrap="square" rtlCol="0">
            <a:spAutoFit/>
          </a:bodyPr>
          <a:lstStyle/>
          <a:p>
            <a:pPr algn="ctr"/>
            <a:r>
              <a:rPr lang="en-US" sz="3100" b="1" dirty="0" smtClean="0"/>
              <a:t>NOC STILLWATER CLASSROOM BUILDING GRAND OPENING</a:t>
            </a:r>
            <a:endParaRPr lang="en-US" sz="3100" b="1" dirty="0"/>
          </a:p>
        </p:txBody>
      </p:sp>
      <p:sp>
        <p:nvSpPr>
          <p:cNvPr id="16" name="TextBox 15"/>
          <p:cNvSpPr txBox="1"/>
          <p:nvPr/>
        </p:nvSpPr>
        <p:spPr>
          <a:xfrm>
            <a:off x="5429057" y="2331129"/>
            <a:ext cx="3510588" cy="1477328"/>
          </a:xfrm>
          <a:prstGeom prst="rect">
            <a:avLst/>
          </a:prstGeom>
          <a:noFill/>
        </p:spPr>
        <p:txBody>
          <a:bodyPr wrap="square" rtlCol="0">
            <a:spAutoFit/>
          </a:bodyPr>
          <a:lstStyle/>
          <a:p>
            <a:r>
              <a:rPr lang="en-US" dirty="0" smtClean="0"/>
              <a:t>Northern held a grand opening and ribbon cutting in Stillwater on September 7 to celebrate the Northern Oklahoma College Stillwater Classroom Building. </a:t>
            </a:r>
            <a:endParaRPr lang="en-US" sz="1400" dirty="0"/>
          </a:p>
        </p:txBody>
      </p:sp>
      <p:pic>
        <p:nvPicPr>
          <p:cNvPr id="13" name="Picture 12" descr="C:\Users\kayla.ware\AppData\Local\Microsoft\Windows\INetCache\Content.Word\PIC_676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9839" y="3940590"/>
            <a:ext cx="3252356" cy="2171492"/>
          </a:xfrm>
          <a:prstGeom prst="rect">
            <a:avLst/>
          </a:prstGeom>
          <a:noFill/>
          <a:ln>
            <a:noFill/>
          </a:ln>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5388" y="2380118"/>
            <a:ext cx="4000500" cy="2667000"/>
          </a:xfrm>
          <a:prstGeom prst="rect">
            <a:avLst/>
          </a:prstGeom>
        </p:spPr>
      </p:pic>
    </p:spTree>
    <p:extLst>
      <p:ext uri="{BB962C8B-B14F-4D97-AF65-F5344CB8AC3E}">
        <p14:creationId xmlns:p14="http://schemas.microsoft.com/office/powerpoint/2010/main" val="2233080749"/>
      </p:ext>
    </p:extLst>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50838"/>
            <a:ext cx="7010400" cy="1173162"/>
          </a:xfrm>
        </p:spPr>
        <p:txBody>
          <a:bodyPr/>
          <a:lstStyle/>
          <a:p>
            <a:pPr algn="ctr"/>
            <a:r>
              <a:rPr lang="en-US" sz="3100" b="1" dirty="0" smtClean="0">
                <a:latin typeface="+mn-lt"/>
              </a:rPr>
              <a:t/>
            </a:r>
            <a:br>
              <a:rPr lang="en-US" sz="3100" b="1" dirty="0" smtClean="0">
                <a:latin typeface="+mn-lt"/>
              </a:rPr>
            </a:br>
            <a:r>
              <a:rPr lang="en-US" sz="3100" b="1" dirty="0" smtClean="0">
                <a:latin typeface="+mn-lt"/>
              </a:rPr>
              <a:t>NOC Enid Capital Bond      </a:t>
            </a:r>
            <a:br>
              <a:rPr lang="en-US" sz="3100" b="1" dirty="0" smtClean="0">
                <a:latin typeface="+mn-lt"/>
              </a:rPr>
            </a:br>
            <a:r>
              <a:rPr lang="en-US" sz="3100" b="1" dirty="0" smtClean="0">
                <a:latin typeface="+mn-lt"/>
              </a:rPr>
              <a:t>Payoff Celebration</a:t>
            </a:r>
            <a:r>
              <a:rPr lang="en-US" b="1" dirty="0"/>
              <a:t/>
            </a:r>
            <a:br>
              <a:rPr lang="en-US" b="1" dirty="0"/>
            </a:br>
            <a:endParaRPr lang="en-US" dirty="0"/>
          </a:p>
        </p:txBody>
      </p:sp>
      <p:sp>
        <p:nvSpPr>
          <p:cNvPr id="4" name="Content Placeholder 3"/>
          <p:cNvSpPr>
            <a:spLocks noGrp="1" noChangeArrowheads="1"/>
          </p:cNvSpPr>
          <p:nvPr>
            <p:ph idx="1"/>
          </p:nvPr>
        </p:nvSpPr>
        <p:spPr bwMode="auto">
          <a:xfrm>
            <a:off x="1219200" y="1828800"/>
            <a:ext cx="764770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lvl="0" indent="0" algn="ctr" eaLnBrk="0" fontAlgn="base" hangingPunct="0">
              <a:spcBef>
                <a:spcPct val="0"/>
              </a:spcBef>
              <a:spcAft>
                <a:spcPct val="0"/>
              </a:spcAft>
              <a:buNone/>
            </a:pPr>
            <a:r>
              <a:rPr lang="en-US" sz="2000" dirty="0" smtClean="0"/>
              <a:t>NOC Celebrated the bond payoff as we retired the original bond to purchase the NOC Enid Campus on May 16, 2018. This event kicked off a year-long celebration of 20 years for NOC Enid. </a:t>
            </a:r>
            <a:endParaRPr kumimoji="0" lang="en-US" altLang="en-US" sz="2000" b="0" i="0" u="none" strike="noStrike" cap="none" normalizeH="0" baseline="0" dirty="0" smtClean="0">
              <a:ln>
                <a:noFill/>
              </a:ln>
              <a:solidFill>
                <a:schemeClr val="tx1"/>
              </a:solidFill>
              <a:effectLst/>
            </a:endParaRPr>
          </a:p>
        </p:txBody>
      </p:sp>
      <p:pic>
        <p:nvPicPr>
          <p:cNvPr id="6" name="Picture 5" descr="C:\Users\Sheri.Snyder\AppData\Local\Microsoft\Windows\INetCache\Content.Word\NOC_102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2971800"/>
            <a:ext cx="3962400" cy="2286000"/>
          </a:xfrm>
          <a:prstGeom prst="rect">
            <a:avLst/>
          </a:prstGeom>
          <a:noFill/>
          <a:ln>
            <a:noFill/>
          </a:ln>
        </p:spPr>
      </p:pic>
      <p:pic>
        <p:nvPicPr>
          <p:cNvPr id="5" name="Picture 4" descr="C:\Users\Sheri.Snyder\AppData\Local\Microsoft\Windows\INetCache\Content.Outlook\UR56NQZ1\NOC_102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0091" y="3352800"/>
            <a:ext cx="3732530" cy="2490470"/>
          </a:xfrm>
          <a:prstGeom prst="rect">
            <a:avLst/>
          </a:prstGeom>
          <a:noFill/>
          <a:ln>
            <a:noFill/>
          </a:ln>
        </p:spPr>
      </p:pic>
    </p:spTree>
    <p:extLst>
      <p:ext uri="{BB962C8B-B14F-4D97-AF65-F5344CB8AC3E}">
        <p14:creationId xmlns:p14="http://schemas.microsoft.com/office/powerpoint/2010/main" val="3364935023"/>
      </p:ext>
    </p:extLst>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457200"/>
            <a:ext cx="8325812" cy="646331"/>
          </a:xfrm>
          <a:prstGeom prst="rect">
            <a:avLst/>
          </a:prstGeom>
        </p:spPr>
        <p:txBody>
          <a:bodyPr wrap="square">
            <a:spAutoFit/>
          </a:bodyPr>
          <a:lstStyle/>
          <a:p>
            <a:pPr algn="ctr"/>
            <a:r>
              <a:rPr lang="en-US" sz="3600" b="1" dirty="0" smtClean="0">
                <a:ea typeface="Calibri" panose="020F0502020204030204" pitchFamily="34" charset="0"/>
              </a:rPr>
              <a:t>Brown Room Dedication</a:t>
            </a:r>
            <a:endParaRPr lang="en-US" sz="3600" dirty="0"/>
          </a:p>
        </p:txBody>
      </p:sp>
      <p:sp>
        <p:nvSpPr>
          <p:cNvPr id="6" name="Rectangle 3"/>
          <p:cNvSpPr>
            <a:spLocks noChangeArrowheads="1"/>
          </p:cNvSpPr>
          <p:nvPr/>
        </p:nvSpPr>
        <p:spPr bwMode="auto">
          <a:xfrm>
            <a:off x="1343504" y="1905000"/>
            <a:ext cx="764809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dirty="0" smtClean="0"/>
              <a:t>In honor of NOC Regent Linda Brown, NOC held a naming and dedication ceremony for the Brown Room on November 14 at the NOC Stillwater Classroom Building. Regent Brown served on the Northern Board of Regents for 16 years.  </a:t>
            </a:r>
            <a:endParaRPr kumimoji="0" lang="en-US" altLang="en-US" sz="2800" b="0" i="0" u="none" strike="noStrike" cap="none" normalizeH="0" baseline="0" dirty="0" smtClean="0">
              <a:ln>
                <a:noFill/>
              </a:ln>
              <a:solidFill>
                <a:schemeClr val="tx1"/>
              </a:solidFill>
              <a:effectLst/>
            </a:endParaRPr>
          </a:p>
        </p:txBody>
      </p:sp>
      <p:sp>
        <p:nvSpPr>
          <p:cNvPr id="9" name="Rectangle 4"/>
          <p:cNvSpPr>
            <a:spLocks noChangeArrowheads="1"/>
          </p:cNvSpPr>
          <p:nvPr/>
        </p:nvSpPr>
        <p:spPr bwMode="auto">
          <a:xfrm>
            <a:off x="1143000" y="698023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bwMode="auto">
          <a:xfrm>
            <a:off x="1600200" y="3200400"/>
            <a:ext cx="4109455" cy="27396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3831" y="2855281"/>
            <a:ext cx="2438399" cy="3413759"/>
          </a:xfrm>
          <a:prstGeom prst="rect">
            <a:avLst/>
          </a:prstGeom>
        </p:spPr>
      </p:pic>
    </p:spTree>
    <p:extLst>
      <p:ext uri="{BB962C8B-B14F-4D97-AF65-F5344CB8AC3E}">
        <p14:creationId xmlns:p14="http://schemas.microsoft.com/office/powerpoint/2010/main" val="1757480889"/>
      </p:ext>
    </p:extLst>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0339" y="457200"/>
            <a:ext cx="7239000" cy="1050925"/>
          </a:xfrm>
        </p:spPr>
        <p:txBody>
          <a:bodyPr/>
          <a:lstStyle/>
          <a:p>
            <a:pPr algn="ctr">
              <a:defRPr/>
            </a:pPr>
            <a:r>
              <a:rPr lang="en-US" sz="3600" dirty="0" smtClean="0">
                <a:latin typeface="Baskerville Old Face" pitchFamily="18" charset="0"/>
              </a:rPr>
              <a:t>NOC Alumni &amp; Friends Association</a:t>
            </a:r>
            <a:br>
              <a:rPr lang="en-US" sz="3600" dirty="0" smtClean="0">
                <a:latin typeface="Baskerville Old Face" pitchFamily="18" charset="0"/>
              </a:rPr>
            </a:br>
            <a:endParaRPr lang="en-US" sz="2400" dirty="0">
              <a:latin typeface="Baskerville Old Face" pitchFamily="18" charset="0"/>
            </a:endParaRPr>
          </a:p>
        </p:txBody>
      </p:sp>
      <p:sp>
        <p:nvSpPr>
          <p:cNvPr id="3" name="Content Placeholder 2"/>
          <p:cNvSpPr>
            <a:spLocks noGrp="1"/>
          </p:cNvSpPr>
          <p:nvPr>
            <p:ph idx="1"/>
          </p:nvPr>
        </p:nvSpPr>
        <p:spPr>
          <a:xfrm>
            <a:off x="1219200" y="2011362"/>
            <a:ext cx="7848600" cy="4237038"/>
          </a:xfrm>
        </p:spPr>
        <p:txBody>
          <a:bodyPr/>
          <a:lstStyle/>
          <a:p>
            <a:pPr marL="0" indent="0" algn="just">
              <a:buNone/>
              <a:defRPr/>
            </a:pPr>
            <a:r>
              <a:rPr lang="en-US" sz="1600" b="1" dirty="0" smtClean="0">
                <a:effectLst>
                  <a:outerShdw blurRad="38100" dist="38100" dir="2700000" algn="tl">
                    <a:srgbClr val="000000">
                      <a:alpha val="43137"/>
                    </a:srgbClr>
                  </a:outerShdw>
                </a:effectLst>
              </a:rPr>
              <a:t>Developed </a:t>
            </a:r>
            <a:r>
              <a:rPr lang="en-US" sz="1600" b="1" dirty="0">
                <a:effectLst>
                  <a:outerShdw blurRad="38100" dist="38100" dir="2700000" algn="tl">
                    <a:srgbClr val="000000">
                      <a:alpha val="43137"/>
                    </a:srgbClr>
                  </a:outerShdw>
                </a:effectLst>
              </a:rPr>
              <a:t>in January </a:t>
            </a:r>
            <a:r>
              <a:rPr lang="en-US" sz="1600" b="1" dirty="0" smtClean="0">
                <a:effectLst>
                  <a:outerShdw blurRad="38100" dist="38100" dir="2700000" algn="tl">
                    <a:srgbClr val="000000">
                      <a:alpha val="43137"/>
                    </a:srgbClr>
                  </a:outerShdw>
                </a:effectLst>
              </a:rPr>
              <a:t>2006, the NOC Alumni and Friends Association is </a:t>
            </a:r>
            <a:r>
              <a:rPr lang="en-US" sz="1600" b="1" dirty="0">
                <a:effectLst>
                  <a:outerShdw blurRad="38100" dist="38100" dir="2700000" algn="tl">
                    <a:srgbClr val="000000">
                      <a:alpha val="43137"/>
                    </a:srgbClr>
                  </a:outerShdw>
                </a:effectLst>
              </a:rPr>
              <a:t>a great way for members to stay connected with NOC and former </a:t>
            </a:r>
            <a:r>
              <a:rPr lang="en-US" sz="1600" b="1" dirty="0" smtClean="0">
                <a:effectLst>
                  <a:outerShdw blurRad="38100" dist="38100" dir="2700000" algn="tl">
                    <a:srgbClr val="000000">
                      <a:alpha val="43137"/>
                    </a:srgbClr>
                  </a:outerShdw>
                </a:effectLst>
              </a:rPr>
              <a:t>classmates. </a:t>
            </a:r>
            <a:r>
              <a:rPr lang="en-US" sz="1600" b="1" dirty="0">
                <a:effectLst>
                  <a:outerShdw blurRad="38100" dist="38100" dir="2700000" algn="tl">
                    <a:srgbClr val="000000">
                      <a:alpha val="43137"/>
                    </a:srgbClr>
                  </a:outerShdw>
                </a:effectLst>
              </a:rPr>
              <a:t>Membership is open to all graduates of Northern, former students, and friends of NOC. </a:t>
            </a:r>
            <a:endParaRPr lang="en-US" sz="1000" b="1" dirty="0" smtClean="0">
              <a:effectLst>
                <a:outerShdw blurRad="38100" dist="38100" dir="2700000" algn="tl">
                  <a:srgbClr val="000000">
                    <a:alpha val="43137"/>
                  </a:srgbClr>
                </a:outerShdw>
              </a:effectLst>
            </a:endParaRPr>
          </a:p>
          <a:p>
            <a:pPr marL="0" indent="0">
              <a:buFont typeface="Wingdings" pitchFamily="2" charset="2"/>
              <a:buNone/>
              <a:defRPr/>
            </a:pPr>
            <a:endParaRPr lang="en-US" sz="1000" b="1" dirty="0">
              <a:effectLst>
                <a:outerShdw blurRad="38100" dist="38100" dir="2700000" algn="tl">
                  <a:srgbClr val="000000">
                    <a:alpha val="43137"/>
                  </a:srgbClr>
                </a:outerShdw>
              </a:effectLst>
            </a:endParaRPr>
          </a:p>
          <a:p>
            <a:pPr marL="0" indent="0">
              <a:buFont typeface="Wingdings" pitchFamily="2" charset="2"/>
              <a:buNone/>
              <a:defRPr/>
            </a:pPr>
            <a:r>
              <a:rPr lang="en-US" sz="1600" dirty="0" smtClean="0">
                <a:effectLst>
                  <a:outerShdw blurRad="38100" dist="38100" dir="2700000" algn="tl">
                    <a:srgbClr val="000000">
                      <a:alpha val="43137"/>
                    </a:srgbClr>
                  </a:outerShdw>
                </a:effectLst>
              </a:rPr>
              <a:t>As a member of the Association you have the right to the following benefits:</a:t>
            </a:r>
          </a:p>
          <a:p>
            <a:pPr>
              <a:defRPr/>
            </a:pPr>
            <a:r>
              <a:rPr lang="en-US" sz="1100" dirty="0" smtClean="0"/>
              <a:t>Official Membership Card</a:t>
            </a:r>
          </a:p>
          <a:p>
            <a:pPr>
              <a:defRPr/>
            </a:pPr>
            <a:r>
              <a:rPr lang="en-US" sz="1100" dirty="0" smtClean="0"/>
              <a:t>NOC Alumni Automobile Decal</a:t>
            </a:r>
          </a:p>
          <a:p>
            <a:pPr>
              <a:defRPr/>
            </a:pPr>
            <a:r>
              <a:rPr lang="en-US" sz="1100" dirty="0" smtClean="0"/>
              <a:t>Dependents </a:t>
            </a:r>
            <a:r>
              <a:rPr lang="en-US" sz="1100" dirty="0"/>
              <a:t>are eligible for a Non-Residential Legacy Scholarship </a:t>
            </a:r>
            <a:endParaRPr lang="en-US" sz="1100" dirty="0" smtClean="0"/>
          </a:p>
          <a:p>
            <a:pPr>
              <a:defRPr/>
            </a:pPr>
            <a:r>
              <a:rPr lang="en-US" sz="1100" dirty="0" smtClean="0"/>
              <a:t>Free Admittance to Alumni Events</a:t>
            </a:r>
          </a:p>
          <a:p>
            <a:pPr>
              <a:defRPr/>
            </a:pPr>
            <a:r>
              <a:rPr lang="en-US" sz="1100" dirty="0" smtClean="0"/>
              <a:t>$5 Fall, Spring &amp; Summer Discounts at the Wellness Center (Tonkawa)</a:t>
            </a:r>
          </a:p>
          <a:p>
            <a:pPr>
              <a:defRPr/>
            </a:pPr>
            <a:r>
              <a:rPr lang="en-US" sz="1100" dirty="0" smtClean="0"/>
              <a:t>10% Discount on NOC Logo Merchandise at the Bookstores </a:t>
            </a:r>
          </a:p>
          <a:p>
            <a:pPr>
              <a:defRPr/>
            </a:pPr>
            <a:r>
              <a:rPr lang="en-US" sz="1100" dirty="0" smtClean="0"/>
              <a:t>Special Notice/Invitation Alumni &amp; Campus Events</a:t>
            </a:r>
          </a:p>
          <a:p>
            <a:pPr marL="0" indent="0">
              <a:buFont typeface="Wingdings" pitchFamily="2" charset="2"/>
              <a:buNone/>
              <a:defRPr/>
            </a:pPr>
            <a:endParaRPr lang="en-US" dirty="0"/>
          </a:p>
          <a:p>
            <a:pPr marL="0" indent="0">
              <a:buFont typeface="Wingdings" pitchFamily="2" charset="2"/>
              <a:buNone/>
              <a:defRPr/>
            </a:pPr>
            <a:endParaRPr lang="en-US" dirty="0"/>
          </a:p>
          <a:p>
            <a:pPr>
              <a:defRPr/>
            </a:pPr>
            <a:endParaRPr lang="en-US" dirty="0"/>
          </a:p>
        </p:txBody>
      </p:sp>
      <p:pic>
        <p:nvPicPr>
          <p:cNvPr id="2765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19386" y="4876800"/>
            <a:ext cx="3810001" cy="155525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8934755"/>
      </p:ext>
    </p:extLst>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8229600" cy="1143000"/>
          </a:xfrm>
        </p:spPr>
        <p:txBody>
          <a:bodyPr/>
          <a:lstStyle/>
          <a:p>
            <a:pPr algn="ctr"/>
            <a:r>
              <a:rPr lang="en-US" sz="4000" dirty="0" smtClean="0">
                <a:latin typeface="Baskerville Old Face" pitchFamily="18" charset="0"/>
              </a:rPr>
              <a:t>Enid Higher Education Council, Inc.</a:t>
            </a:r>
            <a:br>
              <a:rPr lang="en-US" sz="4000" dirty="0" smtClean="0">
                <a:latin typeface="Baskerville Old Face" pitchFamily="18" charset="0"/>
              </a:rPr>
            </a:br>
            <a:r>
              <a:rPr lang="en-US" sz="2800" dirty="0" smtClean="0">
                <a:latin typeface="Baskerville Old Face" pitchFamily="18" charset="0"/>
              </a:rPr>
              <a:t>2018 – 2021 Campaign Drive</a:t>
            </a:r>
            <a:endParaRPr lang="en-US" sz="2800" dirty="0">
              <a:latin typeface="Baskerville Old Face" pitchFamily="18" charset="0"/>
            </a:endParaRPr>
          </a:p>
        </p:txBody>
      </p:sp>
      <p:sp>
        <p:nvSpPr>
          <p:cNvPr id="3" name="Content Placeholder 2"/>
          <p:cNvSpPr>
            <a:spLocks noGrp="1"/>
          </p:cNvSpPr>
          <p:nvPr>
            <p:ph idx="1"/>
          </p:nvPr>
        </p:nvSpPr>
        <p:spPr>
          <a:xfrm>
            <a:off x="1184787" y="1951037"/>
            <a:ext cx="7924800" cy="4297363"/>
          </a:xfrm>
        </p:spPr>
        <p:txBody>
          <a:bodyPr/>
          <a:lstStyle/>
          <a:p>
            <a:pPr marL="0" indent="0" algn="just">
              <a:buNone/>
            </a:pPr>
            <a:r>
              <a:rPr lang="en-US" sz="1400" dirty="0" smtClean="0"/>
              <a:t>Through the generous support of the Enid Higher Education Council, Inc. along with businesses and individuals in the Enid area, the establishment of the Enid Higher Education Scholarship provides students an opportunity to pursue their higher education goals in Enid. The purpose of the scholarship is to assist students with financial support as they begin their college careers at NOC Enid and continue their seamless education with Northwestern Enid.</a:t>
            </a:r>
          </a:p>
          <a:p>
            <a:pPr marL="0" indent="0" algn="just">
              <a:buNone/>
            </a:pPr>
            <a:endParaRPr lang="en-US" sz="700" dirty="0" smtClean="0">
              <a:solidFill>
                <a:srgbClr val="C00000"/>
              </a:solidFill>
              <a:latin typeface="Baskerville Old Face" pitchFamily="18" charset="0"/>
            </a:endParaRPr>
          </a:p>
          <a:p>
            <a:pPr marL="0" indent="0" algn="just">
              <a:buNone/>
            </a:pPr>
            <a:r>
              <a:rPr lang="en-US" sz="1050" b="1" i="1" dirty="0" smtClean="0">
                <a:solidFill>
                  <a:srgbClr val="C00000"/>
                </a:solidFill>
              </a:rPr>
              <a:t>Thank you to the following donors who have made this scholarship possible:</a:t>
            </a:r>
            <a:endParaRPr lang="en-US" sz="1050" i="1" dirty="0" smtClean="0">
              <a:solidFill>
                <a:srgbClr val="C00000"/>
              </a:solidFill>
            </a:endParaRPr>
          </a:p>
          <a:p>
            <a:pPr marL="0" indent="0" algn="just">
              <a:buNone/>
            </a:pPr>
            <a:r>
              <a:rPr lang="en-US" sz="1050" i="1" dirty="0" smtClean="0">
                <a:solidFill>
                  <a:srgbClr val="C00000"/>
                </a:solidFill>
              </a:rPr>
              <a:t>Anonymous			NBC Oklahoma			Brent and Marcy Price</a:t>
            </a:r>
          </a:p>
          <a:p>
            <a:pPr marL="0" indent="0" algn="just">
              <a:buNone/>
            </a:pPr>
            <a:r>
              <a:rPr lang="en-US" sz="1050" i="1" dirty="0" smtClean="0">
                <a:solidFill>
                  <a:srgbClr val="C00000"/>
                </a:solidFill>
              </a:rPr>
              <a:t>AT&amp;T			Central National Bank		Farm Credit of Enid</a:t>
            </a:r>
          </a:p>
          <a:p>
            <a:pPr marL="0" indent="0" algn="just">
              <a:buNone/>
            </a:pPr>
            <a:r>
              <a:rPr lang="en-US" sz="1050" i="1" dirty="0" smtClean="0">
                <a:solidFill>
                  <a:srgbClr val="C00000"/>
                </a:solidFill>
              </a:rPr>
              <a:t>David and Sharon Trojan		Culligan of Enid			Bob and Cathie Berry</a:t>
            </a:r>
          </a:p>
          <a:p>
            <a:pPr marL="0" indent="0" algn="just">
              <a:buNone/>
            </a:pPr>
            <a:r>
              <a:rPr lang="en-US" sz="1050" i="1" dirty="0" smtClean="0">
                <a:solidFill>
                  <a:srgbClr val="C00000"/>
                </a:solidFill>
              </a:rPr>
              <a:t>Atwood Distributing, L.P. 		Rick and Kim Caruthers		Steve and Lisa Glasser</a:t>
            </a:r>
          </a:p>
          <a:p>
            <a:pPr marL="0" indent="0" algn="just">
              <a:buNone/>
            </a:pPr>
            <a:r>
              <a:rPr lang="en-US" sz="1050" i="1" dirty="0" smtClean="0">
                <a:solidFill>
                  <a:srgbClr val="C00000"/>
                </a:solidFill>
              </a:rPr>
              <a:t>BancCentral			Dense Mechanical, Bob Dense		Dr. Wayne McMillen</a:t>
            </a:r>
          </a:p>
          <a:p>
            <a:pPr marL="0" indent="0" algn="just">
              <a:buNone/>
            </a:pPr>
            <a:r>
              <a:rPr lang="en-US" sz="1050" i="1" dirty="0" smtClean="0">
                <a:solidFill>
                  <a:srgbClr val="C00000"/>
                </a:solidFill>
              </a:rPr>
              <a:t>Rick and Janet Cunningham		Dillingham Foundation                                  Henson Construction Company</a:t>
            </a:r>
          </a:p>
          <a:p>
            <a:pPr marL="0" indent="0" algn="just">
              <a:buNone/>
            </a:pPr>
            <a:r>
              <a:rPr lang="en-US" sz="1050" i="1" dirty="0" smtClean="0">
                <a:solidFill>
                  <a:srgbClr val="C00000"/>
                </a:solidFill>
              </a:rPr>
              <a:t>Greater Enid Chamber of Commerce	Enid Public Schools		OGE Energy Corp. Foundation, Inc.</a:t>
            </a:r>
          </a:p>
          <a:p>
            <a:pPr marL="0" indent="0" algn="just">
              <a:buNone/>
            </a:pPr>
            <a:r>
              <a:rPr lang="en-US" sz="1050" i="1" dirty="0" smtClean="0">
                <a:solidFill>
                  <a:srgbClr val="C00000"/>
                </a:solidFill>
              </a:rPr>
              <a:t>Tom and Cheryl Evans		Humphrey/Guarantee Abstract 	Scheffe Prescription Shop</a:t>
            </a:r>
          </a:p>
          <a:p>
            <a:pPr marL="0" indent="0" algn="just">
              <a:buNone/>
            </a:pPr>
            <a:r>
              <a:rPr lang="en-US" sz="1050" i="1" dirty="0" smtClean="0">
                <a:solidFill>
                  <a:srgbClr val="C00000"/>
                </a:solidFill>
              </a:rPr>
              <a:t>Groendyke Transport, Inc. 		INTEGRIS Bass Baptist Health Center	Dr. Steven Mackie</a:t>
            </a:r>
          </a:p>
          <a:p>
            <a:pPr marL="0" indent="0" algn="just">
              <a:buNone/>
            </a:pPr>
            <a:r>
              <a:rPr lang="en-US" sz="1050" i="1" dirty="0" smtClean="0">
                <a:solidFill>
                  <a:srgbClr val="C00000"/>
                </a:solidFill>
              </a:rPr>
              <a:t>Bank of Oklahoma		GBV Enterprise, Inc.		Stan and Darlene Tatum</a:t>
            </a:r>
            <a:endParaRPr lang="en-US" sz="1050" i="1" dirty="0">
              <a:solidFill>
                <a:srgbClr val="C00000"/>
              </a:solidFill>
            </a:endParaRPr>
          </a:p>
          <a:p>
            <a:pPr marL="0" indent="0" algn="just">
              <a:buNone/>
            </a:pPr>
            <a:r>
              <a:rPr lang="en-US" sz="1050" i="1" dirty="0" smtClean="0">
                <a:solidFill>
                  <a:srgbClr val="C00000"/>
                </a:solidFill>
              </a:rPr>
              <a:t>Security National Bank		Harold Hamm Foundation</a:t>
            </a:r>
            <a:r>
              <a:rPr lang="en-US" sz="1050" i="1" dirty="0">
                <a:solidFill>
                  <a:srgbClr val="C00000"/>
                </a:solidFill>
              </a:rPr>
              <a:t>	</a:t>
            </a:r>
            <a:r>
              <a:rPr lang="en-US" sz="1050" i="1" dirty="0" smtClean="0">
                <a:solidFill>
                  <a:srgbClr val="C00000"/>
                </a:solidFill>
              </a:rPr>
              <a:t>	St. Mary’s Regional Medical Center</a:t>
            </a:r>
          </a:p>
          <a:p>
            <a:pPr marL="0" indent="0" algn="just">
              <a:buNone/>
            </a:pPr>
            <a:r>
              <a:rPr lang="en-US" sz="1050" i="1" dirty="0" smtClean="0">
                <a:solidFill>
                  <a:srgbClr val="C00000"/>
                </a:solidFill>
              </a:rPr>
              <a:t>Dr. Jerry Blankenship		Dr. and Mrs. Barry Pollard	</a:t>
            </a:r>
            <a:r>
              <a:rPr lang="en-US" sz="1050" i="1" dirty="0">
                <a:solidFill>
                  <a:srgbClr val="C00000"/>
                </a:solidFill>
              </a:rPr>
              <a:t>	</a:t>
            </a:r>
            <a:r>
              <a:rPr lang="en-US" sz="1050" i="1" dirty="0" smtClean="0">
                <a:solidFill>
                  <a:srgbClr val="C00000"/>
                </a:solidFill>
              </a:rPr>
              <a:t>Kyle Williams</a:t>
            </a:r>
          </a:p>
          <a:p>
            <a:pPr marL="0" indent="0" algn="just">
              <a:buNone/>
            </a:pPr>
            <a:r>
              <a:rPr lang="en-US" sz="1050" i="1" dirty="0" smtClean="0">
                <a:solidFill>
                  <a:srgbClr val="C00000"/>
                </a:solidFill>
              </a:rPr>
              <a:t>BKD, LLP			Ed and Susan Vineyard		Michael and Kelley Wright</a:t>
            </a:r>
          </a:p>
          <a:p>
            <a:pPr marL="0" indent="0" algn="just">
              <a:buNone/>
            </a:pPr>
            <a:r>
              <a:rPr lang="en-US" sz="1050" i="1" dirty="0" smtClean="0">
                <a:solidFill>
                  <a:srgbClr val="C00000"/>
                </a:solidFill>
              </a:rPr>
              <a:t>John B. Stambaugh P.C .		Kevin and Mindy Shimanek</a:t>
            </a:r>
            <a:endParaRPr lang="en-US" sz="1050" dirty="0" smtClean="0">
              <a:solidFill>
                <a:srgbClr val="C00000"/>
              </a:solidFill>
            </a:endParaRPr>
          </a:p>
          <a:p>
            <a:pPr marL="0" indent="0" algn="just">
              <a:buNone/>
            </a:pPr>
            <a:endParaRPr lang="en-US" sz="1800" dirty="0">
              <a:latin typeface="Baskerville Old Face" pitchFamily="18" charset="0"/>
            </a:endParaRPr>
          </a:p>
          <a:p>
            <a:pPr marL="0" indent="0" algn="just">
              <a:buNone/>
            </a:pPr>
            <a:endParaRPr lang="en-US" sz="1800" dirty="0">
              <a:latin typeface="Baskerville Old Face" pitchFamily="18" charset="0"/>
            </a:endParaRPr>
          </a:p>
        </p:txBody>
      </p:sp>
    </p:spTree>
    <p:extLst>
      <p:ext uri="{BB962C8B-B14F-4D97-AF65-F5344CB8AC3E}">
        <p14:creationId xmlns:p14="http://schemas.microsoft.com/office/powerpoint/2010/main" val="2855028054"/>
      </p:ext>
    </p:extLst>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76300" y="304800"/>
            <a:ext cx="8229600" cy="1143000"/>
          </a:xfrm>
        </p:spPr>
        <p:txBody>
          <a:bodyPr/>
          <a:lstStyle/>
          <a:p>
            <a:pPr algn="ctr"/>
            <a:r>
              <a:rPr lang="en-US" sz="4000" dirty="0" smtClean="0">
                <a:latin typeface="Baskerville Old Face" pitchFamily="18" charset="0"/>
              </a:rPr>
              <a:t>Enid Entrepreneur Leadership Series</a:t>
            </a:r>
            <a:br>
              <a:rPr lang="en-US" sz="4000" dirty="0" smtClean="0">
                <a:latin typeface="Baskerville Old Face" pitchFamily="18" charset="0"/>
              </a:rPr>
            </a:br>
            <a:r>
              <a:rPr lang="en-US" sz="2800" dirty="0" smtClean="0">
                <a:latin typeface="Baskerville Old Face" pitchFamily="18" charset="0"/>
              </a:rPr>
              <a:t>2015-2018</a:t>
            </a:r>
            <a:r>
              <a:rPr lang="en-US" sz="4000" dirty="0" smtClean="0">
                <a:latin typeface="Baskerville Old Face" pitchFamily="18" charset="0"/>
              </a:rPr>
              <a:t> </a:t>
            </a:r>
            <a:r>
              <a:rPr lang="en-US" sz="2800" dirty="0" smtClean="0">
                <a:latin typeface="Baskerville Old Face" pitchFamily="18" charset="0"/>
              </a:rPr>
              <a:t>Campaign Drive</a:t>
            </a:r>
            <a:endParaRPr lang="en-US" sz="2800" dirty="0">
              <a:latin typeface="Baskerville Old Face" pitchFamily="18" charset="0"/>
            </a:endParaRPr>
          </a:p>
        </p:txBody>
      </p:sp>
      <p:sp>
        <p:nvSpPr>
          <p:cNvPr id="6" name="Content Placeholder 2"/>
          <p:cNvSpPr>
            <a:spLocks noGrp="1"/>
          </p:cNvSpPr>
          <p:nvPr>
            <p:ph idx="1"/>
          </p:nvPr>
        </p:nvSpPr>
        <p:spPr>
          <a:xfrm>
            <a:off x="1219200" y="2057400"/>
            <a:ext cx="7772400" cy="4068763"/>
          </a:xfrm>
        </p:spPr>
        <p:txBody>
          <a:bodyPr/>
          <a:lstStyle/>
          <a:p>
            <a:pPr marL="0" indent="0" algn="just">
              <a:buNone/>
            </a:pPr>
            <a:r>
              <a:rPr lang="en-US" sz="1400" dirty="0" smtClean="0"/>
              <a:t>Through the generous support of the Enid Higher Education Council, Inc. along with businesses and individuals in the Enid area, the establishment of the Entrepreneur Leadership Series provides students the inspiration and tools to be the next general of Enid business owners.  Sponsorships provide guest speakers, workshops and training opportunities to students in the Enid area. </a:t>
            </a:r>
          </a:p>
          <a:p>
            <a:pPr marL="0" indent="0" algn="just">
              <a:buNone/>
            </a:pPr>
            <a:endParaRPr lang="en-US" sz="700" dirty="0" smtClean="0">
              <a:solidFill>
                <a:srgbClr val="C00000"/>
              </a:solidFill>
              <a:latin typeface="Baskerville Old Face" pitchFamily="18" charset="0"/>
            </a:endParaRPr>
          </a:p>
          <a:p>
            <a:pPr marL="0" indent="0" algn="just">
              <a:buNone/>
            </a:pPr>
            <a:r>
              <a:rPr lang="en-US" sz="1050" b="1" i="1" dirty="0" smtClean="0">
                <a:solidFill>
                  <a:srgbClr val="C00000"/>
                </a:solidFill>
              </a:rPr>
              <a:t>Thank you to the following donors who have made this series possible:</a:t>
            </a:r>
            <a:endParaRPr lang="en-US" sz="1050" i="1" dirty="0" smtClean="0">
              <a:solidFill>
                <a:srgbClr val="C00000"/>
              </a:solidFill>
            </a:endParaRPr>
          </a:p>
          <a:p>
            <a:pPr marL="0" indent="0" algn="just">
              <a:buNone/>
            </a:pPr>
            <a:r>
              <a:rPr lang="en-US" sz="1050" i="1" dirty="0" smtClean="0">
                <a:solidFill>
                  <a:srgbClr val="C00000"/>
                </a:solidFill>
              </a:rPr>
              <a:t>Paul and Joan Allen	</a:t>
            </a:r>
            <a:r>
              <a:rPr lang="en-US" sz="1050" i="1" dirty="0">
                <a:solidFill>
                  <a:srgbClr val="C00000"/>
                </a:solidFill>
              </a:rPr>
              <a:t>	</a:t>
            </a:r>
            <a:r>
              <a:rPr lang="en-US" sz="1050" i="1" dirty="0" smtClean="0">
                <a:solidFill>
                  <a:srgbClr val="C00000"/>
                </a:solidFill>
              </a:rPr>
              <a:t>Edward </a:t>
            </a:r>
            <a:r>
              <a:rPr lang="en-US" sz="1050" i="1" dirty="0">
                <a:solidFill>
                  <a:srgbClr val="C00000"/>
                </a:solidFill>
              </a:rPr>
              <a:t>Jones, Michael P. Wright </a:t>
            </a:r>
            <a:r>
              <a:rPr lang="en-US" sz="1050" i="1" dirty="0" smtClean="0">
                <a:solidFill>
                  <a:srgbClr val="C00000"/>
                </a:solidFill>
              </a:rPr>
              <a:t>	OG&amp;E Energy Corp.</a:t>
            </a:r>
          </a:p>
          <a:p>
            <a:pPr marL="0" indent="0" algn="just">
              <a:buNone/>
            </a:pPr>
            <a:r>
              <a:rPr lang="en-US" sz="1050" i="1" dirty="0" smtClean="0">
                <a:solidFill>
                  <a:srgbClr val="C00000"/>
                </a:solidFill>
              </a:rPr>
              <a:t>Associated Therapeutic Services, PC	Emrick’s Van and Storage		P&amp;K Equipment</a:t>
            </a:r>
          </a:p>
          <a:p>
            <a:pPr marL="0" indent="0" algn="just">
              <a:buNone/>
            </a:pPr>
            <a:r>
              <a:rPr lang="en-US" sz="1050" i="1" dirty="0" smtClean="0">
                <a:solidFill>
                  <a:srgbClr val="C00000"/>
                </a:solidFill>
              </a:rPr>
              <a:t>Atwood Distributing, L.P.		Encompass Financial Services		Pope Distributing Co., Inc.</a:t>
            </a:r>
          </a:p>
          <a:p>
            <a:pPr marL="0" indent="0" algn="just">
              <a:buNone/>
            </a:pPr>
            <a:r>
              <a:rPr lang="en-US" sz="1050" i="1" dirty="0" smtClean="0">
                <a:solidFill>
                  <a:srgbClr val="C00000"/>
                </a:solidFill>
              </a:rPr>
              <a:t>Central Machine &amp; Tool Co.		Enid </a:t>
            </a:r>
            <a:r>
              <a:rPr lang="en-US" sz="1050" i="1" dirty="0">
                <a:solidFill>
                  <a:srgbClr val="C00000"/>
                </a:solidFill>
              </a:rPr>
              <a:t>Regional Development Alliance </a:t>
            </a:r>
            <a:r>
              <a:rPr lang="en-US" sz="1050" i="1" dirty="0" smtClean="0">
                <a:solidFill>
                  <a:srgbClr val="C00000"/>
                </a:solidFill>
              </a:rPr>
              <a:t>	David S. Russell, M.D.</a:t>
            </a:r>
          </a:p>
          <a:p>
            <a:pPr marL="0" indent="0" algn="just">
              <a:buNone/>
            </a:pPr>
            <a:r>
              <a:rPr lang="en-US" sz="1050" i="1" dirty="0" smtClean="0">
                <a:solidFill>
                  <a:srgbClr val="C00000"/>
                </a:solidFill>
              </a:rPr>
              <a:t>Central National Bank		Envirotech 			Security National Bank</a:t>
            </a:r>
          </a:p>
          <a:p>
            <a:pPr marL="0" indent="0" algn="just">
              <a:buNone/>
            </a:pPr>
            <a:r>
              <a:rPr lang="en-US" sz="1050" i="1" dirty="0" smtClean="0">
                <a:solidFill>
                  <a:srgbClr val="C00000"/>
                </a:solidFill>
              </a:rPr>
              <a:t>Cummins Construction		Groendyke Transport, Inc.		St. Mary’s Regional Medical Center</a:t>
            </a:r>
          </a:p>
          <a:p>
            <a:pPr marL="0" indent="0" algn="just">
              <a:buNone/>
            </a:pPr>
            <a:r>
              <a:rPr lang="en-US" sz="1050" i="1" dirty="0" smtClean="0">
                <a:solidFill>
                  <a:srgbClr val="C00000"/>
                </a:solidFill>
              </a:rPr>
              <a:t>Dense Mechanical, Bob Dense		Johnston Enterprises/Johnston Seed Co.	Traynor, Long &amp; Wayne, P.C.</a:t>
            </a:r>
          </a:p>
          <a:p>
            <a:pPr marL="0" indent="0" algn="just">
              <a:buNone/>
            </a:pPr>
            <a:r>
              <a:rPr lang="en-US" sz="1050" i="1" dirty="0" smtClean="0">
                <a:solidFill>
                  <a:srgbClr val="C00000"/>
                </a:solidFill>
              </a:rPr>
              <a:t>Dan and Kay Dillingham		KOCH Nitrogen Co.		Ward Petroleum/Ward Foundation</a:t>
            </a:r>
          </a:p>
          <a:p>
            <a:pPr marL="0" indent="0" algn="just">
              <a:buNone/>
            </a:pPr>
            <a:r>
              <a:rPr lang="en-US" sz="1050" i="1" dirty="0" smtClean="0">
                <a:solidFill>
                  <a:srgbClr val="C00000"/>
                </a:solidFill>
              </a:rPr>
              <a:t>Dillingham Foundation		NBC Oklahoma			Whiterock Resources, LLC</a:t>
            </a:r>
          </a:p>
          <a:p>
            <a:pPr marL="0" indent="0" algn="just">
              <a:buNone/>
            </a:pPr>
            <a:r>
              <a:rPr lang="en-US" sz="1050" i="1" dirty="0" smtClean="0">
                <a:solidFill>
                  <a:srgbClr val="C00000"/>
                </a:solidFill>
              </a:rPr>
              <a:t>C.E. Dinsmore			Northcutt Chevrolet Toyota Buick	Woodlief Family Giving </a:t>
            </a:r>
          </a:p>
        </p:txBody>
      </p:sp>
    </p:spTree>
    <p:extLst>
      <p:ext uri="{BB962C8B-B14F-4D97-AF65-F5344CB8AC3E}">
        <p14:creationId xmlns:p14="http://schemas.microsoft.com/office/powerpoint/2010/main" val="3076350769"/>
      </p:ext>
    </p:extLst>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295400" y="1881832"/>
            <a:ext cx="5181600" cy="1815882"/>
          </a:xfrm>
          <a:prstGeom prst="rect">
            <a:avLst/>
          </a:prstGeom>
        </p:spPr>
        <p:txBody>
          <a:bodyPr wrap="square">
            <a:spAutoFit/>
          </a:bodyPr>
          <a:lstStyle/>
          <a:p>
            <a:pPr marR="0" lvl="0" algn="just">
              <a:spcBef>
                <a:spcPts val="0"/>
              </a:spcBef>
              <a:spcAft>
                <a:spcPts val="0"/>
              </a:spcAft>
            </a:pPr>
            <a:r>
              <a:rPr lang="en-US" sz="1600" dirty="0"/>
              <a:t>Approximately </a:t>
            </a:r>
            <a:r>
              <a:rPr lang="en-US" sz="1600" dirty="0" smtClean="0"/>
              <a:t>40 board members, </a:t>
            </a:r>
            <a:r>
              <a:rPr lang="en-US" sz="1600" dirty="0"/>
              <a:t>donors, students, and guests attended the quarterly meeting as well as a donor appreciation event of the NOC/NWOSU Joint Advisory Board on </a:t>
            </a:r>
            <a:r>
              <a:rPr lang="en-US" sz="1600" dirty="0" smtClean="0"/>
              <a:t>November 27 on </a:t>
            </a:r>
            <a:r>
              <a:rPr lang="en-US" sz="1600" dirty="0"/>
              <a:t>the </a:t>
            </a:r>
            <a:r>
              <a:rPr lang="en-US" sz="1600" dirty="0" smtClean="0"/>
              <a:t>NOC </a:t>
            </a:r>
            <a:r>
              <a:rPr lang="en-US" sz="1600" dirty="0"/>
              <a:t>Enid campus. NOC Enid </a:t>
            </a:r>
            <a:r>
              <a:rPr lang="en-US" sz="1600" dirty="0" smtClean="0"/>
              <a:t>scholarship recipient MacKinzie Simmons did </a:t>
            </a:r>
            <a:r>
              <a:rPr lang="en-US" sz="1600" dirty="0"/>
              <a:t>an outstanding job representing NOC as </a:t>
            </a:r>
            <a:r>
              <a:rPr lang="en-US" sz="1600" dirty="0" smtClean="0"/>
              <a:t>she </a:t>
            </a:r>
            <a:r>
              <a:rPr lang="en-US" sz="1600" dirty="0"/>
              <a:t>thanked the donors.</a:t>
            </a:r>
            <a:endParaRPr lang="en-US" sz="1600" dirty="0">
              <a:effectLst/>
              <a:ea typeface="Calibri" panose="020F0502020204030204" pitchFamily="34" charset="0"/>
              <a:cs typeface="Times New Roman" panose="02020603050405020304" pitchFamily="18" charset="0"/>
            </a:endParaRPr>
          </a:p>
        </p:txBody>
      </p:sp>
      <p:sp>
        <p:nvSpPr>
          <p:cNvPr id="2" name="Rectangle 1"/>
          <p:cNvSpPr/>
          <p:nvPr/>
        </p:nvSpPr>
        <p:spPr>
          <a:xfrm>
            <a:off x="914400" y="533399"/>
            <a:ext cx="7696200" cy="584775"/>
          </a:xfrm>
          <a:prstGeom prst="rect">
            <a:avLst/>
          </a:prstGeom>
        </p:spPr>
        <p:txBody>
          <a:bodyPr wrap="square">
            <a:spAutoFit/>
          </a:bodyPr>
          <a:lstStyle/>
          <a:p>
            <a:r>
              <a:rPr lang="en-US" sz="3200" b="1" dirty="0" smtClean="0">
                <a:latin typeface="Baskerville Old Face" pitchFamily="18" charset="0"/>
              </a:rPr>
              <a:t>Enid Higher Education Council Donor Event</a:t>
            </a:r>
            <a:endParaRPr lang="en-US" sz="3200" b="1" dirty="0"/>
          </a:p>
        </p:txBody>
      </p:sp>
      <p:pic>
        <p:nvPicPr>
          <p:cNvPr id="6" name="Picture 2" descr="C:\Documents and Settings\Sheri.Snyder\My Documents\My Pictures\EHEC LOGO\EHEC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1682" y="4724400"/>
            <a:ext cx="3048000" cy="88370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7" name="Picture 6" descr="IMG_5860"/>
          <p:cNvPicPr/>
          <p:nvPr/>
        </p:nvPicPr>
        <p:blipFill>
          <a:blip r:embed="rId3">
            <a:extLst>
              <a:ext uri="{28A0092B-C50C-407E-A947-70E740481C1C}">
                <a14:useLocalDpi xmlns:a14="http://schemas.microsoft.com/office/drawing/2010/main" val="0"/>
              </a:ext>
            </a:extLst>
          </a:blip>
          <a:srcRect/>
          <a:stretch>
            <a:fillRect/>
          </a:stretch>
        </p:blipFill>
        <p:spPr bwMode="auto">
          <a:xfrm>
            <a:off x="762000" y="3810000"/>
            <a:ext cx="2032229" cy="27125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descr="C:\Users\Sheri.Snyder\AppData\Local\Microsoft\Windows\INetCache\Content.Word\IMG_5864.jpg"/>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403657" y="2678113"/>
            <a:ext cx="3020060" cy="2263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70975862"/>
      </p:ext>
    </p:extLst>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a:latin typeface="Baskerville Old Face" pitchFamily="18" charset="0"/>
              </a:rPr>
              <a:t>OSRHE Endowed Chair Program</a:t>
            </a:r>
          </a:p>
        </p:txBody>
      </p:sp>
      <p:sp>
        <p:nvSpPr>
          <p:cNvPr id="3" name="Content Placeholder 2"/>
          <p:cNvSpPr>
            <a:spLocks noGrp="1"/>
          </p:cNvSpPr>
          <p:nvPr>
            <p:ph idx="1"/>
          </p:nvPr>
        </p:nvSpPr>
        <p:spPr>
          <a:xfrm>
            <a:off x="1450254" y="1828800"/>
            <a:ext cx="7391400" cy="4343400"/>
          </a:xfrm>
        </p:spPr>
        <p:txBody>
          <a:bodyPr>
            <a:normAutofit/>
          </a:bodyPr>
          <a:lstStyle/>
          <a:p>
            <a:pPr marL="0" indent="0" algn="ctr">
              <a:buNone/>
            </a:pPr>
            <a:endParaRPr lang="en-US" sz="1400" b="1" dirty="0" smtClean="0">
              <a:latin typeface="Baskerville Old Face" pitchFamily="18" charset="0"/>
            </a:endParaRPr>
          </a:p>
          <a:p>
            <a:pPr marL="0" indent="0" algn="ctr">
              <a:buNone/>
            </a:pPr>
            <a:r>
              <a:rPr lang="en-US" sz="1200" b="1" dirty="0" smtClean="0"/>
              <a:t>2016 </a:t>
            </a:r>
            <a:r>
              <a:rPr lang="en-US" sz="1200" b="1" dirty="0"/>
              <a:t>STATUS REPORT ON THE PROGRAM</a:t>
            </a:r>
          </a:p>
          <a:p>
            <a:pPr marL="0" indent="0" algn="ctr">
              <a:buNone/>
            </a:pPr>
            <a:r>
              <a:rPr lang="en-US" sz="1200" dirty="0"/>
              <a:t>Approved NOC Accounts with the Oklahoma State Regents </a:t>
            </a:r>
          </a:p>
          <a:p>
            <a:pPr marL="0" indent="0" algn="ctr">
              <a:buNone/>
            </a:pPr>
            <a:r>
              <a:rPr lang="en-US" sz="1200" b="1" dirty="0"/>
              <a:t> </a:t>
            </a:r>
          </a:p>
          <a:p>
            <a:pPr marL="0" indent="0">
              <a:buNone/>
            </a:pPr>
            <a:r>
              <a:rPr lang="en-US" sz="1200" b="1" dirty="0"/>
              <a:t>1 Chair (Approved)    2 Chairs (Pending)   0 Professorships    5 </a:t>
            </a:r>
            <a:r>
              <a:rPr lang="en-US" sz="1200" b="1" dirty="0" smtClean="0"/>
              <a:t>Lectureships         </a:t>
            </a:r>
            <a:r>
              <a:rPr lang="en-US" sz="1200" b="1" dirty="0"/>
              <a:t>Total = 8</a:t>
            </a:r>
            <a:endParaRPr lang="en-US" sz="1200" dirty="0"/>
          </a:p>
          <a:p>
            <a:pPr marL="0" indent="0">
              <a:buNone/>
            </a:pPr>
            <a:endParaRPr lang="en-US" sz="1200" dirty="0"/>
          </a:p>
          <a:p>
            <a:pPr marL="0" indent="0">
              <a:buNone/>
            </a:pPr>
            <a:endParaRPr lang="en-US" sz="1200" dirty="0" smtClean="0"/>
          </a:p>
          <a:p>
            <a:pPr marL="0" indent="0">
              <a:buNone/>
            </a:pPr>
            <a:endParaRPr lang="en-US" sz="1200" dirty="0"/>
          </a:p>
          <a:p>
            <a:pPr marL="0" indent="0">
              <a:buNone/>
            </a:pPr>
            <a:endParaRPr lang="en-US" sz="1200" dirty="0"/>
          </a:p>
          <a:p>
            <a:pPr marL="0" indent="0">
              <a:buNone/>
            </a:pPr>
            <a:endParaRPr lang="en-US" sz="1200" b="1" dirty="0" smtClean="0"/>
          </a:p>
          <a:p>
            <a:pPr marL="0" indent="0">
              <a:buNone/>
            </a:pPr>
            <a:endParaRPr lang="en-US" sz="1200" b="1" dirty="0" smtClean="0"/>
          </a:p>
          <a:p>
            <a:pPr marL="0" indent="0">
              <a:buNone/>
            </a:pPr>
            <a:r>
              <a:rPr lang="en-US" sz="1200" b="1" dirty="0" smtClean="0"/>
              <a:t>PROPOSED </a:t>
            </a:r>
            <a:r>
              <a:rPr lang="en-US" sz="1200" b="1" dirty="0"/>
              <a:t>ENDOWED CHAIR  SUBMITTED FOR </a:t>
            </a:r>
            <a:r>
              <a:rPr lang="en-US" sz="1200" b="1" dirty="0" smtClean="0"/>
              <a:t>APPROVAL  JUNE </a:t>
            </a:r>
            <a:r>
              <a:rPr lang="en-US" sz="1200" b="1" dirty="0"/>
              <a:t>2012:</a:t>
            </a:r>
            <a:endParaRPr lang="en-US" sz="1200" dirty="0"/>
          </a:p>
          <a:p>
            <a:pPr marL="0" indent="0">
              <a:buNone/>
            </a:pPr>
            <a:r>
              <a:rPr lang="en-US" sz="1200" dirty="0"/>
              <a:t> </a:t>
            </a:r>
          </a:p>
          <a:p>
            <a:pPr marL="0" indent="0">
              <a:buNone/>
            </a:pPr>
            <a:r>
              <a:rPr lang="en-US" sz="1200" b="1" dirty="0"/>
              <a:t>Leora E. Calkins Agriculture and Life Sciences Chair –</a:t>
            </a:r>
            <a:r>
              <a:rPr lang="en-US" sz="1200" dirty="0"/>
              <a:t> If approved, the endowed chair would provide support for the Agriculture and Life Sciences Division to begin recruiting efforts to appoint a faculty member as holder of the chair on the Tonkawa Campus of Northern Oklahoma College.</a:t>
            </a:r>
          </a:p>
          <a:p>
            <a:pPr marL="0" indent="0">
              <a:buNone/>
            </a:pPr>
            <a:r>
              <a:rPr lang="en-US" sz="1200" dirty="0"/>
              <a:t>	$250,000 private donation provided by the Estate of Leora E. Calkins</a:t>
            </a:r>
          </a:p>
          <a:p>
            <a:pPr marL="0" indent="0">
              <a:buNone/>
            </a:pPr>
            <a:r>
              <a:rPr lang="en-US" sz="1200" dirty="0"/>
              <a:t>	</a:t>
            </a:r>
            <a:r>
              <a:rPr lang="en-US" sz="1200" u="sng" dirty="0"/>
              <a:t>$250,000 requested public matching monies</a:t>
            </a:r>
            <a:endParaRPr lang="en-US" sz="1200" dirty="0"/>
          </a:p>
          <a:p>
            <a:pPr marL="0" indent="0">
              <a:buNone/>
            </a:pPr>
            <a:r>
              <a:rPr lang="en-US" sz="1200" dirty="0"/>
              <a:t>	$500,000 Endowed Chair</a:t>
            </a:r>
          </a:p>
          <a:p>
            <a:pPr marL="0" indent="0">
              <a:buNone/>
            </a:pPr>
            <a:endParaRPr lang="en-US" sz="1400" i="1" dirty="0">
              <a:latin typeface="Baskerville Old Face" pitchFamily="18"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0254" y="3190577"/>
            <a:ext cx="3581400" cy="7856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p:spPr>
      </p:pic>
    </p:spTree>
    <p:extLst>
      <p:ext uri="{BB962C8B-B14F-4D97-AF65-F5344CB8AC3E}">
        <p14:creationId xmlns:p14="http://schemas.microsoft.com/office/powerpoint/2010/main" val="4195954704"/>
      </p:ext>
    </p:extLst>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3097" y="5786782"/>
            <a:ext cx="3094038" cy="6787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p:spPr>
      </p:pic>
      <p:sp>
        <p:nvSpPr>
          <p:cNvPr id="4" name="Title 3"/>
          <p:cNvSpPr>
            <a:spLocks noGrp="1"/>
          </p:cNvSpPr>
          <p:nvPr>
            <p:ph type="title"/>
          </p:nvPr>
        </p:nvSpPr>
        <p:spPr/>
        <p:txBody>
          <a:bodyPr/>
          <a:lstStyle/>
          <a:p>
            <a:r>
              <a:rPr lang="en-US" sz="4000" dirty="0" smtClean="0">
                <a:latin typeface="Baskerville Old Face" pitchFamily="18" charset="0"/>
              </a:rPr>
              <a:t>OSRHE Endowed Chair Program</a:t>
            </a:r>
            <a:endParaRPr lang="en-US" sz="4000" dirty="0">
              <a:latin typeface="Baskerville Old Face" pitchFamily="18" charset="0"/>
            </a:endParaRPr>
          </a:p>
        </p:txBody>
      </p:sp>
      <p:sp>
        <p:nvSpPr>
          <p:cNvPr id="5" name="Content Placeholder 4"/>
          <p:cNvSpPr>
            <a:spLocks noGrp="1"/>
          </p:cNvSpPr>
          <p:nvPr>
            <p:ph idx="1"/>
          </p:nvPr>
        </p:nvSpPr>
        <p:spPr/>
        <p:txBody>
          <a:bodyPr/>
          <a:lstStyle/>
          <a:p>
            <a:pPr marL="0" indent="0">
              <a:buNone/>
            </a:pPr>
            <a:r>
              <a:rPr lang="en-US" sz="1200" b="1" dirty="0"/>
              <a:t> </a:t>
            </a:r>
            <a:endParaRPr lang="en-US" sz="1200" dirty="0"/>
          </a:p>
          <a:p>
            <a:pPr marL="0" indent="0">
              <a:buNone/>
            </a:pPr>
            <a:r>
              <a:rPr lang="en-US" sz="1200" b="1" dirty="0"/>
              <a:t>Ima Faythe Berglund Mathematics Chair* –</a:t>
            </a:r>
            <a:r>
              <a:rPr lang="en-US" sz="1200" dirty="0"/>
              <a:t> If approved, the endowed chair would provide support for the Science and Mathematics Division to begin recruiting efforts to appoint a faculty member as holder of the chair on the Tonkawa Campus of Northern Oklahoma College.</a:t>
            </a:r>
          </a:p>
          <a:p>
            <a:pPr marL="0" indent="0">
              <a:buNone/>
            </a:pPr>
            <a:r>
              <a:rPr lang="en-US" sz="1200" dirty="0"/>
              <a:t>	$250,000 private donation provided by the Estate of Ima Faythe Berglund</a:t>
            </a:r>
          </a:p>
          <a:p>
            <a:pPr marL="0" indent="0">
              <a:buNone/>
            </a:pPr>
            <a:r>
              <a:rPr lang="en-US" sz="1200" dirty="0"/>
              <a:t>	</a:t>
            </a:r>
            <a:r>
              <a:rPr lang="en-US" sz="1200" u="sng" dirty="0"/>
              <a:t>$250,000 requested public matching </a:t>
            </a:r>
            <a:r>
              <a:rPr lang="en-US" sz="1200" u="sng" dirty="0" smtClean="0"/>
              <a:t>monies</a:t>
            </a:r>
            <a:endParaRPr lang="en-US" sz="1200" dirty="0"/>
          </a:p>
          <a:p>
            <a:pPr marL="0" indent="0">
              <a:buNone/>
            </a:pPr>
            <a:r>
              <a:rPr lang="en-US" sz="1200" dirty="0"/>
              <a:t>	$500,000 Endowed </a:t>
            </a:r>
            <a:r>
              <a:rPr lang="en-US" sz="1200" dirty="0" smtClean="0"/>
              <a:t>Chair</a:t>
            </a:r>
          </a:p>
          <a:p>
            <a:pPr marL="0" indent="0">
              <a:buNone/>
            </a:pPr>
            <a:endParaRPr lang="en-US" sz="700" dirty="0"/>
          </a:p>
          <a:p>
            <a:pPr marL="0" indent="0">
              <a:buNone/>
            </a:pPr>
            <a:r>
              <a:rPr lang="en-US" sz="1200" b="1" dirty="0" smtClean="0"/>
              <a:t>*APPROVED </a:t>
            </a:r>
            <a:r>
              <a:rPr lang="en-US" sz="1200" b="1" dirty="0"/>
              <a:t>– SEPTEMBER </a:t>
            </a:r>
            <a:r>
              <a:rPr lang="en-US" sz="1200" b="1" dirty="0" smtClean="0"/>
              <a:t>2012 (Matching Funds Began 2013)</a:t>
            </a:r>
            <a:endParaRPr lang="en-US" sz="1200" dirty="0"/>
          </a:p>
          <a:p>
            <a:pPr marL="0" indent="0">
              <a:buNone/>
            </a:pPr>
            <a:r>
              <a:rPr lang="en-US" sz="1200" dirty="0"/>
              <a:t> </a:t>
            </a:r>
            <a:endParaRPr lang="en-US" sz="1200" dirty="0" smtClean="0"/>
          </a:p>
          <a:p>
            <a:pPr marL="0" indent="0">
              <a:buNone/>
            </a:pPr>
            <a:endParaRPr lang="en-US" sz="1200" dirty="0"/>
          </a:p>
          <a:p>
            <a:pPr marL="0" indent="0">
              <a:buNone/>
            </a:pPr>
            <a:r>
              <a:rPr lang="en-US" sz="1200" b="1" dirty="0"/>
              <a:t>Ima Faythe Berglund Science Chair –</a:t>
            </a:r>
            <a:r>
              <a:rPr lang="en-US" sz="1200" dirty="0"/>
              <a:t> If approved, the endowed chair would provide support for the Science and Mathematics </a:t>
            </a:r>
            <a:r>
              <a:rPr lang="en-US" sz="1200" dirty="0" smtClean="0"/>
              <a:t>Division, </a:t>
            </a:r>
            <a:r>
              <a:rPr lang="en-US" sz="1200" dirty="0"/>
              <a:t>along with the Agricultural and Life Science </a:t>
            </a:r>
            <a:r>
              <a:rPr lang="en-US" sz="1200" dirty="0" smtClean="0"/>
              <a:t>Division, </a:t>
            </a:r>
            <a:r>
              <a:rPr lang="en-US" sz="1200" dirty="0"/>
              <a:t>to begin recruiting efforts to appoint a faculty member as holder of the chair on the Tonkawa Campus of Northern Oklahoma College.</a:t>
            </a:r>
          </a:p>
          <a:p>
            <a:pPr marL="0" indent="0">
              <a:buNone/>
            </a:pPr>
            <a:r>
              <a:rPr lang="en-US" sz="1200" dirty="0"/>
              <a:t>	$250,000 private donation provided by the Estate of Ima Faythe Berglund</a:t>
            </a:r>
          </a:p>
          <a:p>
            <a:pPr marL="0" indent="0">
              <a:buNone/>
            </a:pPr>
            <a:r>
              <a:rPr lang="en-US" sz="1200" dirty="0"/>
              <a:t>	</a:t>
            </a:r>
            <a:r>
              <a:rPr lang="en-US" sz="1200" u="sng" dirty="0"/>
              <a:t>$250,000 requested public matching monies</a:t>
            </a:r>
            <a:endParaRPr lang="en-US" sz="1200" dirty="0"/>
          </a:p>
          <a:p>
            <a:pPr marL="0" indent="0">
              <a:buNone/>
            </a:pPr>
            <a:r>
              <a:rPr lang="en-US" sz="1200" dirty="0"/>
              <a:t>	$500,000 Endowed Chair</a:t>
            </a:r>
          </a:p>
          <a:p>
            <a:pPr marL="0" indent="0">
              <a:buNone/>
            </a:pPr>
            <a:r>
              <a:rPr lang="en-US" sz="1200" b="1" dirty="0">
                <a:latin typeface="Baskerville Old Face" pitchFamily="18" charset="0"/>
              </a:rPr>
              <a:t> </a:t>
            </a:r>
            <a:endParaRPr lang="en-US" sz="1200" dirty="0">
              <a:latin typeface="Baskerville Old Face" pitchFamily="18" charset="0"/>
            </a:endParaRPr>
          </a:p>
          <a:p>
            <a:pPr marL="0" indent="0">
              <a:buNone/>
            </a:pPr>
            <a:r>
              <a:rPr lang="en-US" sz="1200" b="1" dirty="0">
                <a:latin typeface="Baskerville Old Face" pitchFamily="18" charset="0"/>
              </a:rPr>
              <a:t> </a:t>
            </a:r>
            <a:endParaRPr lang="en-US" sz="1200" dirty="0">
              <a:latin typeface="Baskerville Old Face" pitchFamily="18" charset="0"/>
            </a:endParaRPr>
          </a:p>
          <a:p>
            <a:pPr marL="0" indent="0">
              <a:buNone/>
            </a:pPr>
            <a:r>
              <a:rPr lang="en-US" sz="1200" b="1" dirty="0">
                <a:latin typeface="Baskerville Old Face" pitchFamily="18" charset="0"/>
              </a:rPr>
              <a:t> </a:t>
            </a:r>
            <a:endParaRPr lang="en-US" dirty="0"/>
          </a:p>
        </p:txBody>
      </p:sp>
    </p:spTree>
    <p:extLst>
      <p:ext uri="{BB962C8B-B14F-4D97-AF65-F5344CB8AC3E}">
        <p14:creationId xmlns:p14="http://schemas.microsoft.com/office/powerpoint/2010/main" val="2983384489"/>
      </p:ext>
    </p:extLst>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610600" cy="1143000"/>
          </a:xfrm>
        </p:spPr>
        <p:txBody>
          <a:bodyPr/>
          <a:lstStyle/>
          <a:p>
            <a:pPr algn="ctr"/>
            <a:r>
              <a:rPr lang="en-US" sz="3600" dirty="0" smtClean="0">
                <a:effectLst>
                  <a:outerShdw blurRad="38100" dist="38100" dir="2700000" algn="tl">
                    <a:srgbClr val="000000">
                      <a:alpha val="43137"/>
                    </a:srgbClr>
                  </a:outerShdw>
                </a:effectLst>
                <a:latin typeface="Baskerville Old Face" pitchFamily="18" charset="0"/>
              </a:rPr>
              <a:t>Proclamation and Presentation of Gavel</a:t>
            </a:r>
            <a:endParaRPr lang="en-US" sz="3600" dirty="0">
              <a:effectLst>
                <a:outerShdw blurRad="38100" dist="38100" dir="2700000" algn="tl">
                  <a:srgbClr val="000000">
                    <a:alpha val="43137"/>
                  </a:srgbClr>
                </a:outerShdw>
              </a:effectLst>
              <a:latin typeface="Baskerville Old Face" pitchFamily="18" charset="0"/>
            </a:endParaRPr>
          </a:p>
        </p:txBody>
      </p:sp>
      <p:sp>
        <p:nvSpPr>
          <p:cNvPr id="11" name="TextBox 10"/>
          <p:cNvSpPr txBox="1"/>
          <p:nvPr/>
        </p:nvSpPr>
        <p:spPr>
          <a:xfrm>
            <a:off x="5257800" y="3048000"/>
            <a:ext cx="3733800" cy="1323439"/>
          </a:xfrm>
          <a:prstGeom prst="rect">
            <a:avLst/>
          </a:prstGeom>
          <a:noFill/>
        </p:spPr>
        <p:txBody>
          <a:bodyPr wrap="square" rtlCol="0">
            <a:spAutoFit/>
          </a:bodyPr>
          <a:lstStyle/>
          <a:p>
            <a:r>
              <a:rPr lang="en-US" sz="1600" dirty="0" smtClean="0"/>
              <a:t>Chairman David Cummings presented to outgoing Chairman Mr. Mark Detten a plaque with gavel for his service to the NOC Foundation Board as the 2017-2018 Chair.</a:t>
            </a:r>
            <a:endParaRPr lang="en-US" sz="1600" dirty="0"/>
          </a:p>
        </p:txBody>
      </p:sp>
      <p:pic>
        <p:nvPicPr>
          <p:cNvPr id="8" name="Picture 7"/>
          <p:cNvPicPr/>
          <p:nvPr/>
        </p:nvPicPr>
        <p:blipFill>
          <a:blip r:embed="rId2" cstate="print">
            <a:extLst>
              <a:ext uri="{28A0092B-C50C-407E-A947-70E740481C1C}">
                <a14:useLocalDpi xmlns:a14="http://schemas.microsoft.com/office/drawing/2010/main" val="0"/>
              </a:ext>
            </a:extLst>
          </a:blip>
          <a:stretch>
            <a:fillRect/>
          </a:stretch>
        </p:blipFill>
        <p:spPr bwMode="auto">
          <a:xfrm>
            <a:off x="1371600" y="2136294"/>
            <a:ext cx="3657600" cy="29286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4694976"/>
      </p:ext>
    </p:extLst>
  </p:cSld>
  <p:clrMapOvr>
    <a:masterClrMapping/>
  </p:clrMapOvr>
  <mc:AlternateContent xmlns:mc="http://schemas.openxmlformats.org/markup-compatibility/2006" xmlns:p14="http://schemas.microsoft.com/office/powerpoint/2010/main">
    <mc:Choice Requires="p14">
      <p:transition advTm="15000">
        <p14:flash/>
      </p:transition>
    </mc:Choice>
    <mc:Fallback xmlns="">
      <p:transition advTm="15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latin typeface="Baskerville Old Face" pitchFamily="18" charset="0"/>
              </a:rPr>
              <a:t>Northern Oklahoma College Board of Regents</a:t>
            </a:r>
            <a:br>
              <a:rPr lang="en-US" sz="2800" dirty="0" smtClean="0">
                <a:latin typeface="Baskerville Old Face" pitchFamily="18" charset="0"/>
              </a:rPr>
            </a:br>
            <a:r>
              <a:rPr lang="en-US" sz="2800" dirty="0" smtClean="0">
                <a:latin typeface="Baskerville Old Face" pitchFamily="18" charset="0"/>
              </a:rPr>
              <a:t>2018-2019</a:t>
            </a:r>
            <a:endParaRPr lang="en-US" sz="2800" dirty="0">
              <a:latin typeface="Baskerville Old Face" pitchFamily="18" charset="0"/>
            </a:endParaRPr>
          </a:p>
        </p:txBody>
      </p:sp>
      <p:sp>
        <p:nvSpPr>
          <p:cNvPr id="3" name="Content Placeholder 2"/>
          <p:cNvSpPr>
            <a:spLocks noGrp="1"/>
          </p:cNvSpPr>
          <p:nvPr>
            <p:ph idx="1"/>
          </p:nvPr>
        </p:nvSpPr>
        <p:spPr>
          <a:xfrm>
            <a:off x="1524000" y="2179794"/>
            <a:ext cx="7391400" cy="4068763"/>
          </a:xfrm>
        </p:spPr>
        <p:txBody>
          <a:bodyPr/>
          <a:lstStyle/>
          <a:p>
            <a:pPr marL="0" indent="0" algn="r">
              <a:buNone/>
            </a:pPr>
            <a:r>
              <a:rPr lang="en-US" dirty="0" smtClean="0">
                <a:latin typeface="Baskerville Old Face" pitchFamily="18" charset="0"/>
              </a:rPr>
              <a:t>Chad Dillingham, Chair</a:t>
            </a:r>
            <a:endParaRPr lang="en-US" dirty="0">
              <a:latin typeface="Baskerville Old Face" pitchFamily="18" charset="0"/>
            </a:endParaRPr>
          </a:p>
          <a:p>
            <a:pPr marL="0" indent="0" algn="r">
              <a:buNone/>
            </a:pPr>
            <a:r>
              <a:rPr lang="en-US" dirty="0" smtClean="0">
                <a:latin typeface="Baskerville Old Face" pitchFamily="18" charset="0"/>
              </a:rPr>
              <a:t>Dale DeWitt, Vice Chair</a:t>
            </a:r>
          </a:p>
          <a:p>
            <a:pPr marL="0" indent="0" algn="r">
              <a:buNone/>
            </a:pPr>
            <a:r>
              <a:rPr lang="en-US" dirty="0" smtClean="0">
                <a:latin typeface="Baskerville Old Face" pitchFamily="18" charset="0"/>
              </a:rPr>
              <a:t>Jeff Cowan, Secretary</a:t>
            </a:r>
          </a:p>
          <a:p>
            <a:pPr marL="0" indent="0" algn="r">
              <a:buNone/>
            </a:pPr>
            <a:r>
              <a:rPr lang="en-US" dirty="0" smtClean="0">
                <a:latin typeface="Baskerville Old Face" pitchFamily="18" charset="0"/>
              </a:rPr>
              <a:t>Stan Brownlee, Member</a:t>
            </a:r>
          </a:p>
          <a:p>
            <a:pPr marL="0" indent="0" algn="r">
              <a:buNone/>
            </a:pPr>
            <a:r>
              <a:rPr lang="en-US" dirty="0" smtClean="0">
                <a:latin typeface="Baskerville Old Face" pitchFamily="18" charset="0"/>
              </a:rPr>
              <a:t>Jodi Cline, Member</a:t>
            </a:r>
          </a:p>
          <a:p>
            <a:pPr marL="0" indent="0" algn="r">
              <a:buNone/>
            </a:pPr>
            <a:r>
              <a:rPr lang="en-US" dirty="0">
                <a:latin typeface="Baskerville Old Face" pitchFamily="18" charset="0"/>
              </a:rPr>
              <a:t> </a:t>
            </a:r>
            <a:endParaRPr lang="en-US" dirty="0"/>
          </a:p>
          <a:p>
            <a:pPr marL="0" indent="0" algn="ctr">
              <a:buNone/>
            </a:pPr>
            <a:endParaRPr lang="en-US" sz="2000" i="1" dirty="0" smtClean="0">
              <a:solidFill>
                <a:srgbClr val="C00000"/>
              </a:solidFill>
            </a:endParaRPr>
          </a:p>
          <a:p>
            <a:pPr marL="0" indent="0" algn="r">
              <a:buNone/>
            </a:pPr>
            <a:r>
              <a:rPr lang="en-US" sz="2000" i="1" dirty="0" smtClean="0">
                <a:solidFill>
                  <a:srgbClr val="C00000"/>
                </a:solidFill>
              </a:rPr>
              <a:t>Thank you for your leadership and support!</a:t>
            </a:r>
            <a:endParaRPr lang="en-US" sz="2000" i="1" dirty="0">
              <a:solidFill>
                <a:srgbClr val="C00000"/>
              </a:solidFill>
            </a:endParaRPr>
          </a:p>
        </p:txBody>
      </p:sp>
      <p:sp>
        <p:nvSpPr>
          <p:cNvPr id="4" name="AutoShape 2" descr="https://www.north-ok.edu/Websites/northok/images/DSC_988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8" name="Picture 4"/>
          <p:cNvPicPr>
            <a:picLocks noChangeAspect="1"/>
          </p:cNvPicPr>
          <p:nvPr/>
        </p:nvPicPr>
        <p:blipFill>
          <a:blip r:embed="rId2" cstate="print">
            <a:extLst>
              <a:ext uri="{28A0092B-C50C-407E-A947-70E740481C1C}">
                <a14:useLocalDpi xmlns:a14="http://schemas.microsoft.com/office/drawing/2010/main" val="0"/>
              </a:ext>
            </a:extLst>
          </a:blip>
          <a:srcRect b="7124"/>
          <a:stretch>
            <a:fillRect/>
          </a:stretch>
        </p:blipFill>
        <p:spPr bwMode="auto">
          <a:xfrm>
            <a:off x="961709" y="3505858"/>
            <a:ext cx="1173480" cy="152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970938" y="5290083"/>
            <a:ext cx="1164251" cy="145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0" y="4178944"/>
            <a:ext cx="1106048" cy="154838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0" y="2092778"/>
            <a:ext cx="1080160" cy="162329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4777" y="1670395"/>
            <a:ext cx="1110412" cy="1553024"/>
          </a:xfrm>
          <a:prstGeom prst="rect">
            <a:avLst/>
          </a:prstGeom>
        </p:spPr>
      </p:pic>
    </p:spTree>
    <p:extLst>
      <p:ext uri="{BB962C8B-B14F-4D97-AF65-F5344CB8AC3E}">
        <p14:creationId xmlns:p14="http://schemas.microsoft.com/office/powerpoint/2010/main" val="2876509813"/>
      </p:ext>
    </p:extLst>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5756"/>
            <a:ext cx="8229600" cy="1143000"/>
          </a:xfrm>
        </p:spPr>
        <p:txBody>
          <a:bodyPr/>
          <a:lstStyle/>
          <a:p>
            <a:r>
              <a:rPr lang="en-US" sz="4400" dirty="0" smtClean="0">
                <a:effectLst>
                  <a:outerShdw blurRad="38100" dist="38100" dir="2700000" algn="tl">
                    <a:srgbClr val="000000">
                      <a:alpha val="43137"/>
                    </a:srgbClr>
                  </a:outerShdw>
                </a:effectLst>
                <a:latin typeface="Baskerville Old Face" pitchFamily="18" charset="0"/>
              </a:rPr>
              <a:t>Scholarship Presentations</a:t>
            </a:r>
            <a:endParaRPr lang="en-US" sz="4400" dirty="0">
              <a:effectLst>
                <a:outerShdw blurRad="38100" dist="38100" dir="2700000" algn="tl">
                  <a:srgbClr val="000000">
                    <a:alpha val="43137"/>
                  </a:srgbClr>
                </a:outerShdw>
              </a:effectLst>
              <a:latin typeface="Baskerville Old Face" pitchFamily="18" charset="0"/>
            </a:endParaRPr>
          </a:p>
        </p:txBody>
      </p:sp>
      <p:sp>
        <p:nvSpPr>
          <p:cNvPr id="6" name="Rectangle 5"/>
          <p:cNvSpPr/>
          <p:nvPr/>
        </p:nvSpPr>
        <p:spPr>
          <a:xfrm>
            <a:off x="1295398" y="5105400"/>
            <a:ext cx="7543801" cy="954107"/>
          </a:xfrm>
          <a:prstGeom prst="rect">
            <a:avLst/>
          </a:prstGeom>
        </p:spPr>
        <p:txBody>
          <a:bodyPr wrap="square">
            <a:spAutoFit/>
          </a:bodyPr>
          <a:lstStyle/>
          <a:p>
            <a:pPr algn="ctr"/>
            <a:r>
              <a:rPr lang="en-US" sz="1400" b="1" dirty="0" smtClean="0"/>
              <a:t>2018-2019 </a:t>
            </a:r>
            <a:r>
              <a:rPr lang="en-US" sz="1400" b="1" dirty="0"/>
              <a:t>HAYS SCHOLARSHIP RECIPIENT</a:t>
            </a:r>
            <a:endParaRPr lang="en-US" sz="1400" dirty="0"/>
          </a:p>
          <a:p>
            <a:pPr algn="ctr"/>
            <a:r>
              <a:rPr lang="en-US" sz="1400" dirty="0" smtClean="0"/>
              <a:t>2018-2019 </a:t>
            </a:r>
            <a:r>
              <a:rPr lang="en-US" sz="1400" dirty="0"/>
              <a:t>holder of the Donald R. Hays Basketball Scholarship </a:t>
            </a:r>
            <a:r>
              <a:rPr lang="en-US" sz="1400" dirty="0" smtClean="0"/>
              <a:t>is Andrew Gronigan. </a:t>
            </a:r>
            <a:r>
              <a:rPr lang="en-US" sz="1400" dirty="0"/>
              <a:t>NOC President Cheryl Evans presented the certificate to </a:t>
            </a:r>
            <a:r>
              <a:rPr lang="en-US" sz="1400" dirty="0" smtClean="0"/>
              <a:t>Andrew. </a:t>
            </a:r>
            <a:r>
              <a:rPr lang="en-US" sz="1400" dirty="0"/>
              <a:t>Joining them are </a:t>
            </a:r>
            <a:r>
              <a:rPr lang="en-US" sz="1400" dirty="0" smtClean="0"/>
              <a:t>NOCF Executive Director Sheri Snyder; </a:t>
            </a:r>
            <a:r>
              <a:rPr lang="en-US" sz="1400" dirty="0"/>
              <a:t>Men’s Basketball Coach </a:t>
            </a:r>
            <a:r>
              <a:rPr lang="en-US" sz="1400" dirty="0" smtClean="0"/>
              <a:t>Donnie Jackson; and Andrew’s family.</a:t>
            </a:r>
            <a:endParaRPr lang="en-US" sz="1400" dirty="0"/>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bwMode="auto">
          <a:xfrm>
            <a:off x="3055534" y="2057400"/>
            <a:ext cx="4099731" cy="2929258"/>
          </a:xfrm>
          <a:prstGeom prst="rect">
            <a:avLst/>
          </a:prstGeom>
          <a:noFill/>
          <a:ln>
            <a:noFill/>
          </a:ln>
        </p:spPr>
      </p:pic>
    </p:spTree>
    <p:extLst>
      <p:ext uri="{BB962C8B-B14F-4D97-AF65-F5344CB8AC3E}">
        <p14:creationId xmlns:p14="http://schemas.microsoft.com/office/powerpoint/2010/main" val="2191791298"/>
      </p:ext>
    </p:extLst>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57431"/>
            <a:ext cx="8229600" cy="1143000"/>
          </a:xfrm>
        </p:spPr>
        <p:txBody>
          <a:bodyPr/>
          <a:lstStyle/>
          <a:p>
            <a:r>
              <a:rPr lang="en-US" sz="4400" dirty="0" smtClean="0">
                <a:effectLst>
                  <a:outerShdw blurRad="38100" dist="38100" dir="2700000" algn="tl">
                    <a:srgbClr val="000000">
                      <a:alpha val="43137"/>
                    </a:srgbClr>
                  </a:outerShdw>
                </a:effectLst>
                <a:latin typeface="Baskerville Old Face" pitchFamily="18" charset="0"/>
              </a:rPr>
              <a:t>Scholarship Presentations</a:t>
            </a:r>
            <a:endParaRPr lang="en-US" sz="4400" dirty="0">
              <a:effectLst>
                <a:outerShdw blurRad="38100" dist="38100" dir="2700000" algn="tl">
                  <a:srgbClr val="000000">
                    <a:alpha val="43137"/>
                  </a:srgbClr>
                </a:outerShdw>
              </a:effectLst>
              <a:latin typeface="Baskerville Old Face" pitchFamily="18" charset="0"/>
            </a:endParaRPr>
          </a:p>
        </p:txBody>
      </p:sp>
      <p:sp>
        <p:nvSpPr>
          <p:cNvPr id="6" name="TextBox 5"/>
          <p:cNvSpPr txBox="1"/>
          <p:nvPr/>
        </p:nvSpPr>
        <p:spPr>
          <a:xfrm>
            <a:off x="1219200" y="5218093"/>
            <a:ext cx="7924800" cy="954107"/>
          </a:xfrm>
          <a:prstGeom prst="rect">
            <a:avLst/>
          </a:prstGeom>
          <a:noFill/>
        </p:spPr>
        <p:txBody>
          <a:bodyPr wrap="square" rtlCol="0">
            <a:spAutoFit/>
          </a:bodyPr>
          <a:lstStyle/>
          <a:p>
            <a:pPr algn="ctr"/>
            <a:r>
              <a:rPr lang="en-US" sz="1400" b="1" dirty="0" smtClean="0"/>
              <a:t>2018-2019 WEIBERG SCHOLARSHIP RECIPIENT</a:t>
            </a:r>
            <a:endParaRPr lang="en-US" sz="1400" dirty="0"/>
          </a:p>
          <a:p>
            <a:pPr algn="ctr"/>
            <a:r>
              <a:rPr lang="en-US" sz="1400" dirty="0" smtClean="0"/>
              <a:t>2018-2019 </a:t>
            </a:r>
            <a:r>
              <a:rPr lang="en-US" sz="1400" dirty="0"/>
              <a:t>holder of the </a:t>
            </a:r>
            <a:r>
              <a:rPr lang="en-US" sz="1400" dirty="0" smtClean="0"/>
              <a:t>Jared Weiberg Scholarship is Barron Tanner. NOC Athletic Director Jeremy Hise presents </a:t>
            </a:r>
            <a:r>
              <a:rPr lang="en-US" sz="1400" dirty="0"/>
              <a:t>the certificate to </a:t>
            </a:r>
            <a:r>
              <a:rPr lang="en-US" sz="1400" dirty="0" smtClean="0"/>
              <a:t>Barron. Joining </a:t>
            </a:r>
            <a:r>
              <a:rPr lang="en-US" sz="1400" dirty="0"/>
              <a:t>are </a:t>
            </a:r>
            <a:r>
              <a:rPr lang="en-US" sz="1400" dirty="0" smtClean="0"/>
              <a:t>NOCF Executive Director Sheri Snyder; Mick and Vina Weiberg; Coach Donnie Jackson and Barron’s parents.</a:t>
            </a:r>
            <a:endParaRPr lang="en-US" sz="1400" b="1" dirty="0"/>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bwMode="auto">
          <a:xfrm>
            <a:off x="2794902" y="2133599"/>
            <a:ext cx="4627896" cy="3084493"/>
          </a:xfrm>
          <a:prstGeom prst="rect">
            <a:avLst/>
          </a:prstGeom>
          <a:noFill/>
          <a:ln>
            <a:noFill/>
          </a:ln>
        </p:spPr>
      </p:pic>
    </p:spTree>
    <p:extLst>
      <p:ext uri="{BB962C8B-B14F-4D97-AF65-F5344CB8AC3E}">
        <p14:creationId xmlns:p14="http://schemas.microsoft.com/office/powerpoint/2010/main" val="1915688475"/>
      </p:ext>
    </p:extLst>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dirty="0" smtClean="0">
                <a:effectLst>
                  <a:outerShdw blurRad="38100" dist="38100" dir="2700000" algn="tl">
                    <a:srgbClr val="000000">
                      <a:alpha val="43137"/>
                    </a:srgbClr>
                  </a:outerShdw>
                </a:effectLst>
                <a:latin typeface="Baskerville Old Face" panose="02020602080505020303" pitchFamily="18" charset="0"/>
              </a:rPr>
              <a:t>Scholarship Presentations</a:t>
            </a:r>
            <a:endParaRPr lang="en-US" sz="4400" dirty="0">
              <a:effectLst>
                <a:outerShdw blurRad="38100" dist="38100" dir="2700000" algn="tl">
                  <a:srgbClr val="000000">
                    <a:alpha val="43137"/>
                  </a:srgbClr>
                </a:outerShdw>
              </a:effectLst>
              <a:latin typeface="Baskerville Old Face" panose="02020602080505020303" pitchFamily="18" charset="0"/>
            </a:endParaRPr>
          </a:p>
        </p:txBody>
      </p:sp>
      <p:sp>
        <p:nvSpPr>
          <p:cNvPr id="4" name="Rectangle 3"/>
          <p:cNvSpPr/>
          <p:nvPr/>
        </p:nvSpPr>
        <p:spPr>
          <a:xfrm>
            <a:off x="1219200" y="5334000"/>
            <a:ext cx="7848600" cy="1231106"/>
          </a:xfrm>
          <a:prstGeom prst="rect">
            <a:avLst/>
          </a:prstGeom>
        </p:spPr>
        <p:txBody>
          <a:bodyPr wrap="square">
            <a:spAutoFit/>
          </a:bodyPr>
          <a:lstStyle/>
          <a:p>
            <a:pPr algn="ctr"/>
            <a:r>
              <a:rPr lang="en-US" sz="1400" b="1" dirty="0" smtClean="0"/>
              <a:t>2018-2019 CANADAY SCHOLARSHIP RECIPIENT</a:t>
            </a:r>
            <a:endParaRPr lang="en-US" sz="1400" dirty="0" smtClean="0"/>
          </a:p>
          <a:p>
            <a:pPr algn="ctr"/>
            <a:r>
              <a:rPr lang="en-US" sz="1400" dirty="0" smtClean="0"/>
              <a:t>2018-2019 </a:t>
            </a:r>
            <a:r>
              <a:rPr lang="en-US" sz="1400" dirty="0"/>
              <a:t>holder of the </a:t>
            </a:r>
            <a:r>
              <a:rPr lang="en-US" sz="1400" dirty="0" smtClean="0"/>
              <a:t>Leo Canaday Scholarship is sophomore Hannah Maples. NOCF Executive Director Sheri Snyder presents the certificate to Hannah. Joining are NOC Athletic Director Jeremy Hise; Coach Greg Krause and Hannah’s family.</a:t>
            </a:r>
            <a:endParaRPr lang="en-US" sz="1400" b="1" dirty="0"/>
          </a:p>
          <a:p>
            <a:endParaRPr lang="en-US" dirty="0"/>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bwMode="auto">
          <a:xfrm>
            <a:off x="2603829" y="2057400"/>
            <a:ext cx="4850741" cy="3233019"/>
          </a:xfrm>
          <a:prstGeom prst="rect">
            <a:avLst/>
          </a:prstGeom>
          <a:noFill/>
          <a:ln>
            <a:noFill/>
          </a:ln>
        </p:spPr>
      </p:pic>
    </p:spTree>
    <p:extLst>
      <p:ext uri="{BB962C8B-B14F-4D97-AF65-F5344CB8AC3E}">
        <p14:creationId xmlns:p14="http://schemas.microsoft.com/office/powerpoint/2010/main" val="1731165067"/>
      </p:ext>
    </p:extLst>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8229600" cy="1143000"/>
          </a:xfrm>
        </p:spPr>
        <p:txBody>
          <a:bodyPr/>
          <a:lstStyle/>
          <a:p>
            <a:pPr algn="ctr"/>
            <a:r>
              <a:rPr lang="en-US" sz="4400" dirty="0" smtClean="0">
                <a:effectLst>
                  <a:outerShdw blurRad="38100" dist="38100" dir="2700000" algn="tl">
                    <a:srgbClr val="000000">
                      <a:alpha val="43137"/>
                    </a:srgbClr>
                  </a:outerShdw>
                </a:effectLst>
                <a:latin typeface="Baskerville Old Face" panose="02020602080505020303" pitchFamily="18" charset="0"/>
              </a:rPr>
              <a:t>Scholarship Presentations</a:t>
            </a:r>
            <a:endParaRPr lang="en-US" sz="4400" dirty="0">
              <a:effectLst>
                <a:outerShdw blurRad="38100" dist="38100" dir="2700000" algn="tl">
                  <a:srgbClr val="000000">
                    <a:alpha val="43137"/>
                  </a:srgbClr>
                </a:outerShdw>
              </a:effectLst>
              <a:latin typeface="Baskerville Old Face" panose="02020602080505020303" pitchFamily="18" charset="0"/>
            </a:endParaRPr>
          </a:p>
        </p:txBody>
      </p:sp>
      <p:sp>
        <p:nvSpPr>
          <p:cNvPr id="4" name="Rectangle 3"/>
          <p:cNvSpPr/>
          <p:nvPr/>
        </p:nvSpPr>
        <p:spPr>
          <a:xfrm>
            <a:off x="1219200" y="5294293"/>
            <a:ext cx="7924800" cy="954107"/>
          </a:xfrm>
          <a:prstGeom prst="rect">
            <a:avLst/>
          </a:prstGeom>
        </p:spPr>
        <p:txBody>
          <a:bodyPr wrap="square">
            <a:spAutoFit/>
          </a:bodyPr>
          <a:lstStyle/>
          <a:p>
            <a:pPr algn="ctr"/>
            <a:r>
              <a:rPr lang="en-US" sz="1400" b="1" dirty="0" smtClean="0"/>
              <a:t>2018-2019 Nevona Kegans Scholarship Recipient</a:t>
            </a:r>
            <a:endParaRPr lang="en-US" sz="1400" dirty="0"/>
          </a:p>
          <a:p>
            <a:pPr algn="ctr"/>
            <a:r>
              <a:rPr lang="en-US" sz="1400" dirty="0" smtClean="0"/>
              <a:t>2018-2019 </a:t>
            </a:r>
            <a:r>
              <a:rPr lang="en-US" sz="1400" dirty="0"/>
              <a:t>holder of the </a:t>
            </a:r>
            <a:r>
              <a:rPr lang="en-US" sz="1400" dirty="0" smtClean="0"/>
              <a:t>Nevona Kegans Scholarship </a:t>
            </a:r>
            <a:r>
              <a:rPr lang="en-US" sz="1400" dirty="0"/>
              <a:t>is </a:t>
            </a:r>
            <a:r>
              <a:rPr lang="en-US" sz="1400" dirty="0" smtClean="0"/>
              <a:t>Mayra Vega. </a:t>
            </a:r>
            <a:r>
              <a:rPr lang="en-US" sz="1400" dirty="0"/>
              <a:t>NOC President Cheryl Evans presents the certificate to </a:t>
            </a:r>
            <a:r>
              <a:rPr lang="en-US" sz="1400" dirty="0" smtClean="0"/>
              <a:t>Vega. </a:t>
            </a:r>
            <a:r>
              <a:rPr lang="en-US" sz="1400" dirty="0"/>
              <a:t>Joining are NOCF Executive Director Sheri Snyder; </a:t>
            </a:r>
            <a:r>
              <a:rPr lang="en-US" sz="1400" dirty="0" smtClean="0"/>
              <a:t>Athletic Training Instructor Suzi Brown and Nevona Kegans Bossert.</a:t>
            </a:r>
            <a:endParaRPr lang="en-US" sz="1400" b="1" dirty="0"/>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bwMode="auto">
          <a:xfrm>
            <a:off x="2840299" y="1988281"/>
            <a:ext cx="4682601" cy="3345719"/>
          </a:xfrm>
          <a:prstGeom prst="rect">
            <a:avLst/>
          </a:prstGeom>
          <a:noFill/>
          <a:ln>
            <a:noFill/>
          </a:ln>
        </p:spPr>
      </p:pic>
    </p:spTree>
    <p:extLst>
      <p:ext uri="{BB962C8B-B14F-4D97-AF65-F5344CB8AC3E}">
        <p14:creationId xmlns:p14="http://schemas.microsoft.com/office/powerpoint/2010/main" val="1153842480"/>
      </p:ext>
    </p:extLst>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7162800" cy="1143000"/>
          </a:xfrm>
        </p:spPr>
        <p:txBody>
          <a:bodyPr/>
          <a:lstStyle/>
          <a:p>
            <a:r>
              <a:rPr lang="en-US" sz="3600" dirty="0">
                <a:effectLst>
                  <a:outerShdw blurRad="38100" dist="38100" dir="2700000" algn="tl">
                    <a:srgbClr val="000000">
                      <a:alpha val="43137"/>
                    </a:srgbClr>
                  </a:outerShdw>
                </a:effectLst>
                <a:latin typeface="Baskerville Old Face" pitchFamily="18" charset="0"/>
              </a:rPr>
              <a:t>2018 Donor Recognition Dinner</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4114" y="2054629"/>
            <a:ext cx="2076450" cy="1661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2473" y="2209800"/>
            <a:ext cx="2095500" cy="1676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2400" y="2185554"/>
            <a:ext cx="1828986" cy="2286000"/>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8568" y="4876800"/>
            <a:ext cx="2095500" cy="1676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2473" y="4191000"/>
            <a:ext cx="1828956" cy="22860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2631" y="4038600"/>
            <a:ext cx="2286000"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36406176"/>
      </p:ext>
    </p:extLst>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279" y="58578"/>
            <a:ext cx="8534400" cy="1143000"/>
          </a:xfrm>
        </p:spPr>
        <p:txBody>
          <a:bodyPr/>
          <a:lstStyle/>
          <a:p>
            <a:r>
              <a:rPr lang="en-US" sz="3600" dirty="0" smtClean="0">
                <a:effectLst>
                  <a:outerShdw blurRad="38100" dist="38100" dir="2700000" algn="tl">
                    <a:srgbClr val="000000">
                      <a:alpha val="43137"/>
                    </a:srgbClr>
                  </a:outerShdw>
                </a:effectLst>
                <a:latin typeface="Baskerville Old Face" pitchFamily="18" charset="0"/>
              </a:rPr>
              <a:t/>
            </a:r>
            <a:br>
              <a:rPr lang="en-US" sz="3600" dirty="0" smtClean="0">
                <a:effectLst>
                  <a:outerShdw blurRad="38100" dist="38100" dir="2700000" algn="tl">
                    <a:srgbClr val="000000">
                      <a:alpha val="43137"/>
                    </a:srgbClr>
                  </a:outerShdw>
                </a:effectLst>
                <a:latin typeface="Baskerville Old Face" pitchFamily="18" charset="0"/>
              </a:rPr>
            </a:br>
            <a:r>
              <a:rPr lang="en-US" sz="3600" dirty="0" smtClean="0">
                <a:effectLst>
                  <a:outerShdw blurRad="38100" dist="38100" dir="2700000" algn="tl">
                    <a:srgbClr val="000000">
                      <a:alpha val="43137"/>
                    </a:srgbClr>
                  </a:outerShdw>
                </a:effectLst>
                <a:latin typeface="Baskerville Old Face" pitchFamily="18" charset="0"/>
              </a:rPr>
              <a:t>2018 Donor Recognition Dinner  </a:t>
            </a:r>
            <a:br>
              <a:rPr lang="en-US" sz="3600" dirty="0" smtClean="0">
                <a:effectLst>
                  <a:outerShdw blurRad="38100" dist="38100" dir="2700000" algn="tl">
                    <a:srgbClr val="000000">
                      <a:alpha val="43137"/>
                    </a:srgbClr>
                  </a:outerShdw>
                </a:effectLst>
                <a:latin typeface="Baskerville Old Face" pitchFamily="18" charset="0"/>
              </a:rPr>
            </a:br>
            <a:endParaRPr lang="en-US" sz="3600" dirty="0">
              <a:effectLst>
                <a:outerShdw blurRad="38100" dist="38100" dir="2700000" algn="tl">
                  <a:srgbClr val="000000">
                    <a:alpha val="43137"/>
                  </a:srgbClr>
                </a:outerShdw>
              </a:effectLst>
              <a:latin typeface="Baskerville Old Face" pitchFamily="18" charset="0"/>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917702">
            <a:off x="777272" y="1799175"/>
            <a:ext cx="2138416" cy="17107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55462">
            <a:off x="6463943" y="1702490"/>
            <a:ext cx="2380129" cy="19041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915" y="4648200"/>
            <a:ext cx="2369438" cy="1895551"/>
          </a:xfrm>
          <a:prstGeom prst="rect">
            <a:avLst/>
          </a:prstGeom>
          <a:ln>
            <a:noFill/>
          </a:ln>
          <a:effectLst>
            <a:softEdge rad="112500"/>
          </a:effectLst>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2800" y="2127625"/>
            <a:ext cx="2869891" cy="22959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87025" y="3896573"/>
            <a:ext cx="2362200" cy="1889760"/>
          </a:xfrm>
          <a:prstGeom prst="rect">
            <a:avLst/>
          </a:prstGeom>
          <a:ln>
            <a:noFill/>
          </a:ln>
          <a:effectLst>
            <a:softEdge rad="112500"/>
          </a:effectLst>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23975" y="4648200"/>
            <a:ext cx="2095500" cy="167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76044628"/>
      </p:ext>
    </p:extLst>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279" y="58578"/>
            <a:ext cx="8534400" cy="1143000"/>
          </a:xfrm>
        </p:spPr>
        <p:txBody>
          <a:bodyPr/>
          <a:lstStyle/>
          <a:p>
            <a:r>
              <a:rPr lang="en-US" sz="3600" dirty="0" smtClean="0">
                <a:effectLst>
                  <a:outerShdw blurRad="38100" dist="38100" dir="2700000" algn="tl">
                    <a:srgbClr val="000000">
                      <a:alpha val="43137"/>
                    </a:srgbClr>
                  </a:outerShdw>
                </a:effectLst>
                <a:latin typeface="Baskerville Old Face" pitchFamily="18" charset="0"/>
              </a:rPr>
              <a:t/>
            </a:r>
            <a:br>
              <a:rPr lang="en-US" sz="3600" dirty="0" smtClean="0">
                <a:effectLst>
                  <a:outerShdw blurRad="38100" dist="38100" dir="2700000" algn="tl">
                    <a:srgbClr val="000000">
                      <a:alpha val="43137"/>
                    </a:srgbClr>
                  </a:outerShdw>
                </a:effectLst>
                <a:latin typeface="Baskerville Old Face" pitchFamily="18" charset="0"/>
              </a:rPr>
            </a:br>
            <a:r>
              <a:rPr lang="en-US" sz="3600" dirty="0" smtClean="0">
                <a:effectLst>
                  <a:outerShdw blurRad="38100" dist="38100" dir="2700000" algn="tl">
                    <a:srgbClr val="000000">
                      <a:alpha val="43137"/>
                    </a:srgbClr>
                  </a:outerShdw>
                </a:effectLst>
                <a:latin typeface="Baskerville Old Face" pitchFamily="18" charset="0"/>
              </a:rPr>
              <a:t>2018 Donor Recognition Dinner  </a:t>
            </a:r>
            <a:br>
              <a:rPr lang="en-US" sz="3600" dirty="0" smtClean="0">
                <a:effectLst>
                  <a:outerShdw blurRad="38100" dist="38100" dir="2700000" algn="tl">
                    <a:srgbClr val="000000">
                      <a:alpha val="43137"/>
                    </a:srgbClr>
                  </a:outerShdw>
                </a:effectLst>
                <a:latin typeface="Baskerville Old Face" pitchFamily="18" charset="0"/>
              </a:rPr>
            </a:br>
            <a:endParaRPr lang="en-US" sz="3600" dirty="0">
              <a:effectLst>
                <a:outerShdw blurRad="38100" dist="38100" dir="2700000" algn="tl">
                  <a:srgbClr val="000000">
                    <a:alpha val="43137"/>
                  </a:srgbClr>
                </a:outerShdw>
              </a:effectLst>
              <a:latin typeface="Baskerville Old Face"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6927" y="2563489"/>
            <a:ext cx="1984004" cy="2479897"/>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82687">
            <a:off x="5971064" y="1915924"/>
            <a:ext cx="2973811" cy="19825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37448">
            <a:off x="6028135" y="4182584"/>
            <a:ext cx="2445568" cy="1956455"/>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7468" y="4248405"/>
            <a:ext cx="2670027" cy="21360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59691">
            <a:off x="712214" y="2018094"/>
            <a:ext cx="2667000" cy="17782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97875108"/>
      </p:ext>
    </p:extLst>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445" y="228600"/>
            <a:ext cx="8229600" cy="1143000"/>
          </a:xfrm>
        </p:spPr>
        <p:txBody>
          <a:bodyPr/>
          <a:lstStyle/>
          <a:p>
            <a:r>
              <a:rPr lang="en-US" sz="3600" dirty="0">
                <a:effectLst>
                  <a:outerShdw blurRad="38100" dist="38100" dir="2700000" algn="tl">
                    <a:srgbClr val="000000">
                      <a:alpha val="43137"/>
                    </a:srgbClr>
                  </a:outerShdw>
                </a:effectLst>
                <a:latin typeface="Baskerville Old Face" pitchFamily="18" charset="0"/>
              </a:rPr>
              <a:t>2018 Donor Recognition Dinner</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1866900"/>
            <a:ext cx="2571750" cy="2057400"/>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4114800"/>
            <a:ext cx="2457450" cy="196596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9400" y="3733800"/>
            <a:ext cx="2305050" cy="18440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779" y="990600"/>
            <a:ext cx="1645824" cy="2057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3150" y="1295400"/>
            <a:ext cx="2655474" cy="21243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0000" y="4139045"/>
            <a:ext cx="2343150" cy="18745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82437029"/>
      </p:ext>
    </p:extLst>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95400" y="228600"/>
            <a:ext cx="7315200" cy="1323439"/>
          </a:xfrm>
          <a:prstGeom prst="rect">
            <a:avLst/>
          </a:prstGeom>
        </p:spPr>
        <p:txBody>
          <a:bodyPr wrap="square">
            <a:spAutoFit/>
          </a:bodyPr>
          <a:lstStyle/>
          <a:p>
            <a:pPr algn="ctr"/>
            <a:r>
              <a:rPr lang="en-US" sz="4000" dirty="0" smtClean="0">
                <a:effectLst>
                  <a:outerShdw blurRad="38100" dist="38100" dir="2700000" algn="tl">
                    <a:srgbClr val="000000">
                      <a:alpha val="43137"/>
                    </a:srgbClr>
                  </a:outerShdw>
                </a:effectLst>
                <a:latin typeface="Baskerville Old Face" pitchFamily="18" charset="0"/>
              </a:rPr>
              <a:t>NOC Students Visit Oklahoma State Capitol</a:t>
            </a:r>
            <a:endParaRPr lang="en-US" sz="4000" dirty="0">
              <a:effectLst>
                <a:outerShdw blurRad="38100" dist="38100" dir="2700000" algn="tl">
                  <a:srgbClr val="000000">
                    <a:alpha val="43137"/>
                  </a:srgbClr>
                </a:outerShdw>
              </a:effectLst>
              <a:latin typeface="Baskerville Old Face" pitchFamily="18" charset="0"/>
            </a:endParaRPr>
          </a:p>
        </p:txBody>
      </p:sp>
      <p:sp>
        <p:nvSpPr>
          <p:cNvPr id="2" name="Rectangle 1"/>
          <p:cNvSpPr/>
          <p:nvPr/>
        </p:nvSpPr>
        <p:spPr>
          <a:xfrm>
            <a:off x="1219200" y="1981200"/>
            <a:ext cx="3581400" cy="954107"/>
          </a:xfrm>
          <a:prstGeom prst="rect">
            <a:avLst/>
          </a:prstGeom>
        </p:spPr>
        <p:txBody>
          <a:bodyPr wrap="square">
            <a:spAutoFit/>
          </a:bodyPr>
          <a:lstStyle/>
          <a:p>
            <a:pPr marR="0" lvl="0" algn="ctr">
              <a:spcBef>
                <a:spcPts val="0"/>
              </a:spcBef>
              <a:spcAft>
                <a:spcPts val="0"/>
              </a:spcAft>
            </a:pPr>
            <a:r>
              <a:rPr lang="en-US" sz="1400" b="1" dirty="0" smtClean="0">
                <a:latin typeface="Tahoma" panose="020B0604030504040204" pitchFamily="34" charset="0"/>
                <a:ea typeface="Tahoma" panose="020B0604030504040204" pitchFamily="34" charset="0"/>
                <a:cs typeface="Tahoma" panose="020B0604030504040204" pitchFamily="34" charset="0"/>
              </a:rPr>
              <a:t>Higher Education Day at the Capitol</a:t>
            </a:r>
          </a:p>
          <a:p>
            <a:pPr marR="0" lvl="0" algn="just">
              <a:spcBef>
                <a:spcPts val="0"/>
              </a:spcBef>
              <a:spcAft>
                <a:spcPts val="0"/>
              </a:spcAft>
            </a:pPr>
            <a:r>
              <a:rPr lang="en-US" sz="1400" dirty="0" smtClean="0">
                <a:latin typeface="Tahoma" panose="020B0604030504040204" pitchFamily="34" charset="0"/>
                <a:ea typeface="Tahoma" panose="020B0604030504040204" pitchFamily="34" charset="0"/>
                <a:cs typeface="Tahoma" panose="020B0604030504040204" pitchFamily="34" charset="0"/>
              </a:rPr>
              <a:t>A </a:t>
            </a:r>
            <a:r>
              <a:rPr lang="en-US" sz="1400" dirty="0">
                <a:latin typeface="Tahoma" panose="020B0604030504040204" pitchFamily="34" charset="0"/>
                <a:ea typeface="Tahoma" panose="020B0604030504040204" pitchFamily="34" charset="0"/>
                <a:cs typeface="Tahoma" panose="020B0604030504040204" pitchFamily="34" charset="0"/>
              </a:rPr>
              <a:t>contingency group of </a:t>
            </a:r>
            <a:r>
              <a:rPr lang="en-US" sz="1400" dirty="0" smtClean="0">
                <a:latin typeface="Tahoma" panose="020B0604030504040204" pitchFamily="34" charset="0"/>
                <a:ea typeface="Tahoma" panose="020B0604030504040204" pitchFamily="34" charset="0"/>
                <a:cs typeface="Tahoma" panose="020B0604030504040204" pitchFamily="34" charset="0"/>
              </a:rPr>
              <a:t>17 </a:t>
            </a:r>
            <a:r>
              <a:rPr lang="en-US" sz="1400" dirty="0">
                <a:latin typeface="Tahoma" panose="020B0604030504040204" pitchFamily="34" charset="0"/>
                <a:ea typeface="Tahoma" panose="020B0604030504040204" pitchFamily="34" charset="0"/>
                <a:cs typeface="Tahoma" panose="020B0604030504040204" pitchFamily="34" charset="0"/>
              </a:rPr>
              <a:t>from NOC </a:t>
            </a:r>
            <a:r>
              <a:rPr lang="en-US" sz="1400" dirty="0" smtClean="0">
                <a:latin typeface="Tahoma" panose="020B0604030504040204" pitchFamily="34" charset="0"/>
                <a:ea typeface="Tahoma" panose="020B0604030504040204" pitchFamily="34" charset="0"/>
                <a:cs typeface="Tahoma" panose="020B0604030504040204" pitchFamily="34" charset="0"/>
              </a:rPr>
              <a:t>attended </a:t>
            </a:r>
            <a:r>
              <a:rPr lang="en-US" sz="1400" dirty="0">
                <a:latin typeface="Tahoma" panose="020B0604030504040204" pitchFamily="34" charset="0"/>
                <a:ea typeface="Tahoma" panose="020B0604030504040204" pitchFamily="34" charset="0"/>
                <a:cs typeface="Tahoma" panose="020B0604030504040204" pitchFamily="34" charset="0"/>
              </a:rPr>
              <a:t>Higher Education Day at the Capitol on Tuesday, February </a:t>
            </a:r>
            <a:r>
              <a:rPr lang="en-US" sz="1400" dirty="0" smtClean="0">
                <a:latin typeface="Tahoma" panose="020B0604030504040204" pitchFamily="34" charset="0"/>
                <a:ea typeface="Tahoma" panose="020B0604030504040204" pitchFamily="34" charset="0"/>
                <a:cs typeface="Tahoma" panose="020B0604030504040204" pitchFamily="34" charset="0"/>
              </a:rPr>
              <a:t>13.</a:t>
            </a:r>
            <a:endParaRPr lang="en-US" sz="1400" dirty="0">
              <a:effectLst/>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5105400" y="1981200"/>
            <a:ext cx="3962400" cy="1384995"/>
          </a:xfrm>
          <a:prstGeom prst="rect">
            <a:avLst/>
          </a:prstGeom>
        </p:spPr>
        <p:txBody>
          <a:bodyPr wrap="square">
            <a:spAutoFit/>
          </a:bodyPr>
          <a:lstStyle/>
          <a:p>
            <a:pPr marR="0" lvl="0" algn="ctr">
              <a:spcBef>
                <a:spcPts val="0"/>
              </a:spcBef>
              <a:spcAft>
                <a:spcPts val="0"/>
              </a:spcAft>
            </a:pPr>
            <a:r>
              <a:rPr lang="en-US" sz="1400" b="1" dirty="0" smtClean="0">
                <a:ea typeface="Times New Roman" panose="02020603050405020304" pitchFamily="18" charset="0"/>
                <a:cs typeface="Times New Roman" panose="02020603050405020304" pitchFamily="18" charset="0"/>
              </a:rPr>
              <a:t>Oklahoma’s Promise Day at the Capitol</a:t>
            </a:r>
          </a:p>
          <a:p>
            <a:pPr marR="0" lvl="0" algn="just">
              <a:spcBef>
                <a:spcPts val="0"/>
              </a:spcBef>
              <a:spcAft>
                <a:spcPts val="0"/>
              </a:spcAft>
            </a:pPr>
            <a:r>
              <a:rPr lang="en-US" sz="1400" dirty="0" smtClean="0">
                <a:ea typeface="Times New Roman" panose="02020603050405020304" pitchFamily="18" charset="0"/>
                <a:cs typeface="Times New Roman" panose="02020603050405020304" pitchFamily="18" charset="0"/>
              </a:rPr>
              <a:t>A </a:t>
            </a:r>
            <a:r>
              <a:rPr lang="en-US" sz="1400" dirty="0">
                <a:ea typeface="Times New Roman" panose="02020603050405020304" pitchFamily="18" charset="0"/>
                <a:cs typeface="Times New Roman" panose="02020603050405020304" pitchFamily="18" charset="0"/>
              </a:rPr>
              <a:t>contingency group </a:t>
            </a:r>
            <a:r>
              <a:rPr lang="en-US" sz="1400" dirty="0" smtClean="0">
                <a:ea typeface="Times New Roman" panose="02020603050405020304" pitchFamily="18" charset="0"/>
                <a:cs typeface="Times New Roman" panose="02020603050405020304" pitchFamily="18" charset="0"/>
              </a:rPr>
              <a:t>of</a:t>
            </a:r>
            <a:r>
              <a:rPr lang="en-US" sz="1400" dirty="0">
                <a:ea typeface="Times New Roman" panose="02020603050405020304" pitchFamily="18" charset="0"/>
                <a:cs typeface="Times New Roman" panose="02020603050405020304" pitchFamily="18" charset="0"/>
              </a:rPr>
              <a:t> 7</a:t>
            </a:r>
            <a:r>
              <a:rPr lang="en-US" sz="1400" dirty="0" smtClean="0">
                <a:ea typeface="Times New Roman" panose="02020603050405020304" pitchFamily="18" charset="0"/>
                <a:cs typeface="Times New Roman" panose="02020603050405020304" pitchFamily="18" charset="0"/>
              </a:rPr>
              <a:t> from </a:t>
            </a:r>
            <a:r>
              <a:rPr lang="en-US" sz="1400" dirty="0">
                <a:ea typeface="Times New Roman" panose="02020603050405020304" pitchFamily="18" charset="0"/>
                <a:cs typeface="Times New Roman" panose="02020603050405020304" pitchFamily="18" charset="0"/>
              </a:rPr>
              <a:t>NOC </a:t>
            </a:r>
            <a:r>
              <a:rPr lang="en-US" sz="1400" dirty="0" smtClean="0">
                <a:ea typeface="Times New Roman" panose="02020603050405020304" pitchFamily="18" charset="0"/>
                <a:cs typeface="Times New Roman" panose="02020603050405020304" pitchFamily="18" charset="0"/>
              </a:rPr>
              <a:t>attended Oklahoma’s Promise Day at </a:t>
            </a:r>
            <a:r>
              <a:rPr lang="en-US" sz="1400" dirty="0">
                <a:ea typeface="Times New Roman" panose="02020603050405020304" pitchFamily="18" charset="0"/>
                <a:cs typeface="Times New Roman" panose="02020603050405020304" pitchFamily="18" charset="0"/>
              </a:rPr>
              <a:t>the Capitol on </a:t>
            </a:r>
            <a:r>
              <a:rPr lang="en-US" sz="1400" dirty="0" smtClean="0">
                <a:ea typeface="Times New Roman" panose="02020603050405020304" pitchFamily="18" charset="0"/>
                <a:cs typeface="Times New Roman" panose="02020603050405020304" pitchFamily="18" charset="0"/>
              </a:rPr>
              <a:t>April 16. The purpose is to show appreciation to the Legislature’s ongoing support of the Oklahoma’s Promise scholarship program. </a:t>
            </a:r>
            <a:endParaRPr lang="en-US" sz="1400" dirty="0">
              <a:effectLst/>
              <a:ea typeface="Calibri" panose="020F0502020204030204" pitchFamily="34" charset="0"/>
              <a:cs typeface="Times New Roman" panose="02020603050405020304" pitchFamily="18" charset="0"/>
            </a:endParaRPr>
          </a:p>
        </p:txBody>
      </p:sp>
      <p:sp>
        <p:nvSpPr>
          <p:cNvPr id="9" name="TextBox 8"/>
          <p:cNvSpPr txBox="1"/>
          <p:nvPr/>
        </p:nvSpPr>
        <p:spPr>
          <a:xfrm>
            <a:off x="5372100" y="5740867"/>
            <a:ext cx="3429000" cy="253916"/>
          </a:xfrm>
          <a:prstGeom prst="rect">
            <a:avLst/>
          </a:prstGeom>
          <a:noFill/>
        </p:spPr>
        <p:txBody>
          <a:bodyPr wrap="square" rtlCol="0">
            <a:spAutoFit/>
          </a:bodyPr>
          <a:lstStyle/>
          <a:p>
            <a:pPr algn="ctr"/>
            <a:r>
              <a:rPr lang="en-US" sz="1050" dirty="0" smtClean="0"/>
              <a:t>NOC Student and Employees with Chancellor Johnson</a:t>
            </a:r>
            <a:endParaRPr lang="en-US" sz="1050" dirty="0"/>
          </a:p>
        </p:txBody>
      </p:sp>
      <p:pic>
        <p:nvPicPr>
          <p:cNvPr id="11" name="Picture 10" descr="IMG_429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8300" y="3361115"/>
            <a:ext cx="3352800" cy="2374672"/>
          </a:xfrm>
          <a:prstGeom prst="rect">
            <a:avLst/>
          </a:prstGeom>
          <a:noFill/>
          <a:ln>
            <a:noFill/>
          </a:ln>
        </p:spPr>
      </p:pic>
      <p:pic>
        <p:nvPicPr>
          <p:cNvPr id="2050" name="Picture 2" descr="IMG_386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2273" y="3361115"/>
            <a:ext cx="3301278" cy="2478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1219200" y="5867825"/>
            <a:ext cx="3429000" cy="253916"/>
          </a:xfrm>
          <a:prstGeom prst="rect">
            <a:avLst/>
          </a:prstGeom>
          <a:noFill/>
        </p:spPr>
        <p:txBody>
          <a:bodyPr wrap="square" rtlCol="0">
            <a:spAutoFit/>
          </a:bodyPr>
          <a:lstStyle/>
          <a:p>
            <a:pPr algn="ctr"/>
            <a:r>
              <a:rPr lang="en-US" sz="1050" dirty="0" smtClean="0"/>
              <a:t>NOC President’s Leadership Council at the Capitol</a:t>
            </a:r>
            <a:endParaRPr lang="en-US" sz="1050" dirty="0"/>
          </a:p>
        </p:txBody>
      </p:sp>
    </p:spTree>
    <p:extLst>
      <p:ext uri="{BB962C8B-B14F-4D97-AF65-F5344CB8AC3E}">
        <p14:creationId xmlns:p14="http://schemas.microsoft.com/office/powerpoint/2010/main" val="3357092196"/>
      </p:ext>
    </p:extLst>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533400"/>
            <a:ext cx="7620000" cy="523220"/>
          </a:xfrm>
          <a:prstGeom prst="rect">
            <a:avLst/>
          </a:prstGeom>
        </p:spPr>
        <p:txBody>
          <a:bodyPr wrap="square">
            <a:spAutoFit/>
          </a:bodyPr>
          <a:lstStyle/>
          <a:p>
            <a:pPr algn="ctr"/>
            <a:r>
              <a:rPr lang="en-US" sz="2800" dirty="0" smtClean="0">
                <a:effectLst>
                  <a:outerShdw blurRad="38100" dist="38100" dir="2700000" algn="tl">
                    <a:srgbClr val="000000">
                      <a:alpha val="43137"/>
                    </a:srgbClr>
                  </a:outerShdw>
                </a:effectLst>
                <a:latin typeface="Baskerville Old Face" pitchFamily="18" charset="0"/>
              </a:rPr>
              <a:t>OSRHE Business Partnership Excellence Award</a:t>
            </a:r>
            <a:endParaRPr lang="en-US" sz="2800" dirty="0">
              <a:effectLst>
                <a:outerShdw blurRad="38100" dist="38100" dir="2700000" algn="tl">
                  <a:srgbClr val="000000">
                    <a:alpha val="43137"/>
                  </a:srgbClr>
                </a:outerShdw>
              </a:effectLst>
              <a:latin typeface="Baskerville Old Face" pitchFamily="18" charset="0"/>
            </a:endParaRPr>
          </a:p>
        </p:txBody>
      </p:sp>
      <p:sp>
        <p:nvSpPr>
          <p:cNvPr id="4" name="Rectangle 3"/>
          <p:cNvSpPr/>
          <p:nvPr/>
        </p:nvSpPr>
        <p:spPr>
          <a:xfrm>
            <a:off x="4249994" y="1905000"/>
            <a:ext cx="4572000" cy="2308324"/>
          </a:xfrm>
          <a:prstGeom prst="rect">
            <a:avLst/>
          </a:prstGeom>
        </p:spPr>
        <p:txBody>
          <a:bodyPr>
            <a:spAutoFit/>
          </a:bodyPr>
          <a:lstStyle/>
          <a:p>
            <a:pPr marR="0" lvl="0" algn="just">
              <a:spcBef>
                <a:spcPts val="0"/>
              </a:spcBef>
              <a:spcAft>
                <a:spcPts val="0"/>
              </a:spcAft>
            </a:pPr>
            <a:r>
              <a:rPr lang="en-US" dirty="0">
                <a:latin typeface="Times New Roman" panose="02020603050405020304" pitchFamily="18" charset="0"/>
                <a:ea typeface="Times New Roman" panose="02020603050405020304" pitchFamily="18" charset="0"/>
                <a:cs typeface="Times New Roman" panose="02020603050405020304" pitchFamily="18" charset="0"/>
              </a:rPr>
              <a:t>NOC had the honor to recognize </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Diemer Construction Company, LLC as </a:t>
            </a:r>
            <a:r>
              <a:rPr lang="en-US" dirty="0">
                <a:latin typeface="Times New Roman" panose="02020603050405020304" pitchFamily="18" charset="0"/>
                <a:ea typeface="Times New Roman" panose="02020603050405020304" pitchFamily="18" charset="0"/>
                <a:cs typeface="Times New Roman" panose="02020603050405020304" pitchFamily="18" charset="0"/>
              </a:rPr>
              <a:t>the </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2018 </a:t>
            </a:r>
            <a:r>
              <a:rPr lang="en-US" dirty="0">
                <a:latin typeface="Times New Roman" panose="02020603050405020304" pitchFamily="18" charset="0"/>
                <a:ea typeface="Times New Roman" panose="02020603050405020304" pitchFamily="18" charset="0"/>
                <a:cs typeface="Times New Roman" panose="02020603050405020304" pitchFamily="18" charset="0"/>
              </a:rPr>
              <a:t>Business Partner during an awards luncheon at the </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University of Central Oklahoma. </a:t>
            </a:r>
            <a:r>
              <a:rPr lang="en-US" dirty="0">
                <a:latin typeface="Times New Roman" panose="02020603050405020304" pitchFamily="18" charset="0"/>
                <a:ea typeface="Times New Roman" panose="02020603050405020304" pitchFamily="18" charset="0"/>
                <a:cs typeface="Times New Roman" panose="02020603050405020304" pitchFamily="18" charset="0"/>
              </a:rPr>
              <a:t>This award is designed to highlight successful partnerships and to further cultivate the higher learning environment through the State Regents’ Economic Development Grants.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299" y="4694423"/>
            <a:ext cx="3581400" cy="7856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p:spPr>
      </p:pic>
      <p:pic>
        <p:nvPicPr>
          <p:cNvPr id="1026" name="Picture 2" descr="5L2A09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139" y="1905000"/>
            <a:ext cx="3758148" cy="2520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Users\Sheri.Snyder\AppData\Local\Microsoft\Windows\INetCache\Content.Word\5L2A0988 (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4267200"/>
            <a:ext cx="3962400" cy="2410996"/>
          </a:xfrm>
          <a:prstGeom prst="rect">
            <a:avLst/>
          </a:prstGeom>
          <a:noFill/>
          <a:ln>
            <a:noFill/>
          </a:ln>
        </p:spPr>
      </p:pic>
    </p:spTree>
    <p:extLst>
      <p:ext uri="{BB962C8B-B14F-4D97-AF65-F5344CB8AC3E}">
        <p14:creationId xmlns:p14="http://schemas.microsoft.com/office/powerpoint/2010/main" val="2994913907"/>
      </p:ext>
    </p:extLst>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askerville Old Face" pitchFamily="18" charset="0"/>
              </a:rPr>
              <a:t>Purpose of the Foundation</a:t>
            </a:r>
            <a:endParaRPr lang="en-US" dirty="0">
              <a:latin typeface="Baskerville Old Face" pitchFamily="18" charset="0"/>
            </a:endParaRPr>
          </a:p>
        </p:txBody>
      </p:sp>
      <p:sp>
        <p:nvSpPr>
          <p:cNvPr id="3" name="Content Placeholder 2"/>
          <p:cNvSpPr>
            <a:spLocks noGrp="1"/>
          </p:cNvSpPr>
          <p:nvPr>
            <p:ph idx="1"/>
          </p:nvPr>
        </p:nvSpPr>
        <p:spPr>
          <a:xfrm>
            <a:off x="1447800" y="2392362"/>
            <a:ext cx="7391400" cy="4068763"/>
          </a:xfrm>
        </p:spPr>
        <p:txBody>
          <a:bodyPr/>
          <a:lstStyle/>
          <a:p>
            <a:pPr marL="0" indent="0" algn="just">
              <a:buNone/>
            </a:pPr>
            <a:r>
              <a:rPr lang="en-US" dirty="0" smtClean="0">
                <a:latin typeface="Baskerville Old Face" pitchFamily="18" charset="0"/>
              </a:rPr>
              <a:t>The purpose of the Northern Oklahoma College Foundation shall be to enhance the educational opportunities and the environment of Northern Oklahoma College. The Foundation is organized exclusively for the benefit of the educational, literary and scientific activities of the college, chartered under the constitution and laws of the State of Oklahoma. </a:t>
            </a:r>
            <a:endParaRPr lang="en-US" dirty="0">
              <a:latin typeface="Baskerville Old Face"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609600"/>
            <a:ext cx="1447800" cy="14478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665019269"/>
      </p:ext>
    </p:extLst>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latin typeface="Baskerville Old Face" pitchFamily="18" charset="0"/>
              </a:rPr>
              <a:t>Alumni and Foundation Events</a:t>
            </a:r>
            <a:endParaRPr lang="en-US" dirty="0">
              <a:effectLst>
                <a:outerShdw blurRad="38100" dist="38100" dir="2700000" algn="tl">
                  <a:srgbClr val="000000">
                    <a:alpha val="43137"/>
                  </a:srgbClr>
                </a:outerShdw>
              </a:effectLst>
              <a:latin typeface="Baskerville Old Face" pitchFamily="18" charset="0"/>
            </a:endParaRPr>
          </a:p>
        </p:txBody>
      </p:sp>
      <p:sp>
        <p:nvSpPr>
          <p:cNvPr id="10" name="Rectangle 9"/>
          <p:cNvSpPr/>
          <p:nvPr/>
        </p:nvSpPr>
        <p:spPr>
          <a:xfrm>
            <a:off x="1143000" y="4495562"/>
            <a:ext cx="7772400" cy="1384995"/>
          </a:xfrm>
          <a:prstGeom prst="rect">
            <a:avLst/>
          </a:prstGeom>
        </p:spPr>
        <p:txBody>
          <a:bodyPr wrap="square">
            <a:spAutoFit/>
          </a:bodyPr>
          <a:lstStyle/>
          <a:p>
            <a:pPr algn="just"/>
            <a:r>
              <a:rPr lang="en-US" sz="1400" b="1" dirty="0" smtClean="0"/>
              <a:t>NOC Alumni and Friends Ballpark Day </a:t>
            </a:r>
            <a:r>
              <a:rPr lang="en-US" sz="1400" dirty="0" smtClean="0"/>
              <a:t>–</a:t>
            </a:r>
            <a:r>
              <a:rPr lang="en-US" sz="1400" dirty="0"/>
              <a:t>The NOC Foundation and Alumni hosted a ballpark day Saturday, April </a:t>
            </a:r>
            <a:r>
              <a:rPr lang="en-US" sz="1400" dirty="0" smtClean="0"/>
              <a:t>15 </a:t>
            </a:r>
            <a:r>
              <a:rPr lang="en-US" sz="1400" dirty="0"/>
              <a:t>at David Allen Memorial Ballpark. </a:t>
            </a:r>
            <a:r>
              <a:rPr lang="en-US" sz="1400" dirty="0" smtClean="0"/>
              <a:t>NOC Jets Basketball coach Aaron Butcher and 2015 NOC Tonkawa Softball Alum, Tori Wilde threw out the first pitches for the softball games. 2012 NOC Maverick Baseball Alum, Dylan Nave and Miss NOC Enid, Lexi Neahring threw out the pitches for the baseball game. </a:t>
            </a:r>
            <a:r>
              <a:rPr lang="en-US" sz="1400" dirty="0"/>
              <a:t>The NOC Bookstore sold Northern merchandise and a </a:t>
            </a:r>
            <a:r>
              <a:rPr lang="en-US" sz="1400" dirty="0" smtClean="0"/>
              <a:t>dinner </a:t>
            </a:r>
            <a:r>
              <a:rPr lang="en-US" sz="1400" dirty="0"/>
              <a:t>was served. </a:t>
            </a:r>
          </a:p>
        </p:txBody>
      </p:sp>
      <p:pic>
        <p:nvPicPr>
          <p:cNvPr id="3074" name="Picture 2" descr="NOC_73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7325" y="2286000"/>
            <a:ext cx="303847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C:\Users\kayla.ware\AppData\Local\Microsoft\Windows\INetCache\Content.Word\NOC_832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2315210"/>
            <a:ext cx="2990850" cy="1999615"/>
          </a:xfrm>
          <a:prstGeom prst="rect">
            <a:avLst/>
          </a:prstGeom>
          <a:noFill/>
          <a:ln>
            <a:noFill/>
          </a:ln>
        </p:spPr>
      </p:pic>
    </p:spTree>
    <p:extLst>
      <p:ext uri="{BB962C8B-B14F-4D97-AF65-F5344CB8AC3E}">
        <p14:creationId xmlns:p14="http://schemas.microsoft.com/office/powerpoint/2010/main" val="115537910"/>
      </p:ext>
    </p:extLst>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8229600" cy="1143000"/>
          </a:xfrm>
        </p:spPr>
        <p:txBody>
          <a:bodyPr/>
          <a:lstStyle/>
          <a:p>
            <a:r>
              <a:rPr lang="en-US" sz="3600" dirty="0" smtClean="0">
                <a:effectLst>
                  <a:outerShdw blurRad="38100" dist="38100" dir="2700000" algn="tl">
                    <a:srgbClr val="000000">
                      <a:alpha val="43137"/>
                    </a:srgbClr>
                  </a:outerShdw>
                </a:effectLst>
                <a:latin typeface="Baskerville Old Face" pitchFamily="18" charset="0"/>
              </a:rPr>
              <a:t>Alumni and Community Relations Events</a:t>
            </a:r>
            <a:endParaRPr lang="en-US" sz="3600" dirty="0">
              <a:effectLst>
                <a:outerShdw blurRad="38100" dist="38100" dir="2700000" algn="tl">
                  <a:srgbClr val="000000">
                    <a:alpha val="43137"/>
                  </a:srgbClr>
                </a:outerShdw>
              </a:effectLst>
              <a:latin typeface="Baskerville Old Face" pitchFamily="18" charset="0"/>
            </a:endParaRPr>
          </a:p>
        </p:txBody>
      </p:sp>
      <p:sp>
        <p:nvSpPr>
          <p:cNvPr id="6" name="Rectangle 5"/>
          <p:cNvSpPr/>
          <p:nvPr/>
        </p:nvSpPr>
        <p:spPr>
          <a:xfrm>
            <a:off x="5621915" y="4807209"/>
            <a:ext cx="3501303" cy="984885"/>
          </a:xfrm>
          <a:prstGeom prst="rect">
            <a:avLst/>
          </a:prstGeom>
        </p:spPr>
        <p:txBody>
          <a:bodyPr wrap="square">
            <a:spAutoFit/>
          </a:bodyPr>
          <a:lstStyle/>
          <a:p>
            <a:pPr marR="0" lvl="0" algn="just">
              <a:spcBef>
                <a:spcPts val="0"/>
              </a:spcBef>
              <a:spcAft>
                <a:spcPts val="0"/>
              </a:spcAft>
            </a:pPr>
            <a:r>
              <a:rPr lang="en-US" sz="1600" u="sng" dirty="0" smtClean="0">
                <a:ea typeface="Calibri" panose="020F0502020204030204" pitchFamily="34" charset="0"/>
                <a:cs typeface="Times New Roman" panose="02020603050405020304" pitchFamily="18" charset="0"/>
              </a:rPr>
              <a:t>NOJC Maverick Football Reunion</a:t>
            </a:r>
          </a:p>
          <a:p>
            <a:pPr marR="0" lvl="0" algn="just">
              <a:spcBef>
                <a:spcPts val="0"/>
              </a:spcBef>
              <a:spcAft>
                <a:spcPts val="0"/>
              </a:spcAft>
            </a:pPr>
            <a:r>
              <a:rPr lang="en-US" sz="1400" dirty="0" smtClean="0">
                <a:ea typeface="Calibri" panose="020F0502020204030204" pitchFamily="34" charset="0"/>
                <a:cs typeface="Times New Roman" panose="02020603050405020304" pitchFamily="18" charset="0"/>
              </a:rPr>
              <a:t>NOC Foundation attended the annual NOJC Maverick Football Reunion held at Bass Pro in Broken Arrow on October 26.</a:t>
            </a:r>
            <a:endParaRPr lang="en-US" sz="1200" dirty="0">
              <a:effectLst/>
              <a:ea typeface="Calibri" panose="020F0502020204030204" pitchFamily="34" charset="0"/>
              <a:cs typeface="Times New Roman" panose="02020603050405020304" pitchFamily="18" charset="0"/>
            </a:endParaRPr>
          </a:p>
        </p:txBody>
      </p:sp>
      <p:pic>
        <p:nvPicPr>
          <p:cNvPr id="6146" name="Picture 2" descr="IMG_09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2348829"/>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667000" y="2152471"/>
            <a:ext cx="2859879" cy="1200329"/>
          </a:xfrm>
          <a:prstGeom prst="rect">
            <a:avLst/>
          </a:prstGeom>
        </p:spPr>
        <p:txBody>
          <a:bodyPr wrap="square">
            <a:spAutoFit/>
          </a:bodyPr>
          <a:lstStyle/>
          <a:p>
            <a:r>
              <a:rPr lang="en-US" sz="1600" u="sng" dirty="0" smtClean="0"/>
              <a:t>OSU Tailgating Football Event</a:t>
            </a:r>
          </a:p>
          <a:p>
            <a:r>
              <a:rPr lang="en-US" sz="1400" dirty="0" smtClean="0"/>
              <a:t>50 guest attended NOC’s OSU tailgating event on September 22 to cheer on the Cowboys as they took on Texas Tech.</a:t>
            </a:r>
            <a:endParaRPr lang="en-US" sz="1400" dirty="0"/>
          </a:p>
        </p:txBody>
      </p:sp>
      <p:pic>
        <p:nvPicPr>
          <p:cNvPr id="5" name="Picture 4"/>
          <p:cNvPicPr>
            <a:picLocks noChangeAspect="1"/>
          </p:cNvPicPr>
          <p:nvPr/>
        </p:nvPicPr>
        <p:blipFill>
          <a:blip r:embed="rId3"/>
          <a:stretch>
            <a:fillRect/>
          </a:stretch>
        </p:blipFill>
        <p:spPr>
          <a:xfrm>
            <a:off x="457200" y="1676400"/>
            <a:ext cx="2180250" cy="2605079"/>
          </a:xfrm>
          <a:prstGeom prst="rect">
            <a:avLst/>
          </a:prstGeom>
        </p:spPr>
      </p:pic>
      <p:pic>
        <p:nvPicPr>
          <p:cNvPr id="3" name="Picture 2"/>
          <p:cNvPicPr>
            <a:picLocks noChangeAspect="1"/>
          </p:cNvPicPr>
          <p:nvPr/>
        </p:nvPicPr>
        <p:blipFill>
          <a:blip r:embed="rId4"/>
          <a:stretch>
            <a:fillRect/>
          </a:stretch>
        </p:blipFill>
        <p:spPr>
          <a:xfrm>
            <a:off x="2825571" y="3370118"/>
            <a:ext cx="2543065" cy="3074265"/>
          </a:xfrm>
          <a:prstGeom prst="rect">
            <a:avLst/>
          </a:prstGeom>
        </p:spPr>
      </p:pic>
    </p:spTree>
    <p:extLst>
      <p:ext uri="{BB962C8B-B14F-4D97-AF65-F5344CB8AC3E}">
        <p14:creationId xmlns:p14="http://schemas.microsoft.com/office/powerpoint/2010/main" val="1025514335"/>
      </p:ext>
    </p:extLst>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731838"/>
          </a:xfrm>
        </p:spPr>
        <p:txBody>
          <a:bodyPr/>
          <a:lstStyle/>
          <a:p>
            <a:pPr marL="0" indent="0"/>
            <a:r>
              <a:rPr lang="en-US" sz="5400" dirty="0">
                <a:latin typeface="Baskerville Old Face" pitchFamily="18" charset="0"/>
              </a:rPr>
              <a:t/>
            </a:r>
            <a:br>
              <a:rPr lang="en-US" sz="5400" dirty="0">
                <a:latin typeface="Baskerville Old Face" pitchFamily="18" charset="0"/>
              </a:rPr>
            </a:br>
            <a:r>
              <a:rPr lang="en-US" sz="2800" b="1" dirty="0" smtClean="0">
                <a:latin typeface="Baskerville Old Face" pitchFamily="18" charset="0"/>
              </a:rPr>
              <a:t>2018 Distinguished Alumni Hall of Fame Inductees</a:t>
            </a:r>
            <a:endParaRPr lang="en-US" sz="2800" b="1" dirty="0">
              <a:latin typeface="Baskerville Old Face" pitchFamily="18" charset="0"/>
            </a:endParaRPr>
          </a:p>
        </p:txBody>
      </p:sp>
      <p:sp>
        <p:nvSpPr>
          <p:cNvPr id="3" name="Content Placeholder 2"/>
          <p:cNvSpPr>
            <a:spLocks noGrp="1"/>
          </p:cNvSpPr>
          <p:nvPr>
            <p:ph idx="1"/>
          </p:nvPr>
        </p:nvSpPr>
        <p:spPr>
          <a:xfrm>
            <a:off x="1100643" y="1905000"/>
            <a:ext cx="7890957" cy="1061405"/>
          </a:xfrm>
        </p:spPr>
        <p:txBody>
          <a:bodyPr/>
          <a:lstStyle/>
          <a:p>
            <a:pPr marL="0" indent="0" algn="just">
              <a:buNone/>
            </a:pPr>
            <a:r>
              <a:rPr lang="en-US" sz="1400" dirty="0" smtClean="0"/>
              <a:t>Two </a:t>
            </a:r>
            <a:r>
              <a:rPr lang="en-US" sz="1400" dirty="0"/>
              <a:t>Northern </a:t>
            </a:r>
            <a:r>
              <a:rPr lang="en-US" sz="1400" dirty="0" smtClean="0"/>
              <a:t>alums </a:t>
            </a:r>
            <a:r>
              <a:rPr lang="en-US" sz="1400" dirty="0"/>
              <a:t>were inducted into the Northern Oklahoma College Distinguished Alumni Hall of Fame at </a:t>
            </a:r>
            <a:r>
              <a:rPr lang="en-US" sz="1400" dirty="0" smtClean="0"/>
              <a:t>the Alumni </a:t>
            </a:r>
            <a:r>
              <a:rPr lang="en-US" sz="1400" dirty="0"/>
              <a:t>and Friends Reunion held Saturday, </a:t>
            </a:r>
            <a:r>
              <a:rPr lang="en-US" sz="1400" dirty="0" smtClean="0"/>
              <a:t>March 31 in </a:t>
            </a:r>
            <a:r>
              <a:rPr lang="en-US" sz="1400" dirty="0"/>
              <a:t>the Renfro Center. The </a:t>
            </a:r>
            <a:r>
              <a:rPr lang="en-US" sz="1400" dirty="0" smtClean="0"/>
              <a:t>2018 </a:t>
            </a:r>
            <a:r>
              <a:rPr lang="en-US" sz="1400" dirty="0"/>
              <a:t>inductees included</a:t>
            </a:r>
            <a:r>
              <a:rPr lang="en-US" sz="1400" dirty="0" smtClean="0"/>
              <a:t>: Mr. Bill McCloud, Class of 1973 and Mr. Chad Weiberg, Class of 1991. </a:t>
            </a:r>
          </a:p>
        </p:txBody>
      </p:sp>
      <p:sp>
        <p:nvSpPr>
          <p:cNvPr id="4" name="Rectangle 3"/>
          <p:cNvSpPr/>
          <p:nvPr/>
        </p:nvSpPr>
        <p:spPr>
          <a:xfrm>
            <a:off x="2187905" y="6477000"/>
            <a:ext cx="5638800" cy="1077218"/>
          </a:xfrm>
          <a:prstGeom prst="rect">
            <a:avLst/>
          </a:prstGeom>
        </p:spPr>
        <p:txBody>
          <a:bodyPr wrap="square">
            <a:spAutoFit/>
          </a:bodyPr>
          <a:lstStyle/>
          <a:p>
            <a:r>
              <a:rPr lang="en-US" sz="1600" b="1" dirty="0">
                <a:solidFill>
                  <a:schemeClr val="bg1">
                    <a:lumMod val="95000"/>
                  </a:schemeClr>
                </a:solidFill>
                <a:effectLst>
                  <a:outerShdw blurRad="38100" dist="38100" dir="2700000" algn="tl">
                    <a:srgbClr val="000000">
                      <a:alpha val="43137"/>
                    </a:srgbClr>
                  </a:outerShdw>
                </a:effectLst>
                <a:latin typeface="Garamond" pitchFamily="18" charset="0"/>
              </a:rPr>
              <a:t>Congratulations NOC </a:t>
            </a:r>
            <a:r>
              <a:rPr lang="en-US" sz="1600" b="1" dirty="0" smtClean="0">
                <a:solidFill>
                  <a:schemeClr val="bg1">
                    <a:lumMod val="95000"/>
                  </a:schemeClr>
                </a:solidFill>
                <a:effectLst>
                  <a:outerShdw blurRad="38100" dist="38100" dir="2700000" algn="tl">
                    <a:srgbClr val="000000">
                      <a:alpha val="43137"/>
                    </a:srgbClr>
                  </a:outerShdw>
                </a:effectLst>
                <a:latin typeface="Garamond" pitchFamily="18" charset="0"/>
              </a:rPr>
              <a:t>2018 Distinguished </a:t>
            </a:r>
            <a:r>
              <a:rPr lang="en-US" sz="1600" b="1" dirty="0">
                <a:solidFill>
                  <a:schemeClr val="bg1">
                    <a:lumMod val="95000"/>
                  </a:schemeClr>
                </a:solidFill>
                <a:effectLst>
                  <a:outerShdw blurRad="38100" dist="38100" dir="2700000" algn="tl">
                    <a:srgbClr val="000000">
                      <a:alpha val="43137"/>
                    </a:srgbClr>
                  </a:outerShdw>
                </a:effectLst>
                <a:latin typeface="Garamond" pitchFamily="18" charset="0"/>
              </a:rPr>
              <a:t>Alumni </a:t>
            </a:r>
            <a:r>
              <a:rPr lang="en-US" sz="1600" b="1" dirty="0" smtClean="0">
                <a:solidFill>
                  <a:schemeClr val="bg1">
                    <a:lumMod val="95000"/>
                  </a:schemeClr>
                </a:solidFill>
                <a:effectLst>
                  <a:outerShdw blurRad="38100" dist="38100" dir="2700000" algn="tl">
                    <a:srgbClr val="000000">
                      <a:alpha val="43137"/>
                    </a:srgbClr>
                  </a:outerShdw>
                </a:effectLst>
                <a:latin typeface="Garamond" pitchFamily="18" charset="0"/>
              </a:rPr>
              <a:t>Inductees</a:t>
            </a:r>
            <a:r>
              <a:rPr lang="en-US" sz="1600" b="1" dirty="0">
                <a:solidFill>
                  <a:schemeClr val="bg1">
                    <a:lumMod val="95000"/>
                  </a:schemeClr>
                </a:solidFill>
                <a:effectLst>
                  <a:outerShdw blurRad="38100" dist="38100" dir="2700000" algn="tl">
                    <a:srgbClr val="000000">
                      <a:alpha val="43137"/>
                    </a:srgbClr>
                  </a:outerShdw>
                </a:effectLst>
                <a:latin typeface="Garamond" pitchFamily="18" charset="0"/>
              </a:rPr>
              <a:t>! </a:t>
            </a:r>
            <a:endParaRPr lang="en-US" sz="1600" dirty="0">
              <a:solidFill>
                <a:schemeClr val="bg1">
                  <a:lumMod val="95000"/>
                </a:schemeClr>
              </a:solidFill>
              <a:effectLst>
                <a:outerShdw blurRad="38100" dist="38100" dir="2700000" algn="tl">
                  <a:srgbClr val="000000">
                    <a:alpha val="43137"/>
                  </a:srgbClr>
                </a:outerShdw>
              </a:effectLst>
              <a:latin typeface="Garamond" pitchFamily="18" charset="0"/>
            </a:endParaRPr>
          </a:p>
          <a:p>
            <a:endParaRPr lang="en-US" sz="1600" dirty="0" smtClean="0">
              <a:latin typeface="Garamond" pitchFamily="18" charset="0"/>
            </a:endParaRPr>
          </a:p>
          <a:p>
            <a:endParaRPr lang="en-US" sz="1600" dirty="0" smtClean="0">
              <a:latin typeface="Garamond" pitchFamily="18" charset="0"/>
            </a:endParaRPr>
          </a:p>
          <a:p>
            <a:endParaRPr lang="en-US" sz="1600" dirty="0" smtClean="0">
              <a:latin typeface="Garamond" pitchFamily="18" charset="0"/>
            </a:endParaRPr>
          </a:p>
        </p:txBody>
      </p:sp>
      <p:sp>
        <p:nvSpPr>
          <p:cNvPr id="5" name="Rectangle 4"/>
          <p:cNvSpPr/>
          <p:nvPr/>
        </p:nvSpPr>
        <p:spPr>
          <a:xfrm>
            <a:off x="1211838" y="5802868"/>
            <a:ext cx="7668565" cy="369332"/>
          </a:xfrm>
          <a:prstGeom prst="rect">
            <a:avLst/>
          </a:prstGeom>
        </p:spPr>
        <p:txBody>
          <a:bodyPr wrap="square">
            <a:spAutoFit/>
          </a:bodyPr>
          <a:lstStyle/>
          <a:p>
            <a:r>
              <a:rPr lang="en-US" b="1" dirty="0">
                <a:latin typeface="Baskerville Old Face" panose="02020602080505020303" pitchFamily="18" charset="0"/>
                <a:ea typeface="Calibri" panose="020F0502020204030204" pitchFamily="34" charset="0"/>
                <a:cs typeface="Times New Roman" panose="02020603050405020304" pitchFamily="18" charset="0"/>
              </a:rPr>
              <a:t>	</a:t>
            </a:r>
            <a:r>
              <a:rPr lang="en-US" b="1" dirty="0" smtClean="0">
                <a:latin typeface="Baskerville Old Face" panose="02020602080505020303" pitchFamily="18" charset="0"/>
                <a:ea typeface="Calibri" panose="020F0502020204030204" pitchFamily="34" charset="0"/>
                <a:cs typeface="Times New Roman" panose="02020603050405020304" pitchFamily="18" charset="0"/>
              </a:rPr>
              <a:t>   Bill McCloud                                        Chad Weiberg</a:t>
            </a:r>
            <a:endParaRPr lang="en-US" dirty="0">
              <a:latin typeface="Baskerville Old Face" panose="02020602080505020303" pitchFamily="18" charset="0"/>
              <a:ea typeface="Calibri" panose="020F0502020204030204" pitchFamily="34" charset="0"/>
              <a:cs typeface="Times New Roman" panose="02020603050405020304" pitchFamily="18" charset="0"/>
            </a:endParaRPr>
          </a:p>
        </p:txBody>
      </p:sp>
      <p:pic>
        <p:nvPicPr>
          <p:cNvPr id="10" name="Picture 9" descr="C:\Users\jill.green\Desktop\Bill McCloud\Bill McCloud 6.jpg"/>
          <p:cNvPicPr/>
          <p:nvPr/>
        </p:nvPicPr>
        <p:blipFill>
          <a:blip r:embed="rId2">
            <a:extLst>
              <a:ext uri="{28A0092B-C50C-407E-A947-70E740481C1C}">
                <a14:useLocalDpi xmlns:a14="http://schemas.microsoft.com/office/drawing/2010/main" val="0"/>
              </a:ext>
            </a:extLst>
          </a:blip>
          <a:srcRect/>
          <a:stretch>
            <a:fillRect/>
          </a:stretch>
        </p:blipFill>
        <p:spPr bwMode="auto">
          <a:xfrm>
            <a:off x="1997372" y="2904728"/>
            <a:ext cx="2315210" cy="2898140"/>
          </a:xfrm>
          <a:prstGeom prst="rect">
            <a:avLst/>
          </a:prstGeom>
          <a:noFill/>
          <a:ln>
            <a:noFill/>
          </a:ln>
        </p:spPr>
      </p:pic>
      <p:pic>
        <p:nvPicPr>
          <p:cNvPr id="11" name="Picture 10" descr="Image result for chad weiber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3883" y="2904728"/>
            <a:ext cx="2194560" cy="2900680"/>
          </a:xfrm>
          <a:prstGeom prst="rect">
            <a:avLst/>
          </a:prstGeom>
          <a:noFill/>
          <a:ln>
            <a:noFill/>
          </a:ln>
        </p:spPr>
      </p:pic>
    </p:spTree>
    <p:extLst>
      <p:ext uri="{BB962C8B-B14F-4D97-AF65-F5344CB8AC3E}">
        <p14:creationId xmlns:p14="http://schemas.microsoft.com/office/powerpoint/2010/main" val="1972940052"/>
      </p:ext>
    </p:extLst>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361" y="228600"/>
            <a:ext cx="8229600" cy="1143000"/>
          </a:xfrm>
        </p:spPr>
        <p:txBody>
          <a:bodyPr/>
          <a:lstStyle/>
          <a:p>
            <a:pPr algn="ctr"/>
            <a:r>
              <a:rPr lang="en-US" sz="4000" dirty="0" smtClean="0">
                <a:effectLst>
                  <a:outerShdw blurRad="38100" dist="38100" dir="2700000" algn="tl">
                    <a:srgbClr val="000000">
                      <a:alpha val="43137"/>
                    </a:srgbClr>
                  </a:outerShdw>
                </a:effectLst>
                <a:latin typeface="Baskerville Old Face" pitchFamily="18" charset="0"/>
              </a:rPr>
              <a:t>Community Event </a:t>
            </a:r>
            <a:br>
              <a:rPr lang="en-US" sz="4000" dirty="0" smtClean="0">
                <a:effectLst>
                  <a:outerShdw blurRad="38100" dist="38100" dir="2700000" algn="tl">
                    <a:srgbClr val="000000">
                      <a:alpha val="43137"/>
                    </a:srgbClr>
                  </a:outerShdw>
                </a:effectLst>
                <a:latin typeface="Baskerville Old Face" pitchFamily="18" charset="0"/>
              </a:rPr>
            </a:br>
            <a:r>
              <a:rPr lang="en-US" sz="4000" dirty="0" smtClean="0">
                <a:effectLst>
                  <a:outerShdw blurRad="38100" dist="38100" dir="2700000" algn="tl">
                    <a:srgbClr val="000000">
                      <a:alpha val="43137"/>
                    </a:srgbClr>
                  </a:outerShdw>
                </a:effectLst>
                <a:latin typeface="Baskerville Old Face" pitchFamily="18" charset="0"/>
              </a:rPr>
              <a:t>Gala XXII Concert</a:t>
            </a:r>
            <a:endParaRPr lang="en-US" sz="4000" dirty="0">
              <a:effectLst>
                <a:outerShdw blurRad="38100" dist="38100" dir="2700000" algn="tl">
                  <a:srgbClr val="000000">
                    <a:alpha val="43137"/>
                  </a:srgbClr>
                </a:outerShdw>
              </a:effectLst>
              <a:latin typeface="Baskerville Old Face" pitchFamily="18" charset="0"/>
            </a:endParaRPr>
          </a:p>
        </p:txBody>
      </p:sp>
      <p:sp>
        <p:nvSpPr>
          <p:cNvPr id="3" name="Content Placeholder 2"/>
          <p:cNvSpPr>
            <a:spLocks noGrp="1"/>
          </p:cNvSpPr>
          <p:nvPr>
            <p:ph idx="1"/>
          </p:nvPr>
        </p:nvSpPr>
        <p:spPr>
          <a:xfrm>
            <a:off x="3200400" y="1737519"/>
            <a:ext cx="5154560" cy="1843881"/>
          </a:xfrm>
        </p:spPr>
        <p:txBody>
          <a:bodyPr/>
          <a:lstStyle/>
          <a:p>
            <a:pPr marL="0" indent="0">
              <a:buNone/>
            </a:pPr>
            <a:endParaRPr lang="en-US" sz="1800" dirty="0" smtClean="0">
              <a:latin typeface="Baskerville Old Face" pitchFamily="18" charset="0"/>
            </a:endParaRPr>
          </a:p>
          <a:p>
            <a:pPr marL="0" lvl="0" indent="0" algn="just">
              <a:buNone/>
            </a:pPr>
            <a:r>
              <a:rPr lang="en-US" sz="1500" dirty="0">
                <a:latin typeface="Tahoma" panose="020B0604030504040204" pitchFamily="34" charset="0"/>
                <a:ea typeface="Tahoma" panose="020B0604030504040204" pitchFamily="34" charset="0"/>
                <a:cs typeface="Tahoma" panose="020B0604030504040204" pitchFamily="34" charset="0"/>
              </a:rPr>
              <a:t>Over </a:t>
            </a:r>
            <a:r>
              <a:rPr lang="en-US" sz="1500" dirty="0" smtClean="0">
                <a:latin typeface="Tahoma" panose="020B0604030504040204" pitchFamily="34" charset="0"/>
                <a:ea typeface="Tahoma" panose="020B0604030504040204" pitchFamily="34" charset="0"/>
                <a:cs typeface="Tahoma" panose="020B0604030504040204" pitchFamily="34" charset="0"/>
              </a:rPr>
              <a:t>330 guests </a:t>
            </a:r>
            <a:r>
              <a:rPr lang="en-US" sz="1500" dirty="0">
                <a:latin typeface="Tahoma" panose="020B0604030504040204" pitchFamily="34" charset="0"/>
                <a:ea typeface="Tahoma" panose="020B0604030504040204" pitchFamily="34" charset="0"/>
                <a:cs typeface="Tahoma" panose="020B0604030504040204" pitchFamily="34" charset="0"/>
              </a:rPr>
              <a:t>attended the annual Gala concert on </a:t>
            </a:r>
            <a:r>
              <a:rPr lang="en-US" sz="1500" dirty="0" smtClean="0">
                <a:latin typeface="Tahoma" panose="020B0604030504040204" pitchFamily="34" charset="0"/>
                <a:ea typeface="Tahoma" panose="020B0604030504040204" pitchFamily="34" charset="0"/>
                <a:cs typeface="Tahoma" panose="020B0604030504040204" pitchFamily="34" charset="0"/>
              </a:rPr>
              <a:t>April 28 in </a:t>
            </a:r>
            <a:r>
              <a:rPr lang="en-US" sz="1500" dirty="0">
                <a:latin typeface="Tahoma" panose="020B0604030504040204" pitchFamily="34" charset="0"/>
                <a:ea typeface="Tahoma" panose="020B0604030504040204" pitchFamily="34" charset="0"/>
                <a:cs typeface="Tahoma" panose="020B0604030504040204" pitchFamily="34" charset="0"/>
              </a:rPr>
              <a:t>the Kinzer Performing Arts Center. Maestro Gerald Steichen conducted the Gala, featuring </a:t>
            </a:r>
            <a:r>
              <a:rPr lang="en-US" sz="1500" dirty="0"/>
              <a:t>Mezzo-Soprano Jessica </a:t>
            </a:r>
            <a:r>
              <a:rPr lang="en-US" sz="1500" dirty="0" smtClean="0"/>
              <a:t>Medoff </a:t>
            </a:r>
            <a:r>
              <a:rPr lang="en-US" sz="1500" dirty="0" smtClean="0">
                <a:latin typeface="Tahoma" panose="020B0604030504040204" pitchFamily="34" charset="0"/>
                <a:ea typeface="Tahoma" panose="020B0604030504040204" pitchFamily="34" charset="0"/>
                <a:cs typeface="Tahoma" panose="020B0604030504040204" pitchFamily="34" charset="0"/>
              </a:rPr>
              <a:t>and </a:t>
            </a:r>
            <a:r>
              <a:rPr lang="en-US" sz="1500" dirty="0">
                <a:latin typeface="Tahoma" panose="020B0604030504040204" pitchFamily="34" charset="0"/>
                <a:ea typeface="Tahoma" panose="020B0604030504040204" pitchFamily="34" charset="0"/>
                <a:cs typeface="Tahoma" panose="020B0604030504040204" pitchFamily="34" charset="0"/>
              </a:rPr>
              <a:t>NOC music faculty Dineo Heilmann, Shannon Bradford, Edward Dixon, Chad Anderson, Brandon Haynes and the Gala Orchestra. </a:t>
            </a:r>
            <a:r>
              <a:rPr lang="en-US" sz="1500" dirty="0" smtClean="0">
                <a:latin typeface="Tahoma" panose="020B0604030504040204" pitchFamily="34" charset="0"/>
                <a:ea typeface="Tahoma" panose="020B0604030504040204" pitchFamily="34" charset="0"/>
                <a:cs typeface="Tahoma" panose="020B0604030504040204" pitchFamily="34" charset="0"/>
              </a:rPr>
              <a:t>	</a:t>
            </a:r>
            <a:r>
              <a:rPr lang="en-US" sz="1600" dirty="0" smtClean="0">
                <a:latin typeface="Baskerville Old Face" pitchFamily="18" charset="0"/>
              </a:rPr>
              <a:t>	 </a:t>
            </a:r>
          </a:p>
        </p:txBody>
      </p:sp>
      <p:pic>
        <p:nvPicPr>
          <p:cNvPr id="4" name="Picture 3"/>
          <p:cNvPicPr>
            <a:picLocks noChangeAspect="1"/>
          </p:cNvPicPr>
          <p:nvPr/>
        </p:nvPicPr>
        <p:blipFill>
          <a:blip r:embed="rId2"/>
          <a:stretch>
            <a:fillRect/>
          </a:stretch>
        </p:blipFill>
        <p:spPr>
          <a:xfrm>
            <a:off x="887361" y="2438400"/>
            <a:ext cx="2225233" cy="2981202"/>
          </a:xfrm>
          <a:prstGeom prst="rect">
            <a:avLst/>
          </a:prstGeom>
        </p:spPr>
      </p:pic>
      <p:pic>
        <p:nvPicPr>
          <p:cNvPr id="7" name="Picture 6" descr="PIC_0533"/>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657600"/>
            <a:ext cx="4171950" cy="2781300"/>
          </a:xfrm>
          <a:prstGeom prst="rect">
            <a:avLst/>
          </a:prstGeom>
          <a:noFill/>
          <a:ln>
            <a:noFill/>
          </a:ln>
        </p:spPr>
      </p:pic>
    </p:spTree>
    <p:extLst>
      <p:ext uri="{BB962C8B-B14F-4D97-AF65-F5344CB8AC3E}">
        <p14:creationId xmlns:p14="http://schemas.microsoft.com/office/powerpoint/2010/main" val="2654995826"/>
      </p:ext>
    </p:extLst>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Baskerville Old Face" pitchFamily="18" charset="0"/>
              </a:rPr>
              <a:t>Carl and Carolyn Renfro </a:t>
            </a:r>
            <a:br>
              <a:rPr lang="en-US" sz="3600" dirty="0" smtClean="0">
                <a:latin typeface="Baskerville Old Face" pitchFamily="18" charset="0"/>
              </a:rPr>
            </a:br>
            <a:r>
              <a:rPr lang="en-US" sz="3600" dirty="0" smtClean="0">
                <a:latin typeface="Baskerville Old Face" pitchFamily="18" charset="0"/>
              </a:rPr>
              <a:t>Fall 2018 Endowed Lectureship Program</a:t>
            </a:r>
            <a:endParaRPr lang="en-US" sz="3600" dirty="0">
              <a:latin typeface="Baskerville Old Face" pitchFamily="18" charset="0"/>
            </a:endParaRPr>
          </a:p>
        </p:txBody>
      </p:sp>
      <p:sp>
        <p:nvSpPr>
          <p:cNvPr id="6" name="Rectangle 5"/>
          <p:cNvSpPr/>
          <p:nvPr/>
        </p:nvSpPr>
        <p:spPr>
          <a:xfrm>
            <a:off x="1143000" y="2105561"/>
            <a:ext cx="4038600" cy="1323439"/>
          </a:xfrm>
          <a:prstGeom prst="rect">
            <a:avLst/>
          </a:prstGeom>
        </p:spPr>
        <p:txBody>
          <a:bodyPr wrap="square">
            <a:spAutoFit/>
          </a:bodyPr>
          <a:lstStyle/>
          <a:p>
            <a:pPr marR="0" lvl="0" algn="just">
              <a:spcBef>
                <a:spcPts val="0"/>
              </a:spcBef>
              <a:spcAft>
                <a:spcPts val="0"/>
              </a:spcAft>
            </a:pPr>
            <a:r>
              <a:rPr lang="en-US" sz="1600" dirty="0">
                <a:latin typeface="Tahoma" panose="020B0604030504040204" pitchFamily="34" charset="0"/>
                <a:ea typeface="Tahoma" panose="020B0604030504040204" pitchFamily="34" charset="0"/>
                <a:cs typeface="Tahoma" panose="020B0604030504040204" pitchFamily="34" charset="0"/>
              </a:rPr>
              <a:t>Over </a:t>
            </a:r>
            <a:r>
              <a:rPr lang="en-US" sz="1600" dirty="0" smtClean="0">
                <a:latin typeface="Tahoma" panose="020B0604030504040204" pitchFamily="34" charset="0"/>
                <a:ea typeface="Tahoma" panose="020B0604030504040204" pitchFamily="34" charset="0"/>
                <a:cs typeface="Tahoma" panose="020B0604030504040204" pitchFamily="34" charset="0"/>
              </a:rPr>
              <a:t>500 </a:t>
            </a:r>
            <a:r>
              <a:rPr lang="en-US" sz="1600" dirty="0">
                <a:latin typeface="Tahoma" panose="020B0604030504040204" pitchFamily="34" charset="0"/>
                <a:ea typeface="Tahoma" panose="020B0604030504040204" pitchFamily="34" charset="0"/>
                <a:cs typeface="Tahoma" panose="020B0604030504040204" pitchFamily="34" charset="0"/>
              </a:rPr>
              <a:t>participants were in attendance at our Carl and Carolyn Renfro Fall Lectureship with </a:t>
            </a:r>
            <a:r>
              <a:rPr lang="en-US" sz="1600" b="1" dirty="0" smtClean="0">
                <a:latin typeface="Tahoma" panose="020B0604030504040204" pitchFamily="34" charset="0"/>
                <a:ea typeface="Tahoma" panose="020B0604030504040204" pitchFamily="34" charset="0"/>
                <a:cs typeface="Tahoma" panose="020B0604030504040204" pitchFamily="34" charset="0"/>
              </a:rPr>
              <a:t>David Grann, </a:t>
            </a:r>
            <a:r>
              <a:rPr lang="en-US" sz="1600" b="1" i="1" dirty="0" smtClean="0">
                <a:latin typeface="Tahoma" panose="020B0604030504040204" pitchFamily="34" charset="0"/>
                <a:ea typeface="Tahoma" panose="020B0604030504040204" pitchFamily="34" charset="0"/>
                <a:cs typeface="Tahoma" panose="020B0604030504040204" pitchFamily="34" charset="0"/>
              </a:rPr>
              <a:t>Killers of the Flower Moon: The Osage Murders and the Birth of the FBI </a:t>
            </a:r>
            <a:r>
              <a:rPr lang="en-US" sz="1600" dirty="0" smtClean="0">
                <a:latin typeface="Tahoma" panose="020B0604030504040204" pitchFamily="34" charset="0"/>
                <a:ea typeface="Tahoma" panose="020B0604030504040204" pitchFamily="34" charset="0"/>
                <a:cs typeface="Tahoma" panose="020B0604030504040204" pitchFamily="34" charset="0"/>
              </a:rPr>
              <a:t>on October 17. </a:t>
            </a:r>
            <a:r>
              <a:rPr lang="en-US" sz="1600" b="1" dirty="0" smtClean="0">
                <a:latin typeface="Tahoma" panose="020B0604030504040204" pitchFamily="34" charset="0"/>
                <a:ea typeface="Tahoma" panose="020B0604030504040204" pitchFamily="34" charset="0"/>
                <a:cs typeface="Tahoma" panose="020B0604030504040204" pitchFamily="34" charset="0"/>
              </a:rPr>
              <a:t> </a:t>
            </a:r>
            <a:endParaRPr lang="en-US" sz="1400" dirty="0">
              <a:effectLst/>
              <a:latin typeface="Tahoma" panose="020B0604030504040204" pitchFamily="34" charset="0"/>
              <a:ea typeface="Tahoma" panose="020B0604030504040204" pitchFamily="34" charset="0"/>
              <a:cs typeface="Tahoma" panose="020B0604030504040204" pitchFamily="34" charset="0"/>
            </a:endParaRPr>
          </a:p>
        </p:txBody>
      </p:sp>
      <p:pic>
        <p:nvPicPr>
          <p:cNvPr id="4099" name="Picture 3" descr="2018 Grann Lectureship Fly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54832" y="2105561"/>
            <a:ext cx="2914650"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505201"/>
            <a:ext cx="3505200" cy="2362200"/>
          </a:xfrm>
          <a:prstGeom prst="rect">
            <a:avLst/>
          </a:prstGeom>
          <a:noFill/>
          <a:ln>
            <a:noFill/>
          </a:ln>
        </p:spPr>
      </p:pic>
    </p:spTree>
    <p:extLst>
      <p:ext uri="{BB962C8B-B14F-4D97-AF65-F5344CB8AC3E}">
        <p14:creationId xmlns:p14="http://schemas.microsoft.com/office/powerpoint/2010/main" val="1318855825"/>
      </p:ext>
    </p:extLst>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97240"/>
            <a:ext cx="8229600" cy="1143000"/>
          </a:xfrm>
        </p:spPr>
        <p:txBody>
          <a:bodyPr/>
          <a:lstStyle/>
          <a:p>
            <a:r>
              <a:rPr lang="en-US" sz="3200" b="1" i="1" dirty="0" smtClean="0">
                <a:latin typeface="Baskerville Old Face" pitchFamily="18" charset="0"/>
              </a:rPr>
              <a:t>Greater Gifts Drive &amp; NOC Employee Campaign</a:t>
            </a:r>
            <a:endParaRPr lang="en-US" sz="3200" b="1" i="1" dirty="0">
              <a:latin typeface="Baskerville Old Face" pitchFamily="18" charset="0"/>
            </a:endParaRPr>
          </a:p>
        </p:txBody>
      </p:sp>
      <p:sp>
        <p:nvSpPr>
          <p:cNvPr id="3" name="Content Placeholder 2"/>
          <p:cNvSpPr>
            <a:spLocks noGrp="1"/>
          </p:cNvSpPr>
          <p:nvPr>
            <p:ph idx="1"/>
          </p:nvPr>
        </p:nvSpPr>
        <p:spPr>
          <a:xfrm>
            <a:off x="1295400" y="1860880"/>
            <a:ext cx="7391400" cy="4068763"/>
          </a:xfrm>
        </p:spPr>
        <p:txBody>
          <a:bodyPr/>
          <a:lstStyle/>
          <a:p>
            <a:pPr marL="0" indent="0" algn="just">
              <a:buNone/>
            </a:pPr>
            <a:r>
              <a:rPr lang="en-US" sz="2000" dirty="0" smtClean="0"/>
              <a:t>The </a:t>
            </a:r>
            <a:r>
              <a:rPr lang="en-US" sz="2000" dirty="0"/>
              <a:t>annual greater gifts drive (direct mailing campaign) was mailed out to our alumni/donor database </a:t>
            </a:r>
            <a:r>
              <a:rPr lang="en-US" sz="2000" dirty="0" smtClean="0"/>
              <a:t>on November 16. </a:t>
            </a:r>
            <a:r>
              <a:rPr lang="en-US" sz="2000" dirty="0"/>
              <a:t>Additionally, the annual employee campaign was also sent out to solicit program and scholarship support. So </a:t>
            </a:r>
            <a:r>
              <a:rPr lang="en-US" sz="2000" dirty="0" smtClean="0"/>
              <a:t>far this year, </a:t>
            </a:r>
            <a:r>
              <a:rPr lang="en-US" sz="2000" dirty="0"/>
              <a:t>the </a:t>
            </a:r>
            <a:r>
              <a:rPr lang="en-US" sz="2000" dirty="0" smtClean="0"/>
              <a:t>2018-2019 </a:t>
            </a:r>
            <a:r>
              <a:rPr lang="en-US" sz="2000" dirty="0"/>
              <a:t>annual drive and employee campaign </a:t>
            </a:r>
            <a:r>
              <a:rPr lang="en-US" sz="2000" dirty="0" smtClean="0"/>
              <a:t>has </a:t>
            </a:r>
            <a:r>
              <a:rPr lang="en-US" sz="2000" dirty="0"/>
              <a:t>received over </a:t>
            </a:r>
            <a:r>
              <a:rPr lang="en-US" sz="2000" dirty="0" smtClean="0"/>
              <a:t>$61,500 </a:t>
            </a:r>
            <a:r>
              <a:rPr lang="en-US" sz="2000" dirty="0"/>
              <a:t>in total </a:t>
            </a:r>
            <a:r>
              <a:rPr lang="en-US" sz="2000" dirty="0" smtClean="0"/>
              <a:t>contributions and employee payroll </a:t>
            </a:r>
            <a:r>
              <a:rPr lang="en-US" sz="2000" dirty="0"/>
              <a:t>deductions </a:t>
            </a:r>
            <a:r>
              <a:rPr lang="en-US" sz="2000" dirty="0" smtClean="0"/>
              <a:t>pledged of </a:t>
            </a:r>
            <a:r>
              <a:rPr lang="en-US" sz="2000" dirty="0"/>
              <a:t>over </a:t>
            </a:r>
            <a:r>
              <a:rPr lang="en-US" sz="2000" dirty="0" smtClean="0"/>
              <a:t>$38,000 </a:t>
            </a:r>
            <a:r>
              <a:rPr lang="en-US" sz="2000" dirty="0"/>
              <a:t>from </a:t>
            </a:r>
            <a:r>
              <a:rPr lang="en-US" sz="2000" dirty="0" smtClean="0"/>
              <a:t>35 </a:t>
            </a:r>
            <a:r>
              <a:rPr lang="en-US" sz="2000" dirty="0"/>
              <a:t>NOC </a:t>
            </a:r>
            <a:r>
              <a:rPr lang="en-US" sz="2000" dirty="0" smtClean="0"/>
              <a:t>employees with </a:t>
            </a:r>
            <a:r>
              <a:rPr lang="en-US" sz="2000" dirty="0"/>
              <a:t>the majority of those funds designated towards scholarships, programs, or departmental support.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1000" y="4876800"/>
            <a:ext cx="1600200" cy="16002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63756638"/>
      </p:ext>
    </p:extLst>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4343400"/>
            <a:ext cx="1981200" cy="19812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6" name="TextBox 5"/>
          <p:cNvSpPr txBox="1"/>
          <p:nvPr/>
        </p:nvSpPr>
        <p:spPr>
          <a:xfrm>
            <a:off x="5943600" y="1752600"/>
            <a:ext cx="2971800" cy="1569660"/>
          </a:xfrm>
          <a:prstGeom prst="rect">
            <a:avLst/>
          </a:prstGeom>
          <a:noFill/>
        </p:spPr>
        <p:txBody>
          <a:bodyPr wrap="square" rtlCol="0">
            <a:spAutoFit/>
          </a:bodyPr>
          <a:lstStyle/>
          <a:p>
            <a:pPr algn="ctr"/>
            <a:r>
              <a:rPr lang="en-US" sz="3200" dirty="0" smtClean="0">
                <a:solidFill>
                  <a:schemeClr val="accent3">
                    <a:lumMod val="95000"/>
                  </a:schemeClr>
                </a:solidFill>
                <a:effectLst>
                  <a:outerShdw blurRad="38100" dist="38100" dir="2700000" algn="tl">
                    <a:srgbClr val="000000">
                      <a:alpha val="43137"/>
                    </a:srgbClr>
                  </a:outerShdw>
                </a:effectLst>
                <a:latin typeface="Baskerville Old Face" panose="02020602080505020303" pitchFamily="18" charset="0"/>
              </a:rPr>
              <a:t>Thank you for your continued support!</a:t>
            </a:r>
            <a:endParaRPr lang="en-US" sz="3200" dirty="0">
              <a:solidFill>
                <a:schemeClr val="accent3">
                  <a:lumMod val="95000"/>
                </a:schemeClr>
              </a:solidFill>
              <a:effectLst>
                <a:outerShdw blurRad="38100" dist="38100" dir="2700000" algn="tl">
                  <a:srgbClr val="000000">
                    <a:alpha val="43137"/>
                  </a:srgbClr>
                </a:outerShdw>
              </a:effectLst>
              <a:latin typeface="Baskerville Old Face" panose="02020602080505020303" pitchFamily="18"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83395">
            <a:off x="970623" y="329056"/>
            <a:ext cx="4792228" cy="6201706"/>
          </a:xfrm>
          <a:prstGeom prst="rect">
            <a:avLst/>
          </a:prstGeom>
        </p:spPr>
      </p:pic>
    </p:spTree>
    <p:extLst>
      <p:ext uri="{BB962C8B-B14F-4D97-AF65-F5344CB8AC3E}">
        <p14:creationId xmlns:p14="http://schemas.microsoft.com/office/powerpoint/2010/main" val="2326322393"/>
      </p:ext>
    </p:extLst>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latin typeface="Baskerville Old Face" pitchFamily="18" charset="0"/>
              </a:rPr>
              <a:t>2019 Upcoming Events</a:t>
            </a:r>
          </a:p>
        </p:txBody>
      </p:sp>
      <p:sp>
        <p:nvSpPr>
          <p:cNvPr id="3" name="Content Placeholder 2"/>
          <p:cNvSpPr>
            <a:spLocks noGrp="1"/>
          </p:cNvSpPr>
          <p:nvPr>
            <p:ph idx="1"/>
          </p:nvPr>
        </p:nvSpPr>
        <p:spPr>
          <a:xfrm>
            <a:off x="1143000" y="1676400"/>
            <a:ext cx="7924800" cy="4495800"/>
          </a:xfrm>
        </p:spPr>
        <p:txBody>
          <a:bodyPr/>
          <a:lstStyle/>
          <a:p>
            <a:pPr marL="0" lvl="0" indent="0" algn="just">
              <a:buNone/>
            </a:pPr>
            <a:endParaRPr lang="en-US" sz="1300" b="1" dirty="0">
              <a:latin typeface="Tahoma" panose="020B0604030504040204" pitchFamily="34" charset="0"/>
              <a:ea typeface="Tahoma" panose="020B0604030504040204" pitchFamily="34" charset="0"/>
              <a:cs typeface="Tahoma" panose="020B0604030504040204" pitchFamily="34" charset="0"/>
            </a:endParaRPr>
          </a:p>
          <a:p>
            <a:pPr lvl="0" algn="just">
              <a:buFont typeface="Arial" charset="0"/>
              <a:buChar char="•"/>
            </a:pPr>
            <a:r>
              <a:rPr lang="en-US" sz="1400" b="1" dirty="0" smtClean="0">
                <a:latin typeface="Tahoma" panose="020B0604030504040204" pitchFamily="34" charset="0"/>
                <a:ea typeface="Tahoma" panose="020B0604030504040204" pitchFamily="34" charset="0"/>
                <a:cs typeface="Tahoma" panose="020B0604030504040204" pitchFamily="34" charset="0"/>
              </a:rPr>
              <a:t>NOC </a:t>
            </a:r>
            <a:r>
              <a:rPr lang="en-US" sz="1400" b="1" dirty="0">
                <a:latin typeface="Tahoma" panose="020B0604030504040204" pitchFamily="34" charset="0"/>
                <a:ea typeface="Tahoma" panose="020B0604030504040204" pitchFamily="34" charset="0"/>
                <a:cs typeface="Tahoma" panose="020B0604030504040204" pitchFamily="34" charset="0"/>
              </a:rPr>
              <a:t>Alumni and Friends Reunion </a:t>
            </a:r>
            <a:r>
              <a:rPr lang="en-US" sz="1400" dirty="0">
                <a:latin typeface="Tahoma" panose="020B0604030504040204" pitchFamily="34" charset="0"/>
                <a:ea typeface="Tahoma" panose="020B0604030504040204" pitchFamily="34" charset="0"/>
                <a:cs typeface="Tahoma" panose="020B0604030504040204" pitchFamily="34" charset="0"/>
              </a:rPr>
              <a:t>is Saturday, </a:t>
            </a:r>
            <a:r>
              <a:rPr lang="en-US" sz="1400" dirty="0" smtClean="0">
                <a:latin typeface="Tahoma" panose="020B0604030504040204" pitchFamily="34" charset="0"/>
                <a:ea typeface="Tahoma" panose="020B0604030504040204" pitchFamily="34" charset="0"/>
                <a:cs typeface="Tahoma" panose="020B0604030504040204" pitchFamily="34" charset="0"/>
              </a:rPr>
              <a:t>March 30, 2019. </a:t>
            </a:r>
            <a:r>
              <a:rPr lang="en-US" sz="1400" dirty="0">
                <a:latin typeface="Tahoma" panose="020B0604030504040204" pitchFamily="34" charset="0"/>
                <a:ea typeface="Tahoma" panose="020B0604030504040204" pitchFamily="34" charset="0"/>
                <a:cs typeface="Tahoma" panose="020B0604030504040204" pitchFamily="34" charset="0"/>
              </a:rPr>
              <a:t>Highlights include the induction of the </a:t>
            </a:r>
            <a:r>
              <a:rPr lang="en-US" sz="1400" dirty="0" smtClean="0">
                <a:latin typeface="Tahoma" panose="020B0604030504040204" pitchFamily="34" charset="0"/>
                <a:ea typeface="Tahoma" panose="020B0604030504040204" pitchFamily="34" charset="0"/>
                <a:cs typeface="Tahoma" panose="020B0604030504040204" pitchFamily="34" charset="0"/>
              </a:rPr>
              <a:t>2019 </a:t>
            </a:r>
            <a:r>
              <a:rPr lang="en-US" sz="1400" dirty="0">
                <a:latin typeface="Tahoma" panose="020B0604030504040204" pitchFamily="34" charset="0"/>
                <a:ea typeface="Tahoma" panose="020B0604030504040204" pitchFamily="34" charset="0"/>
                <a:cs typeface="Tahoma" panose="020B0604030504040204" pitchFamily="34" charset="0"/>
              </a:rPr>
              <a:t>Distinguished </a:t>
            </a:r>
            <a:r>
              <a:rPr lang="en-US" sz="1400" dirty="0" smtClean="0">
                <a:latin typeface="Tahoma" panose="020B0604030504040204" pitchFamily="34" charset="0"/>
                <a:ea typeface="Tahoma" panose="020B0604030504040204" pitchFamily="34" charset="0"/>
                <a:cs typeface="Tahoma" panose="020B0604030504040204" pitchFamily="34" charset="0"/>
              </a:rPr>
              <a:t>Alumni, Mr. Todd Miller, Class of 1989 and </a:t>
            </a:r>
            <a:r>
              <a:rPr lang="en-US" sz="1400" dirty="0">
                <a:latin typeface="Tahoma" panose="020B0604030504040204" pitchFamily="34" charset="0"/>
                <a:ea typeface="Tahoma" panose="020B0604030504040204" pitchFamily="34" charset="0"/>
                <a:cs typeface="Tahoma" panose="020B0604030504040204" pitchFamily="34" charset="0"/>
              </a:rPr>
              <a:t>the recognition of the Class of </a:t>
            </a:r>
            <a:r>
              <a:rPr lang="en-US" sz="1400" dirty="0" smtClean="0">
                <a:latin typeface="Tahoma" panose="020B0604030504040204" pitchFamily="34" charset="0"/>
                <a:ea typeface="Tahoma" panose="020B0604030504040204" pitchFamily="34" charset="0"/>
                <a:cs typeface="Tahoma" panose="020B0604030504040204" pitchFamily="34" charset="0"/>
              </a:rPr>
              <a:t>1969 and the 2019 Honor Graduates.</a:t>
            </a:r>
            <a:endParaRPr lang="en-US" sz="1400" dirty="0">
              <a:latin typeface="Tahoma" panose="020B0604030504040204" pitchFamily="34" charset="0"/>
              <a:ea typeface="Tahoma" panose="020B0604030504040204" pitchFamily="34" charset="0"/>
              <a:cs typeface="Tahoma" panose="020B0604030504040204" pitchFamily="34" charset="0"/>
            </a:endParaRPr>
          </a:p>
          <a:p>
            <a:pPr marL="0" indent="0" algn="just">
              <a:buNone/>
            </a:pPr>
            <a:endParaRPr lang="en-US" sz="1400" b="1" dirty="0" smtClean="0">
              <a:latin typeface="Tahoma" panose="020B0604030504040204" pitchFamily="34" charset="0"/>
              <a:ea typeface="Tahoma" panose="020B0604030504040204" pitchFamily="34" charset="0"/>
              <a:cs typeface="Tahoma" panose="020B0604030504040204" pitchFamily="34" charset="0"/>
            </a:endParaRPr>
          </a:p>
          <a:p>
            <a:pPr algn="just">
              <a:buFont typeface="Arial" charset="0"/>
              <a:buChar char="•"/>
            </a:pPr>
            <a:r>
              <a:rPr lang="en-US" sz="1400" b="1" dirty="0" smtClean="0">
                <a:latin typeface="Tahoma" panose="020B0604030504040204" pitchFamily="34" charset="0"/>
                <a:ea typeface="Tahoma" panose="020B0604030504040204" pitchFamily="34" charset="0"/>
                <a:cs typeface="Tahoma" panose="020B0604030504040204" pitchFamily="34" charset="0"/>
              </a:rPr>
              <a:t>Roustabouts Benefit Show </a:t>
            </a:r>
            <a:r>
              <a:rPr lang="en-US" sz="1400" dirty="0" smtClean="0">
                <a:latin typeface="Tahoma" panose="020B0604030504040204" pitchFamily="34" charset="0"/>
                <a:ea typeface="Tahoma" panose="020B0604030504040204" pitchFamily="34" charset="0"/>
                <a:cs typeface="Tahoma" panose="020B0604030504040204" pitchFamily="34" charset="0"/>
              </a:rPr>
              <a:t>is Saturday, March 30, 2019</a:t>
            </a:r>
          </a:p>
          <a:p>
            <a:pPr marL="0" indent="0" algn="just">
              <a:buNone/>
            </a:pPr>
            <a:endParaRPr lang="en-US" sz="1400" dirty="0" smtClean="0">
              <a:latin typeface="Tahoma" panose="020B0604030504040204" pitchFamily="34" charset="0"/>
              <a:ea typeface="Tahoma" panose="020B0604030504040204" pitchFamily="34" charset="0"/>
              <a:cs typeface="Tahoma" panose="020B0604030504040204" pitchFamily="34" charset="0"/>
            </a:endParaRPr>
          </a:p>
          <a:p>
            <a:pPr algn="just">
              <a:buFont typeface="Arial" charset="0"/>
              <a:buChar char="•"/>
            </a:pPr>
            <a:r>
              <a:rPr lang="en-US" sz="1400" b="1" dirty="0" smtClean="0">
                <a:latin typeface="Tahoma" panose="020B0604030504040204" pitchFamily="34" charset="0"/>
                <a:ea typeface="Tahoma" panose="020B0604030504040204" pitchFamily="34" charset="0"/>
                <a:cs typeface="Tahoma" panose="020B0604030504040204" pitchFamily="34" charset="0"/>
              </a:rPr>
              <a:t>NOC </a:t>
            </a:r>
            <a:r>
              <a:rPr lang="en-US" sz="1400" b="1" dirty="0">
                <a:latin typeface="Tahoma" panose="020B0604030504040204" pitchFamily="34" charset="0"/>
                <a:ea typeface="Tahoma" panose="020B0604030504040204" pitchFamily="34" charset="0"/>
                <a:cs typeface="Tahoma" panose="020B0604030504040204" pitchFamily="34" charset="0"/>
              </a:rPr>
              <a:t>Alumni &amp; Friends Ballpark Day</a:t>
            </a:r>
            <a:r>
              <a:rPr lang="en-US" sz="1400" dirty="0">
                <a:latin typeface="Tahoma" panose="020B0604030504040204" pitchFamily="34" charset="0"/>
                <a:ea typeface="Tahoma" panose="020B0604030504040204" pitchFamily="34" charset="0"/>
                <a:cs typeface="Tahoma" panose="020B0604030504040204" pitchFamily="34" charset="0"/>
              </a:rPr>
              <a:t>, </a:t>
            </a:r>
            <a:r>
              <a:rPr lang="en-US" sz="1400" dirty="0" smtClean="0">
                <a:latin typeface="Tahoma" panose="020B0604030504040204" pitchFamily="34" charset="0"/>
                <a:ea typeface="Tahoma" panose="020B0604030504040204" pitchFamily="34" charset="0"/>
                <a:cs typeface="Tahoma" panose="020B0604030504040204" pitchFamily="34" charset="0"/>
              </a:rPr>
              <a:t>Maverick Baseball Complex, Tonkawa </a:t>
            </a:r>
            <a:r>
              <a:rPr lang="en-US" sz="1400" dirty="0">
                <a:latin typeface="Tahoma" panose="020B0604030504040204" pitchFamily="34" charset="0"/>
                <a:ea typeface="Tahoma" panose="020B0604030504040204" pitchFamily="34" charset="0"/>
                <a:cs typeface="Tahoma" panose="020B0604030504040204" pitchFamily="34" charset="0"/>
              </a:rPr>
              <a:t>is </a:t>
            </a:r>
            <a:r>
              <a:rPr lang="en-US" sz="1400" dirty="0" smtClean="0">
                <a:latin typeface="Tahoma" panose="020B0604030504040204" pitchFamily="34" charset="0"/>
                <a:ea typeface="Tahoma" panose="020B0604030504040204" pitchFamily="34" charset="0"/>
                <a:cs typeface="Tahoma" panose="020B0604030504040204" pitchFamily="34" charset="0"/>
              </a:rPr>
              <a:t>Sunday, </a:t>
            </a:r>
            <a:r>
              <a:rPr lang="en-US" sz="1400" dirty="0">
                <a:latin typeface="Tahoma" panose="020B0604030504040204" pitchFamily="34" charset="0"/>
                <a:ea typeface="Tahoma" panose="020B0604030504040204" pitchFamily="34" charset="0"/>
                <a:cs typeface="Tahoma" panose="020B0604030504040204" pitchFamily="34" charset="0"/>
              </a:rPr>
              <a:t>April </a:t>
            </a:r>
            <a:r>
              <a:rPr lang="en-US" sz="1400" dirty="0" smtClean="0">
                <a:latin typeface="Tahoma" panose="020B0604030504040204" pitchFamily="34" charset="0"/>
                <a:ea typeface="Tahoma" panose="020B0604030504040204" pitchFamily="34" charset="0"/>
                <a:cs typeface="Tahoma" panose="020B0604030504040204" pitchFamily="34" charset="0"/>
              </a:rPr>
              <a:t>13, 2019</a:t>
            </a:r>
            <a:endParaRPr lang="en-US" sz="1400" dirty="0">
              <a:latin typeface="Tahoma" panose="020B0604030504040204" pitchFamily="34" charset="0"/>
              <a:ea typeface="Tahoma" panose="020B0604030504040204" pitchFamily="34" charset="0"/>
              <a:cs typeface="Tahoma" panose="020B0604030504040204" pitchFamily="34" charset="0"/>
            </a:endParaRPr>
          </a:p>
          <a:p>
            <a:pPr marL="0" indent="0" algn="just">
              <a:buNone/>
            </a:pPr>
            <a:endParaRPr lang="en-US" sz="1400" b="1" dirty="0" smtClean="0">
              <a:latin typeface="Tahoma" panose="020B0604030504040204" pitchFamily="34" charset="0"/>
              <a:ea typeface="Tahoma" panose="020B0604030504040204" pitchFamily="34" charset="0"/>
              <a:cs typeface="Tahoma" panose="020B0604030504040204" pitchFamily="34" charset="0"/>
            </a:endParaRPr>
          </a:p>
          <a:p>
            <a:pPr algn="just">
              <a:buFont typeface="Arial" charset="0"/>
              <a:buChar char="•"/>
            </a:pPr>
            <a:r>
              <a:rPr lang="en-US" sz="1400" b="1" dirty="0" smtClean="0">
                <a:latin typeface="Tahoma" panose="020B0604030504040204" pitchFamily="34" charset="0"/>
                <a:ea typeface="Tahoma" panose="020B0604030504040204" pitchFamily="34" charset="0"/>
                <a:cs typeface="Tahoma" panose="020B0604030504040204" pitchFamily="34" charset="0"/>
              </a:rPr>
              <a:t>The Oak Ridge Boys</a:t>
            </a:r>
            <a:r>
              <a:rPr lang="en-US" sz="1400" dirty="0" smtClean="0">
                <a:latin typeface="Tahoma" panose="020B0604030504040204" pitchFamily="34" charset="0"/>
                <a:ea typeface="Tahoma" panose="020B0604030504040204" pitchFamily="34" charset="0"/>
                <a:cs typeface="Tahoma" panose="020B0604030504040204" pitchFamily="34" charset="0"/>
              </a:rPr>
              <a:t>, sponsored by the Carl and Carolyn Renfro Endowed Lectureship, Thursday, April 25, 2019, Kinzer Performing Arts Center, 7:30 p.m. </a:t>
            </a:r>
          </a:p>
          <a:p>
            <a:pPr marL="0" indent="0" algn="just">
              <a:buNone/>
            </a:pPr>
            <a:endParaRPr lang="en-US" sz="1400" b="1" dirty="0" smtClean="0">
              <a:latin typeface="Tahoma" panose="020B0604030504040204" pitchFamily="34" charset="0"/>
              <a:ea typeface="Tahoma" panose="020B0604030504040204" pitchFamily="34" charset="0"/>
              <a:cs typeface="Tahoma" panose="020B0604030504040204" pitchFamily="34" charset="0"/>
            </a:endParaRPr>
          </a:p>
          <a:p>
            <a:pPr algn="just">
              <a:buFont typeface="Arial" charset="0"/>
              <a:buChar char="•"/>
            </a:pPr>
            <a:r>
              <a:rPr lang="en-US" sz="1400" b="1" dirty="0" smtClean="0">
                <a:latin typeface="Tahoma" panose="020B0604030504040204" pitchFamily="34" charset="0"/>
                <a:ea typeface="Tahoma" panose="020B0604030504040204" pitchFamily="34" charset="0"/>
                <a:cs typeface="Tahoma" panose="020B0604030504040204" pitchFamily="34" charset="0"/>
              </a:rPr>
              <a:t>24</a:t>
            </a:r>
            <a:r>
              <a:rPr lang="en-US" sz="1400" b="1" baseline="30000" dirty="0" smtClean="0">
                <a:latin typeface="Tahoma" panose="020B0604030504040204" pitchFamily="34" charset="0"/>
                <a:ea typeface="Tahoma" panose="020B0604030504040204" pitchFamily="34" charset="0"/>
                <a:cs typeface="Tahoma" panose="020B0604030504040204" pitchFamily="34" charset="0"/>
              </a:rPr>
              <a:t>th</a:t>
            </a:r>
            <a:r>
              <a:rPr lang="en-US" sz="1400" b="1" dirty="0" smtClean="0">
                <a:latin typeface="Tahoma" panose="020B0604030504040204" pitchFamily="34" charset="0"/>
                <a:ea typeface="Tahoma" panose="020B0604030504040204" pitchFamily="34" charset="0"/>
                <a:cs typeface="Tahoma" panose="020B0604030504040204" pitchFamily="34" charset="0"/>
              </a:rPr>
              <a:t> Annual </a:t>
            </a:r>
            <a:r>
              <a:rPr lang="en-US" sz="1400" b="1" dirty="0">
                <a:latin typeface="Tahoma" panose="020B0604030504040204" pitchFamily="34" charset="0"/>
                <a:ea typeface="Tahoma" panose="020B0604030504040204" pitchFamily="34" charset="0"/>
                <a:cs typeface="Tahoma" panose="020B0604030504040204" pitchFamily="34" charset="0"/>
              </a:rPr>
              <a:t>Gala Concert </a:t>
            </a:r>
            <a:r>
              <a:rPr lang="en-US" sz="1400" dirty="0">
                <a:latin typeface="Tahoma" panose="020B0604030504040204" pitchFamily="34" charset="0"/>
                <a:ea typeface="Tahoma" panose="020B0604030504040204" pitchFamily="34" charset="0"/>
                <a:cs typeface="Tahoma" panose="020B0604030504040204" pitchFamily="34" charset="0"/>
              </a:rPr>
              <a:t>is </a:t>
            </a:r>
            <a:r>
              <a:rPr lang="en-US" sz="1400" dirty="0" smtClean="0">
                <a:latin typeface="Tahoma" panose="020B0604030504040204" pitchFamily="34" charset="0"/>
                <a:ea typeface="Tahoma" panose="020B0604030504040204" pitchFamily="34" charset="0"/>
                <a:cs typeface="Tahoma" panose="020B0604030504040204" pitchFamily="34" charset="0"/>
              </a:rPr>
              <a:t>Sunday, April 28, 2019, Kinzer Performing Arts Center, 7 p.m.</a:t>
            </a:r>
            <a:endParaRPr lang="en-US" sz="1400" dirty="0">
              <a:latin typeface="Tahoma" panose="020B0604030504040204" pitchFamily="34" charset="0"/>
              <a:ea typeface="Tahoma" panose="020B0604030504040204" pitchFamily="34" charset="0"/>
              <a:cs typeface="Tahoma" panose="020B0604030504040204" pitchFamily="34" charset="0"/>
            </a:endParaRPr>
          </a:p>
          <a:p>
            <a:pPr marL="0" indent="0" algn="just">
              <a:buNone/>
            </a:pPr>
            <a:endParaRPr lang="en-US" sz="1400" dirty="0" smtClean="0">
              <a:latin typeface="Tahoma" panose="020B0604030504040204" pitchFamily="34" charset="0"/>
              <a:ea typeface="Tahoma" panose="020B0604030504040204" pitchFamily="34" charset="0"/>
              <a:cs typeface="Tahoma" panose="020B0604030504040204" pitchFamily="34" charset="0"/>
            </a:endParaRPr>
          </a:p>
          <a:p>
            <a:pPr>
              <a:buFont typeface="Arial" charset="0"/>
              <a:buChar char="•"/>
            </a:pPr>
            <a:r>
              <a:rPr lang="en-US" sz="1400" b="1" dirty="0">
                <a:latin typeface="Tahoma" panose="020B0604030504040204" pitchFamily="34" charset="0"/>
                <a:ea typeface="Tahoma" panose="020B0604030504040204" pitchFamily="34" charset="0"/>
                <a:cs typeface="Tahoma" panose="020B0604030504040204" pitchFamily="34" charset="0"/>
              </a:rPr>
              <a:t>NOC Commencement </a:t>
            </a:r>
            <a:r>
              <a:rPr lang="en-US" sz="1400" dirty="0">
                <a:latin typeface="Tahoma" panose="020B0604030504040204" pitchFamily="34" charset="0"/>
                <a:ea typeface="Tahoma" panose="020B0604030504040204" pitchFamily="34" charset="0"/>
                <a:cs typeface="Tahoma" panose="020B0604030504040204" pitchFamily="34" charset="0"/>
              </a:rPr>
              <a:t>is Saturday, </a:t>
            </a:r>
            <a:r>
              <a:rPr lang="en-US" sz="1400" dirty="0" smtClean="0">
                <a:latin typeface="Tahoma" panose="020B0604030504040204" pitchFamily="34" charset="0"/>
                <a:ea typeface="Tahoma" panose="020B0604030504040204" pitchFamily="34" charset="0"/>
                <a:cs typeface="Tahoma" panose="020B0604030504040204" pitchFamily="34" charset="0"/>
              </a:rPr>
              <a:t>May 4, 2019</a:t>
            </a:r>
            <a:endParaRPr lang="en-US" sz="14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1400" dirty="0">
                <a:latin typeface="Tahoma" panose="020B0604030504040204" pitchFamily="34" charset="0"/>
                <a:ea typeface="Tahoma" panose="020B0604030504040204" pitchFamily="34" charset="0"/>
                <a:cs typeface="Tahoma" panose="020B0604030504040204" pitchFamily="34" charset="0"/>
              </a:rPr>
              <a:t>	Tonkawa/Stillwater Commencement, Foster-Piper Fieldhouse, 9:30 a.m.</a:t>
            </a:r>
          </a:p>
          <a:p>
            <a:pPr marL="0" indent="0">
              <a:buNone/>
            </a:pPr>
            <a:r>
              <a:rPr lang="en-US" sz="1400" dirty="0">
                <a:latin typeface="Tahoma" panose="020B0604030504040204" pitchFamily="34" charset="0"/>
                <a:ea typeface="Tahoma" panose="020B0604030504040204" pitchFamily="34" charset="0"/>
                <a:cs typeface="Tahoma" panose="020B0604030504040204" pitchFamily="34" charset="0"/>
              </a:rPr>
              <a:t>	Enid Commencement, Briggs Auditorium, </a:t>
            </a:r>
            <a:r>
              <a:rPr lang="en-US" sz="1400" dirty="0" smtClean="0">
                <a:latin typeface="Tahoma" panose="020B0604030504040204" pitchFamily="34" charset="0"/>
                <a:ea typeface="Tahoma" panose="020B0604030504040204" pitchFamily="34" charset="0"/>
                <a:cs typeface="Tahoma" panose="020B0604030504040204" pitchFamily="34" charset="0"/>
              </a:rPr>
              <a:t>3:00 </a:t>
            </a:r>
            <a:r>
              <a:rPr lang="en-US" sz="1400" dirty="0">
                <a:latin typeface="Tahoma" panose="020B0604030504040204" pitchFamily="34" charset="0"/>
                <a:ea typeface="Tahoma" panose="020B0604030504040204" pitchFamily="34" charset="0"/>
                <a:cs typeface="Tahoma" panose="020B0604030504040204" pitchFamily="34" charset="0"/>
              </a:rPr>
              <a:t>p.m.</a:t>
            </a:r>
          </a:p>
          <a:p>
            <a:pPr marL="0" indent="0">
              <a:buNone/>
            </a:pPr>
            <a:endParaRPr lang="en-US" sz="1600" b="1" dirty="0" smtClean="0">
              <a:latin typeface="Baskerville Old Face" pitchFamily="18" charset="0"/>
            </a:endParaRPr>
          </a:p>
          <a:p>
            <a:pPr marL="0" indent="0">
              <a:buNone/>
            </a:pPr>
            <a:endParaRPr lang="en-US" sz="1400" dirty="0">
              <a:latin typeface="Baskerville Old Face" pitchFamily="18" charset="0"/>
            </a:endParaRPr>
          </a:p>
          <a:p>
            <a:pPr>
              <a:buFont typeface="Arial" charset="0"/>
              <a:buChar char="•"/>
            </a:pPr>
            <a:endParaRPr lang="en-US" sz="1400" dirty="0" smtClean="0">
              <a:latin typeface="Baskerville Old Face" pitchFamily="18" charset="0"/>
            </a:endParaRPr>
          </a:p>
          <a:p>
            <a:pPr marL="0" indent="0">
              <a:buNone/>
            </a:pPr>
            <a:endParaRPr lang="en-US" sz="1400" dirty="0" smtClean="0">
              <a:latin typeface="Baskerville Old Face" pitchFamily="18" charset="0"/>
            </a:endParaRPr>
          </a:p>
          <a:p>
            <a:pPr marL="0" indent="0">
              <a:buNone/>
            </a:pPr>
            <a:endParaRPr lang="en-US" sz="1400" dirty="0">
              <a:latin typeface="Baskerville Old Face" pitchFamily="18" charset="0"/>
            </a:endParaRPr>
          </a:p>
        </p:txBody>
      </p:sp>
    </p:spTree>
    <p:extLst>
      <p:ext uri="{BB962C8B-B14F-4D97-AF65-F5344CB8AC3E}">
        <p14:creationId xmlns:p14="http://schemas.microsoft.com/office/powerpoint/2010/main" val="476132939"/>
      </p:ext>
    </p:extLst>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609600"/>
            <a:ext cx="8153400" cy="5823857"/>
          </a:xfrm>
          <a:prstGeom prst="rect">
            <a:avLst/>
          </a:prstGeom>
        </p:spPr>
      </p:pic>
    </p:spTree>
    <p:extLst>
      <p:ext uri="{BB962C8B-B14F-4D97-AF65-F5344CB8AC3E}">
        <p14:creationId xmlns:p14="http://schemas.microsoft.com/office/powerpoint/2010/main" val="475247705"/>
      </p:ext>
    </p:extLst>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Baskerville Old Face" panose="02020602080505020303" pitchFamily="18" charset="0"/>
              </a:rPr>
              <a:t>Mission of the Foundation</a:t>
            </a:r>
            <a:endParaRPr lang="en-US" sz="3600" dirty="0">
              <a:latin typeface="Baskerville Old Face" panose="02020602080505020303" pitchFamily="18" charset="0"/>
            </a:endParaRPr>
          </a:p>
        </p:txBody>
      </p:sp>
      <p:sp>
        <p:nvSpPr>
          <p:cNvPr id="3" name="Content Placeholder 2"/>
          <p:cNvSpPr>
            <a:spLocks noGrp="1"/>
          </p:cNvSpPr>
          <p:nvPr>
            <p:ph idx="1"/>
          </p:nvPr>
        </p:nvSpPr>
        <p:spPr>
          <a:xfrm>
            <a:off x="1319981" y="2438400"/>
            <a:ext cx="7391400" cy="4068763"/>
          </a:xfrm>
        </p:spPr>
        <p:txBody>
          <a:bodyPr/>
          <a:lstStyle/>
          <a:p>
            <a:pPr marL="0" indent="0" algn="just">
              <a:buNone/>
            </a:pPr>
            <a:r>
              <a:rPr lang="en-US" dirty="0" smtClean="0">
                <a:latin typeface="Baskerville Old Face" panose="02020602080505020303" pitchFamily="18" charset="0"/>
              </a:rPr>
              <a:t>The </a:t>
            </a:r>
            <a:r>
              <a:rPr lang="en-US" dirty="0">
                <a:latin typeface="Baskerville Old Face" panose="02020602080505020303" pitchFamily="18" charset="0"/>
              </a:rPr>
              <a:t>Northern Oklahoma College Foundation seeks private support by establishing lifelong relationships with its donors, alumni and friends, while supporting the mission of Northern Oklahoma College and providing financial assistance and quality educational experiences to our students, programs and employees</a:t>
            </a:r>
            <a:r>
              <a:rPr lang="en-US" dirty="0" smtClean="0">
                <a:latin typeface="Baskerville Old Face" panose="02020602080505020303" pitchFamily="18" charset="0"/>
              </a:rPr>
              <a:t>.</a:t>
            </a:r>
            <a:endParaRPr lang="en-US" dirty="0">
              <a:latin typeface="Baskerville Old Face" panose="02020602080505020303"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609600"/>
            <a:ext cx="1447800" cy="14478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452923299"/>
      </p:ext>
    </p:extLst>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Baskerville Old Face" panose="02020602080505020303" pitchFamily="18" charset="0"/>
              </a:rPr>
              <a:t>2010-2018 Strategic Goals of the Foundation</a:t>
            </a:r>
            <a:endParaRPr lang="en-US" sz="3600" dirty="0">
              <a:latin typeface="Baskerville Old Face" panose="02020602080505020303" pitchFamily="18" charset="0"/>
            </a:endParaRPr>
          </a:p>
        </p:txBody>
      </p:sp>
      <p:sp>
        <p:nvSpPr>
          <p:cNvPr id="3" name="Content Placeholder 2"/>
          <p:cNvSpPr>
            <a:spLocks noGrp="1"/>
          </p:cNvSpPr>
          <p:nvPr>
            <p:ph idx="1"/>
          </p:nvPr>
        </p:nvSpPr>
        <p:spPr>
          <a:xfrm>
            <a:off x="1524000" y="2072148"/>
            <a:ext cx="7391400" cy="4068763"/>
          </a:xfrm>
        </p:spPr>
        <p:txBody>
          <a:bodyPr/>
          <a:lstStyle/>
          <a:p>
            <a:pPr lvl="0"/>
            <a:r>
              <a:rPr lang="en-US" sz="2000" dirty="0" smtClean="0">
                <a:latin typeface="Tahoma" panose="020B0604030504040204" pitchFamily="34" charset="0"/>
                <a:ea typeface="Tahoma" panose="020B0604030504040204" pitchFamily="34" charset="0"/>
                <a:cs typeface="Tahoma" panose="020B0604030504040204" pitchFamily="34" charset="0"/>
              </a:rPr>
              <a:t>Evaluate </a:t>
            </a:r>
            <a:r>
              <a:rPr lang="en-US" sz="2000" dirty="0">
                <a:latin typeface="Tahoma" panose="020B0604030504040204" pitchFamily="34" charset="0"/>
                <a:ea typeface="Tahoma" panose="020B0604030504040204" pitchFamily="34" charset="0"/>
                <a:cs typeface="Tahoma" panose="020B0604030504040204" pitchFamily="34" charset="0"/>
              </a:rPr>
              <a:t>the organization’s capacity and develop a structure which allows the Foundation to achieve goals. </a:t>
            </a:r>
            <a:endParaRPr lang="en-US" sz="2000" dirty="0" smtClean="0">
              <a:latin typeface="Tahoma" panose="020B0604030504040204" pitchFamily="34" charset="0"/>
              <a:ea typeface="Tahoma" panose="020B0604030504040204" pitchFamily="34" charset="0"/>
              <a:cs typeface="Tahoma" panose="020B0604030504040204" pitchFamily="34" charset="0"/>
            </a:endParaRPr>
          </a:p>
          <a:p>
            <a:pPr lvl="0"/>
            <a:endParaRPr lang="en-US" sz="2000" dirty="0">
              <a:latin typeface="Tahoma" panose="020B0604030504040204" pitchFamily="34" charset="0"/>
              <a:ea typeface="Tahoma" panose="020B0604030504040204" pitchFamily="34" charset="0"/>
              <a:cs typeface="Tahoma" panose="020B0604030504040204" pitchFamily="34" charset="0"/>
            </a:endParaRPr>
          </a:p>
          <a:p>
            <a:pPr lvl="0"/>
            <a:r>
              <a:rPr lang="en-US" sz="2000" dirty="0">
                <a:latin typeface="Tahoma" panose="020B0604030504040204" pitchFamily="34" charset="0"/>
                <a:ea typeface="Tahoma" panose="020B0604030504040204" pitchFamily="34" charset="0"/>
                <a:cs typeface="Tahoma" panose="020B0604030504040204" pitchFamily="34" charset="0"/>
              </a:rPr>
              <a:t>Increase total assets to $12 million by 2018. </a:t>
            </a:r>
            <a:endParaRPr lang="en-US" sz="2000" dirty="0" smtClean="0">
              <a:latin typeface="Tahoma" panose="020B0604030504040204" pitchFamily="34" charset="0"/>
              <a:ea typeface="Tahoma" panose="020B0604030504040204" pitchFamily="34" charset="0"/>
              <a:cs typeface="Tahoma" panose="020B0604030504040204" pitchFamily="34" charset="0"/>
            </a:endParaRPr>
          </a:p>
          <a:p>
            <a:pPr lvl="0"/>
            <a:endParaRPr lang="en-US" sz="2000" dirty="0">
              <a:latin typeface="Tahoma" panose="020B0604030504040204" pitchFamily="34" charset="0"/>
              <a:ea typeface="Tahoma" panose="020B0604030504040204" pitchFamily="34" charset="0"/>
              <a:cs typeface="Tahoma" panose="020B0604030504040204" pitchFamily="34" charset="0"/>
            </a:endParaRPr>
          </a:p>
          <a:p>
            <a:pPr lvl="0"/>
            <a:r>
              <a:rPr lang="en-US" sz="2000" dirty="0">
                <a:latin typeface="Tahoma" panose="020B0604030504040204" pitchFamily="34" charset="0"/>
                <a:ea typeface="Tahoma" panose="020B0604030504040204" pitchFamily="34" charset="0"/>
                <a:cs typeface="Tahoma" panose="020B0604030504040204" pitchFamily="34" charset="0"/>
              </a:rPr>
              <a:t>Enhance the “Greater Gifts” campaign. </a:t>
            </a:r>
            <a:endParaRPr lang="en-US" sz="2000" dirty="0" smtClean="0">
              <a:latin typeface="Tahoma" panose="020B0604030504040204" pitchFamily="34" charset="0"/>
              <a:ea typeface="Tahoma" panose="020B0604030504040204" pitchFamily="34" charset="0"/>
              <a:cs typeface="Tahoma" panose="020B0604030504040204" pitchFamily="34" charset="0"/>
            </a:endParaRPr>
          </a:p>
          <a:p>
            <a:pPr marL="0" lvl="0" indent="0">
              <a:buNone/>
            </a:pPr>
            <a:endParaRPr lang="en-US" sz="2000" dirty="0">
              <a:latin typeface="Tahoma" panose="020B0604030504040204" pitchFamily="34" charset="0"/>
              <a:ea typeface="Tahoma" panose="020B0604030504040204" pitchFamily="34" charset="0"/>
              <a:cs typeface="Tahoma" panose="020B0604030504040204" pitchFamily="34" charset="0"/>
            </a:endParaRPr>
          </a:p>
          <a:p>
            <a:pPr lvl="0"/>
            <a:r>
              <a:rPr lang="en-US" sz="2000" dirty="0">
                <a:latin typeface="Tahoma" panose="020B0604030504040204" pitchFamily="34" charset="0"/>
                <a:ea typeface="Tahoma" panose="020B0604030504040204" pitchFamily="34" charset="0"/>
                <a:cs typeface="Tahoma" panose="020B0604030504040204" pitchFamily="34" charset="0"/>
              </a:rPr>
              <a:t>Develop a plan for a capital campaign</a:t>
            </a:r>
            <a:r>
              <a:rPr lang="en-US" sz="2000" dirty="0" smtClean="0">
                <a:latin typeface="Tahoma" panose="020B0604030504040204" pitchFamily="34" charset="0"/>
                <a:ea typeface="Tahoma" panose="020B0604030504040204" pitchFamily="34" charset="0"/>
                <a:cs typeface="Tahoma" panose="020B0604030504040204" pitchFamily="34" charset="0"/>
              </a:rPr>
              <a:t>.</a:t>
            </a:r>
          </a:p>
          <a:p>
            <a:pPr lvl="0"/>
            <a:endParaRPr lang="en-US" sz="2000" dirty="0">
              <a:latin typeface="Tahoma" panose="020B0604030504040204" pitchFamily="34" charset="0"/>
              <a:ea typeface="Tahoma" panose="020B0604030504040204" pitchFamily="34" charset="0"/>
              <a:cs typeface="Tahoma" panose="020B0604030504040204" pitchFamily="34" charset="0"/>
            </a:endParaRPr>
          </a:p>
          <a:p>
            <a:pPr lvl="0"/>
            <a:r>
              <a:rPr lang="en-US" sz="2000" dirty="0">
                <a:latin typeface="Tahoma" panose="020B0604030504040204" pitchFamily="34" charset="0"/>
                <a:ea typeface="Tahoma" panose="020B0604030504040204" pitchFamily="34" charset="0"/>
                <a:cs typeface="Tahoma" panose="020B0604030504040204" pitchFamily="34" charset="0"/>
              </a:rPr>
              <a:t>Develop a plan for an endowment/planned giving campaign. </a:t>
            </a:r>
          </a:p>
          <a:p>
            <a:pPr marL="0" indent="0">
              <a:buNone/>
            </a:pPr>
            <a:r>
              <a:rPr lang="en-US" sz="2000" dirty="0">
                <a:latin typeface="Baskerville Old Face" panose="02020602080505020303" pitchFamily="18" charset="0"/>
              </a:rPr>
              <a:t> </a:t>
            </a:r>
          </a:p>
          <a:p>
            <a:pPr marL="0" indent="0">
              <a:buNone/>
            </a:pPr>
            <a:r>
              <a:rPr lang="en-US" sz="1400" dirty="0">
                <a:latin typeface="Baskerville Old Face" panose="02020602080505020303" pitchFamily="18" charset="0"/>
              </a:rPr>
              <a:t> </a:t>
            </a:r>
          </a:p>
          <a:p>
            <a:endParaRPr lang="en-US" sz="1400" dirty="0">
              <a:latin typeface="Baskerville Old Face" panose="02020602080505020303" pitchFamily="18" charset="0"/>
            </a:endParaRPr>
          </a:p>
          <a:p>
            <a:pPr marL="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609600"/>
            <a:ext cx="1447800" cy="14478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501368134"/>
      </p:ext>
    </p:extLst>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748" y="304800"/>
            <a:ext cx="8229600" cy="1143000"/>
          </a:xfrm>
        </p:spPr>
        <p:txBody>
          <a:bodyPr/>
          <a:lstStyle/>
          <a:p>
            <a:r>
              <a:rPr lang="en-US" sz="3600" dirty="0" smtClean="0">
                <a:latin typeface="Baskerville Old Face" panose="02020602080505020303" pitchFamily="18" charset="0"/>
              </a:rPr>
              <a:t>Case Statement of the Foundation</a:t>
            </a:r>
            <a:br>
              <a:rPr lang="en-US" sz="3600" dirty="0" smtClean="0">
                <a:latin typeface="Baskerville Old Face" panose="02020602080505020303" pitchFamily="18" charset="0"/>
              </a:rPr>
            </a:br>
            <a:r>
              <a:rPr lang="en-US" sz="2400" i="1" dirty="0" smtClean="0">
                <a:latin typeface="Baskerville Old Face" panose="02020602080505020303" pitchFamily="18" charset="0"/>
              </a:rPr>
              <a:t>“Stepping into the Future…2018”</a:t>
            </a:r>
            <a:endParaRPr lang="en-US" sz="2400" i="1" dirty="0">
              <a:latin typeface="Baskerville Old Face" panose="02020602080505020303" pitchFamily="18" charset="0"/>
            </a:endParaRPr>
          </a:p>
        </p:txBody>
      </p:sp>
      <p:sp>
        <p:nvSpPr>
          <p:cNvPr id="3" name="Content Placeholder 2"/>
          <p:cNvSpPr>
            <a:spLocks noGrp="1"/>
          </p:cNvSpPr>
          <p:nvPr>
            <p:ph idx="1"/>
          </p:nvPr>
        </p:nvSpPr>
        <p:spPr>
          <a:xfrm>
            <a:off x="1538748" y="2057400"/>
            <a:ext cx="7391400" cy="4068763"/>
          </a:xfrm>
        </p:spPr>
        <p:txBody>
          <a:bodyPr/>
          <a:lstStyle/>
          <a:p>
            <a:pPr marL="0" indent="0">
              <a:buNone/>
            </a:pPr>
            <a:r>
              <a:rPr lang="en-US" sz="1600" b="1" dirty="0" smtClean="0">
                <a:latin typeface="Tahoma" panose="020B0604030504040204" pitchFamily="34" charset="0"/>
                <a:ea typeface="Tahoma" panose="020B0604030504040204" pitchFamily="34" charset="0"/>
                <a:cs typeface="Tahoma" panose="020B0604030504040204" pitchFamily="34" charset="0"/>
              </a:rPr>
              <a:t>Northern </a:t>
            </a:r>
            <a:r>
              <a:rPr lang="en-US" sz="1600" b="1" dirty="0">
                <a:latin typeface="Tahoma" panose="020B0604030504040204" pitchFamily="34" charset="0"/>
                <a:ea typeface="Tahoma" panose="020B0604030504040204" pitchFamily="34" charset="0"/>
                <a:cs typeface="Tahoma" panose="020B0604030504040204" pitchFamily="34" charset="0"/>
              </a:rPr>
              <a:t>Oklahoma College Foundation, Inc. seeks to raise funds from private sources bringing total net assets to $12 million by 2018.</a:t>
            </a:r>
          </a:p>
          <a:p>
            <a:pPr marL="0" indent="0">
              <a:buNone/>
            </a:pPr>
            <a:endParaRPr lang="en-US" sz="16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1600" dirty="0">
                <a:latin typeface="Tahoma" panose="020B0604030504040204" pitchFamily="34" charset="0"/>
                <a:ea typeface="Tahoma" panose="020B0604030504040204" pitchFamily="34" charset="0"/>
                <a:cs typeface="Tahoma" panose="020B0604030504040204" pitchFamily="34" charset="0"/>
              </a:rPr>
              <a:t>These funds will provide life changing experiences and opportunities to</a:t>
            </a:r>
            <a:r>
              <a:rPr lang="en-US" sz="1600" dirty="0" smtClean="0">
                <a:latin typeface="Tahoma" panose="020B0604030504040204" pitchFamily="34" charset="0"/>
                <a:ea typeface="Tahoma" panose="020B0604030504040204" pitchFamily="34" charset="0"/>
                <a:cs typeface="Tahoma" panose="020B0604030504040204" pitchFamily="34" charset="0"/>
              </a:rPr>
              <a:t>:</a:t>
            </a:r>
          </a:p>
          <a:p>
            <a:pPr marL="0" indent="0">
              <a:buNone/>
            </a:pPr>
            <a:endParaRPr lang="en-US" sz="1600" dirty="0">
              <a:latin typeface="Tahoma" panose="020B0604030504040204" pitchFamily="34" charset="0"/>
              <a:ea typeface="Tahoma" panose="020B0604030504040204" pitchFamily="34" charset="0"/>
              <a:cs typeface="Tahoma" panose="020B0604030504040204" pitchFamily="34" charset="0"/>
            </a:endParaRPr>
          </a:p>
          <a:p>
            <a:pPr lvl="0"/>
            <a:r>
              <a:rPr lang="en-US" sz="1600" dirty="0">
                <a:latin typeface="Tahoma" panose="020B0604030504040204" pitchFamily="34" charset="0"/>
                <a:ea typeface="Tahoma" panose="020B0604030504040204" pitchFamily="34" charset="0"/>
                <a:cs typeface="Tahoma" panose="020B0604030504040204" pitchFamily="34" charset="0"/>
              </a:rPr>
              <a:t>Ensure Northern continues to attract and recruit the best students and </a:t>
            </a:r>
            <a:r>
              <a:rPr lang="en-US" sz="1600" dirty="0" smtClean="0">
                <a:latin typeface="Tahoma" panose="020B0604030504040204" pitchFamily="34" charset="0"/>
                <a:ea typeface="Tahoma" panose="020B0604030504040204" pitchFamily="34" charset="0"/>
                <a:cs typeface="Tahoma" panose="020B0604030504040204" pitchFamily="34" charset="0"/>
              </a:rPr>
              <a:t>employees</a:t>
            </a:r>
          </a:p>
          <a:p>
            <a:pPr marL="0" lvl="0" indent="0">
              <a:buNone/>
            </a:pPr>
            <a:endParaRPr lang="en-US" sz="1600" dirty="0">
              <a:latin typeface="Tahoma" panose="020B0604030504040204" pitchFamily="34" charset="0"/>
              <a:ea typeface="Tahoma" panose="020B0604030504040204" pitchFamily="34" charset="0"/>
              <a:cs typeface="Tahoma" panose="020B0604030504040204" pitchFamily="34" charset="0"/>
            </a:endParaRPr>
          </a:p>
          <a:p>
            <a:pPr lvl="0"/>
            <a:r>
              <a:rPr lang="en-US" sz="1600" dirty="0">
                <a:latin typeface="Tahoma" panose="020B0604030504040204" pitchFamily="34" charset="0"/>
                <a:ea typeface="Tahoma" panose="020B0604030504040204" pitchFamily="34" charset="0"/>
                <a:cs typeface="Tahoma" panose="020B0604030504040204" pitchFamily="34" charset="0"/>
              </a:rPr>
              <a:t>Ensure excellent academic </a:t>
            </a:r>
            <a:r>
              <a:rPr lang="en-US" sz="1600" dirty="0" smtClean="0">
                <a:latin typeface="Tahoma" panose="020B0604030504040204" pitchFamily="34" charset="0"/>
                <a:ea typeface="Tahoma" panose="020B0604030504040204" pitchFamily="34" charset="0"/>
                <a:cs typeface="Tahoma" panose="020B0604030504040204" pitchFamily="34" charset="0"/>
              </a:rPr>
              <a:t>programs</a:t>
            </a:r>
          </a:p>
          <a:p>
            <a:pPr marL="0" lvl="0" indent="0">
              <a:buNone/>
            </a:pPr>
            <a:endParaRPr lang="en-US" sz="1600" dirty="0">
              <a:latin typeface="Tahoma" panose="020B0604030504040204" pitchFamily="34" charset="0"/>
              <a:ea typeface="Tahoma" panose="020B0604030504040204" pitchFamily="34" charset="0"/>
              <a:cs typeface="Tahoma" panose="020B0604030504040204" pitchFamily="34" charset="0"/>
            </a:endParaRPr>
          </a:p>
          <a:p>
            <a:pPr lvl="0"/>
            <a:r>
              <a:rPr lang="en-US" sz="1600" dirty="0">
                <a:latin typeface="Tahoma" panose="020B0604030504040204" pitchFamily="34" charset="0"/>
                <a:ea typeface="Tahoma" panose="020B0604030504040204" pitchFamily="34" charset="0"/>
                <a:cs typeface="Tahoma" panose="020B0604030504040204" pitchFamily="34" charset="0"/>
              </a:rPr>
              <a:t>Enhance student success and </a:t>
            </a:r>
            <a:r>
              <a:rPr lang="en-US" sz="1600" dirty="0" smtClean="0">
                <a:latin typeface="Tahoma" panose="020B0604030504040204" pitchFamily="34" charset="0"/>
                <a:ea typeface="Tahoma" panose="020B0604030504040204" pitchFamily="34" charset="0"/>
                <a:cs typeface="Tahoma" panose="020B0604030504040204" pitchFamily="34" charset="0"/>
              </a:rPr>
              <a:t>completion</a:t>
            </a:r>
          </a:p>
          <a:p>
            <a:pPr marL="0" lvl="0" indent="0">
              <a:buNone/>
            </a:pPr>
            <a:endParaRPr lang="en-US" sz="1600" dirty="0">
              <a:latin typeface="Tahoma" panose="020B0604030504040204" pitchFamily="34" charset="0"/>
              <a:ea typeface="Tahoma" panose="020B0604030504040204" pitchFamily="34" charset="0"/>
              <a:cs typeface="Tahoma" panose="020B0604030504040204" pitchFamily="34" charset="0"/>
            </a:endParaRPr>
          </a:p>
          <a:p>
            <a:pPr lvl="0"/>
            <a:r>
              <a:rPr lang="en-US" sz="1600" dirty="0">
                <a:latin typeface="Tahoma" panose="020B0604030504040204" pitchFamily="34" charset="0"/>
                <a:ea typeface="Tahoma" panose="020B0604030504040204" pitchFamily="34" charset="0"/>
                <a:cs typeface="Tahoma" panose="020B0604030504040204" pitchFamily="34" charset="0"/>
              </a:rPr>
              <a:t>Build and enrich the campus and community</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609600"/>
            <a:ext cx="1447800" cy="14478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435963175"/>
      </p:ext>
    </p:extLst>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229600" cy="1143000"/>
          </a:xfrm>
        </p:spPr>
        <p:txBody>
          <a:bodyPr/>
          <a:lstStyle/>
          <a:p>
            <a:r>
              <a:rPr lang="en-US" sz="2400" dirty="0" smtClean="0">
                <a:latin typeface="Baskerville Old Face" pitchFamily="18" charset="0"/>
              </a:rPr>
              <a:t>Northern Oklahoma College Foundation, Inc.</a:t>
            </a:r>
            <a:br>
              <a:rPr lang="en-US" sz="2400" dirty="0" smtClean="0">
                <a:latin typeface="Baskerville Old Face" pitchFamily="18" charset="0"/>
              </a:rPr>
            </a:br>
            <a:r>
              <a:rPr lang="en-US" sz="2400" dirty="0" smtClean="0">
                <a:latin typeface="Baskerville Old Face" pitchFamily="18" charset="0"/>
              </a:rPr>
              <a:t>Board of Trustees (Community Leaders) 2018-2019</a:t>
            </a:r>
            <a:endParaRPr lang="en-US" sz="2400" dirty="0">
              <a:latin typeface="Baskerville Old Face" pitchFamily="18" charset="0"/>
            </a:endParaRPr>
          </a:p>
        </p:txBody>
      </p:sp>
      <p:pic>
        <p:nvPicPr>
          <p:cNvPr id="1026" name="Picture 2" descr="Mr. Mark Detten - Term: 6.3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9529" y="2167953"/>
            <a:ext cx="8763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r. Tom Poole - Term: 6-30.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6746" y="2109672"/>
            <a:ext cx="953948" cy="119243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Mr. Jim Rodgers - Term: 6.30.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4191000"/>
            <a:ext cx="9525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Mr. Mike Loftis - Term: 6.30.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4191000"/>
            <a:ext cx="952500" cy="114300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600200" y="3395246"/>
            <a:ext cx="7239000" cy="338554"/>
          </a:xfrm>
          <a:prstGeom prst="rect">
            <a:avLst/>
          </a:prstGeom>
          <a:noFill/>
        </p:spPr>
        <p:txBody>
          <a:bodyPr wrap="square" rtlCol="0">
            <a:spAutoFit/>
          </a:bodyPr>
          <a:lstStyle/>
          <a:p>
            <a:r>
              <a:rPr lang="en-US" sz="1600" dirty="0" smtClean="0">
                <a:latin typeface="Baskerville Old Face" panose="02020602080505020303" pitchFamily="18" charset="0"/>
              </a:rPr>
              <a:t>Mark Detten          LynnDe Funk     Kristi DesJarlais      Tom Poole   </a:t>
            </a:r>
            <a:endParaRPr lang="en-US" sz="1600" dirty="0">
              <a:latin typeface="Baskerville Old Face" panose="02020602080505020303" pitchFamily="18" charset="0"/>
            </a:endParaRPr>
          </a:p>
        </p:txBody>
      </p:sp>
      <p:sp>
        <p:nvSpPr>
          <p:cNvPr id="19" name="TextBox 18"/>
          <p:cNvSpPr txBox="1"/>
          <p:nvPr/>
        </p:nvSpPr>
        <p:spPr>
          <a:xfrm>
            <a:off x="1143000" y="5410200"/>
            <a:ext cx="7848600" cy="338554"/>
          </a:xfrm>
          <a:prstGeom prst="rect">
            <a:avLst/>
          </a:prstGeom>
          <a:noFill/>
        </p:spPr>
        <p:txBody>
          <a:bodyPr wrap="square" rtlCol="0">
            <a:spAutoFit/>
          </a:bodyPr>
          <a:lstStyle/>
          <a:p>
            <a:r>
              <a:rPr lang="en-US" sz="1600" dirty="0" smtClean="0">
                <a:latin typeface="Baskerville Old Face" panose="02020602080505020303" pitchFamily="18" charset="0"/>
              </a:rPr>
              <a:t>Bert Mackie   Jim Rodgers     Mike Loftis    David Cummings</a:t>
            </a:r>
            <a:endParaRPr lang="en-US" sz="1600" dirty="0">
              <a:latin typeface="Baskerville Old Face" panose="02020602080505020303" pitchFamily="18" charset="0"/>
            </a:endParaRPr>
          </a:p>
        </p:txBody>
      </p:sp>
      <p:sp>
        <p:nvSpPr>
          <p:cNvPr id="20" name="TextBox 19"/>
          <p:cNvSpPr txBox="1"/>
          <p:nvPr/>
        </p:nvSpPr>
        <p:spPr>
          <a:xfrm>
            <a:off x="6248400" y="4322757"/>
            <a:ext cx="2884182" cy="1477328"/>
          </a:xfrm>
          <a:prstGeom prst="rect">
            <a:avLst/>
          </a:prstGeom>
          <a:noFill/>
        </p:spPr>
        <p:txBody>
          <a:bodyPr wrap="square" rtlCol="0">
            <a:spAutoFit/>
          </a:bodyPr>
          <a:lstStyle/>
          <a:p>
            <a:pPr algn="ctr"/>
            <a:r>
              <a:rPr lang="en-US" sz="1000" b="1" u="sng" dirty="0" smtClean="0">
                <a:latin typeface="Arial" pitchFamily="34" charset="0"/>
                <a:cs typeface="Arial" pitchFamily="34" charset="0"/>
              </a:rPr>
              <a:t>Executive Committee</a:t>
            </a:r>
          </a:p>
          <a:p>
            <a:pPr algn="ctr"/>
            <a:r>
              <a:rPr lang="en-US" sz="1000" dirty="0" smtClean="0">
                <a:latin typeface="Arial" pitchFamily="34" charset="0"/>
                <a:cs typeface="Arial" pitchFamily="34" charset="0"/>
              </a:rPr>
              <a:t>Chairman: Mr. David Cummings</a:t>
            </a:r>
          </a:p>
          <a:p>
            <a:pPr algn="ctr"/>
            <a:r>
              <a:rPr lang="en-US" sz="1000" dirty="0" smtClean="0">
                <a:latin typeface="Arial" pitchFamily="34" charset="0"/>
                <a:cs typeface="Arial" pitchFamily="34" charset="0"/>
              </a:rPr>
              <a:t> Vice Chairman: Mrs. LynnDe Funk</a:t>
            </a:r>
          </a:p>
          <a:p>
            <a:pPr algn="ctr"/>
            <a:r>
              <a:rPr lang="en-US" sz="1000" dirty="0" smtClean="0">
                <a:latin typeface="Arial" pitchFamily="34" charset="0"/>
                <a:cs typeface="Arial" pitchFamily="34" charset="0"/>
              </a:rPr>
              <a:t>Past Chairman: Mr. Mark Detten</a:t>
            </a:r>
            <a:endParaRPr lang="en-US" sz="1000" dirty="0">
              <a:latin typeface="Arial" pitchFamily="34" charset="0"/>
              <a:cs typeface="Arial" pitchFamily="34" charset="0"/>
            </a:endParaRPr>
          </a:p>
          <a:p>
            <a:pPr algn="ctr"/>
            <a:r>
              <a:rPr lang="en-US" sz="1000" dirty="0" smtClean="0">
                <a:latin typeface="Arial" pitchFamily="34" charset="0"/>
                <a:cs typeface="Arial" pitchFamily="34" charset="0"/>
              </a:rPr>
              <a:t>Chief Executive Officer: Dr. Cheryl Evans</a:t>
            </a:r>
          </a:p>
          <a:p>
            <a:pPr algn="ctr"/>
            <a:r>
              <a:rPr lang="en-US" sz="1000" dirty="0" smtClean="0">
                <a:latin typeface="Arial" pitchFamily="34" charset="0"/>
                <a:cs typeface="Arial" pitchFamily="34" charset="0"/>
              </a:rPr>
              <a:t>Executive Director: Mrs. Sheri Snyder</a:t>
            </a:r>
          </a:p>
          <a:p>
            <a:pPr algn="ctr"/>
            <a:r>
              <a:rPr lang="en-US" sz="1000" dirty="0" smtClean="0">
                <a:latin typeface="Arial" pitchFamily="34" charset="0"/>
                <a:cs typeface="Arial" pitchFamily="34" charset="0"/>
              </a:rPr>
              <a:t>Treasurer: Mrs. Anita Simpson</a:t>
            </a:r>
          </a:p>
          <a:p>
            <a:pPr algn="ctr"/>
            <a:r>
              <a:rPr lang="en-US" sz="1000" dirty="0" smtClean="0">
                <a:latin typeface="Arial" pitchFamily="34" charset="0"/>
                <a:cs typeface="Arial" pitchFamily="34" charset="0"/>
              </a:rPr>
              <a:t>Development Officer: Mrs. Kirby Tickel-Hill</a:t>
            </a:r>
          </a:p>
          <a:p>
            <a:pPr algn="ctr"/>
            <a:r>
              <a:rPr lang="en-US" sz="1000" dirty="0" smtClean="0">
                <a:latin typeface="Arial" pitchFamily="34" charset="0"/>
                <a:cs typeface="Arial" pitchFamily="34" charset="0"/>
              </a:rPr>
              <a:t>Secretary: Mrs. Candy Oller</a:t>
            </a:r>
            <a:endParaRPr lang="en-US" sz="1000" dirty="0">
              <a:latin typeface="Arial" pitchFamily="34" charset="0"/>
              <a:cs typeface="Arial"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5765" y="4200098"/>
            <a:ext cx="755935" cy="1133902"/>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51552" y="4191000"/>
            <a:ext cx="762000" cy="1143000"/>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01969" y="2145541"/>
            <a:ext cx="1104900" cy="1172604"/>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24522" y="2117512"/>
            <a:ext cx="1188690" cy="1188690"/>
          </a:xfrm>
          <a:prstGeom prst="rect">
            <a:avLst/>
          </a:prstGeom>
        </p:spPr>
      </p:pic>
    </p:spTree>
    <p:extLst>
      <p:ext uri="{BB962C8B-B14F-4D97-AF65-F5344CB8AC3E}">
        <p14:creationId xmlns:p14="http://schemas.microsoft.com/office/powerpoint/2010/main" val="3273480688"/>
      </p:ext>
    </p:extLst>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990" y="291256"/>
            <a:ext cx="8229600" cy="1143000"/>
          </a:xfrm>
        </p:spPr>
        <p:txBody>
          <a:bodyPr/>
          <a:lstStyle/>
          <a:p>
            <a:r>
              <a:rPr lang="en-US" sz="2400" dirty="0" smtClean="0">
                <a:latin typeface="Baskerville Old Face" pitchFamily="18" charset="0"/>
              </a:rPr>
              <a:t>Northern Oklahoma College Foundation, Inc.</a:t>
            </a:r>
            <a:br>
              <a:rPr lang="en-US" sz="2400" dirty="0" smtClean="0">
                <a:latin typeface="Baskerville Old Face" pitchFamily="18" charset="0"/>
              </a:rPr>
            </a:br>
            <a:r>
              <a:rPr lang="en-US" sz="2400" dirty="0" smtClean="0">
                <a:latin typeface="Baskerville Old Face" pitchFamily="18" charset="0"/>
              </a:rPr>
              <a:t>Board of Trustees 2018-2019</a:t>
            </a:r>
            <a:endParaRPr lang="en-US" sz="2400" dirty="0">
              <a:latin typeface="Baskerville Old Face" pitchFamily="18" charset="0"/>
            </a:endParaRPr>
          </a:p>
        </p:txBody>
      </p:sp>
      <p:sp>
        <p:nvSpPr>
          <p:cNvPr id="4" name="Content Placeholder 3"/>
          <p:cNvSpPr>
            <a:spLocks noGrp="1"/>
          </p:cNvSpPr>
          <p:nvPr>
            <p:ph idx="1"/>
          </p:nvPr>
        </p:nvSpPr>
        <p:spPr>
          <a:xfrm>
            <a:off x="1290483" y="2209800"/>
            <a:ext cx="6187195" cy="1075095"/>
          </a:xfrm>
        </p:spPr>
        <p:txBody>
          <a:bodyPr numCol="2"/>
          <a:lstStyle/>
          <a:p>
            <a:endParaRPr lang="en-US" sz="1000" dirty="0">
              <a:latin typeface="Baskerville Old Face" pitchFamily="18" charset="0"/>
            </a:endParaRPr>
          </a:p>
          <a:p>
            <a:pPr marL="0" indent="0">
              <a:buNone/>
              <a:defRPr/>
            </a:pPr>
            <a:r>
              <a:rPr lang="en-US" sz="1000" b="1" u="sng" dirty="0">
                <a:latin typeface="Arial" panose="020B0604020202020204" pitchFamily="34" charset="0"/>
                <a:cs typeface="Arial" pitchFamily="34" charset="0"/>
              </a:rPr>
              <a:t>Group 1 Trustee (NOC Regents)</a:t>
            </a:r>
          </a:p>
          <a:p>
            <a:pPr marL="0" indent="0">
              <a:buNone/>
              <a:defRPr/>
            </a:pPr>
            <a:r>
              <a:rPr lang="en-US" sz="1000" dirty="0" smtClean="0">
                <a:latin typeface="Arial" pitchFamily="34" charset="0"/>
                <a:cs typeface="Arial" pitchFamily="34" charset="0"/>
              </a:rPr>
              <a:t>Regent Jeff Cowan (Term </a:t>
            </a:r>
            <a:r>
              <a:rPr lang="en-US" sz="1000" dirty="0">
                <a:latin typeface="Arial" pitchFamily="34" charset="0"/>
                <a:cs typeface="Arial" pitchFamily="34" charset="0"/>
              </a:rPr>
              <a:t>ends </a:t>
            </a:r>
            <a:r>
              <a:rPr lang="en-US" sz="1000" dirty="0" smtClean="0">
                <a:latin typeface="Arial" pitchFamily="34" charset="0"/>
                <a:cs typeface="Arial" pitchFamily="34" charset="0"/>
              </a:rPr>
              <a:t>6.30.2019)  </a:t>
            </a:r>
            <a:endParaRPr lang="en-US" sz="1000" dirty="0">
              <a:latin typeface="Arial" pitchFamily="34" charset="0"/>
              <a:cs typeface="Arial" pitchFamily="34" charset="0"/>
            </a:endParaRPr>
          </a:p>
          <a:p>
            <a:pPr marL="0" indent="0">
              <a:buNone/>
            </a:pPr>
            <a:r>
              <a:rPr lang="en-US" sz="1000" dirty="0">
                <a:latin typeface="Arial" pitchFamily="34" charset="0"/>
                <a:cs typeface="Arial" pitchFamily="34" charset="0"/>
              </a:rPr>
              <a:t>Regent </a:t>
            </a:r>
            <a:r>
              <a:rPr lang="en-US" sz="1000" dirty="0" smtClean="0">
                <a:latin typeface="Arial" pitchFamily="34" charset="0"/>
                <a:cs typeface="Arial" pitchFamily="34" charset="0"/>
              </a:rPr>
              <a:t>Chad Dillingham (Term </a:t>
            </a:r>
            <a:r>
              <a:rPr lang="en-US" sz="1000" dirty="0">
                <a:latin typeface="Arial" pitchFamily="34" charset="0"/>
                <a:cs typeface="Arial" pitchFamily="34" charset="0"/>
              </a:rPr>
              <a:t>ends </a:t>
            </a:r>
            <a:r>
              <a:rPr lang="en-US" sz="1000" dirty="0" smtClean="0">
                <a:latin typeface="Arial" pitchFamily="34" charset="0"/>
                <a:cs typeface="Arial" pitchFamily="34" charset="0"/>
              </a:rPr>
              <a:t>6.30.2019)</a:t>
            </a:r>
            <a:endParaRPr lang="en-US" sz="1000" dirty="0">
              <a:latin typeface="Arial" pitchFamily="34" charset="0"/>
              <a:cs typeface="Arial" pitchFamily="34" charset="0"/>
            </a:endParaRPr>
          </a:p>
          <a:p>
            <a:pPr marL="0" indent="0">
              <a:buNone/>
            </a:pPr>
            <a:endParaRPr lang="en-US" sz="1000" dirty="0"/>
          </a:p>
          <a:p>
            <a:pPr marL="0" indent="0">
              <a:buNone/>
            </a:pPr>
            <a:r>
              <a:rPr lang="en-US" sz="1000" dirty="0" smtClean="0">
                <a:latin typeface="Baskerville Old Face" pitchFamily="18" charset="0"/>
              </a:rPr>
              <a:t>   </a:t>
            </a:r>
            <a:endParaRPr lang="en-US" sz="1000" dirty="0">
              <a:latin typeface="Baskerville Old Face" pitchFamily="18" charset="0"/>
            </a:endParaRPr>
          </a:p>
        </p:txBody>
      </p:sp>
      <p:sp>
        <p:nvSpPr>
          <p:cNvPr id="6" name="TextBox 5"/>
          <p:cNvSpPr txBox="1"/>
          <p:nvPr/>
        </p:nvSpPr>
        <p:spPr>
          <a:xfrm>
            <a:off x="5453790" y="2286000"/>
            <a:ext cx="3352800" cy="1785104"/>
          </a:xfrm>
          <a:prstGeom prst="rect">
            <a:avLst/>
          </a:prstGeom>
          <a:noFill/>
        </p:spPr>
        <p:txBody>
          <a:bodyPr wrap="square" rtlCol="0">
            <a:spAutoFit/>
          </a:bodyPr>
          <a:lstStyle/>
          <a:p>
            <a:pPr>
              <a:defRPr/>
            </a:pPr>
            <a:r>
              <a:rPr lang="en-US" sz="1000" b="1" u="sng" dirty="0">
                <a:latin typeface="Arial" pitchFamily="34" charset="0"/>
                <a:cs typeface="Arial" pitchFamily="34" charset="0"/>
              </a:rPr>
              <a:t>Group 3 Trustee </a:t>
            </a:r>
            <a:r>
              <a:rPr lang="en-US" sz="1000" b="1" u="sng" dirty="0" smtClean="0">
                <a:latin typeface="Arial" pitchFamily="34" charset="0"/>
                <a:cs typeface="Arial" pitchFamily="34" charset="0"/>
              </a:rPr>
              <a:t>(Community </a:t>
            </a:r>
            <a:r>
              <a:rPr lang="en-US" sz="1000" b="1" u="sng" dirty="0">
                <a:latin typeface="Arial" pitchFamily="34" charset="0"/>
                <a:cs typeface="Arial" pitchFamily="34" charset="0"/>
              </a:rPr>
              <a:t>Leaders)</a:t>
            </a:r>
          </a:p>
          <a:p>
            <a:pPr>
              <a:defRPr/>
            </a:pPr>
            <a:r>
              <a:rPr lang="en-US" sz="1000" dirty="0" smtClean="0">
                <a:latin typeface="Arial" pitchFamily="34" charset="0"/>
                <a:cs typeface="Arial" pitchFamily="34" charset="0"/>
              </a:rPr>
              <a:t>Mrs. LynnDe Funk (</a:t>
            </a:r>
            <a:r>
              <a:rPr lang="en-US" sz="1000" dirty="0">
                <a:latin typeface="Arial" pitchFamily="34" charset="0"/>
                <a:cs typeface="Arial" pitchFamily="34" charset="0"/>
              </a:rPr>
              <a:t>Term ends </a:t>
            </a:r>
            <a:r>
              <a:rPr lang="en-US" sz="1000" dirty="0" smtClean="0">
                <a:latin typeface="Arial" pitchFamily="34" charset="0"/>
                <a:cs typeface="Arial" pitchFamily="34" charset="0"/>
              </a:rPr>
              <a:t>6.30.2019)</a:t>
            </a:r>
            <a:endParaRPr lang="en-US" sz="1000" dirty="0">
              <a:latin typeface="Arial" pitchFamily="34" charset="0"/>
              <a:cs typeface="Arial" pitchFamily="34" charset="0"/>
            </a:endParaRPr>
          </a:p>
          <a:p>
            <a:pPr>
              <a:defRPr/>
            </a:pPr>
            <a:r>
              <a:rPr lang="en-US" sz="1000" dirty="0">
                <a:latin typeface="Arial" pitchFamily="34" charset="0"/>
                <a:cs typeface="Arial" pitchFamily="34" charset="0"/>
              </a:rPr>
              <a:t>Mr. Tom Poole (Term ends </a:t>
            </a:r>
            <a:r>
              <a:rPr lang="en-US" sz="1000" dirty="0" smtClean="0">
                <a:latin typeface="Arial" pitchFamily="34" charset="0"/>
                <a:cs typeface="Arial" pitchFamily="34" charset="0"/>
              </a:rPr>
              <a:t>6.30.2019)</a:t>
            </a:r>
            <a:endParaRPr lang="en-US" sz="1000" dirty="0">
              <a:latin typeface="Arial" pitchFamily="34" charset="0"/>
              <a:cs typeface="Arial" pitchFamily="34" charset="0"/>
            </a:endParaRPr>
          </a:p>
          <a:p>
            <a:pPr>
              <a:defRPr/>
            </a:pPr>
            <a:r>
              <a:rPr lang="en-US" sz="1000" dirty="0" smtClean="0">
                <a:latin typeface="Arial" pitchFamily="34" charset="0"/>
                <a:cs typeface="Arial" pitchFamily="34" charset="0"/>
              </a:rPr>
              <a:t>Mr</a:t>
            </a:r>
            <a:r>
              <a:rPr lang="en-US" sz="1000" dirty="0">
                <a:latin typeface="Arial" pitchFamily="34" charset="0"/>
                <a:cs typeface="Arial" pitchFamily="34" charset="0"/>
              </a:rPr>
              <a:t>. David Cummings (Term ends </a:t>
            </a:r>
            <a:r>
              <a:rPr lang="en-US" sz="1000" dirty="0" smtClean="0">
                <a:latin typeface="Arial" pitchFamily="34" charset="0"/>
                <a:cs typeface="Arial" pitchFamily="34" charset="0"/>
              </a:rPr>
              <a:t>6.30.2020) </a:t>
            </a:r>
            <a:endParaRPr lang="en-US" sz="1000" dirty="0">
              <a:latin typeface="Arial" pitchFamily="34" charset="0"/>
              <a:cs typeface="Arial" pitchFamily="34" charset="0"/>
            </a:endParaRPr>
          </a:p>
          <a:p>
            <a:pPr>
              <a:defRPr/>
            </a:pPr>
            <a:r>
              <a:rPr lang="en-US" sz="1000" dirty="0">
                <a:latin typeface="Arial" pitchFamily="34" charset="0"/>
                <a:cs typeface="Arial" pitchFamily="34" charset="0"/>
              </a:rPr>
              <a:t>Mr. Mike Loftis (Term ends </a:t>
            </a:r>
            <a:r>
              <a:rPr lang="en-US" sz="1000" dirty="0" smtClean="0">
                <a:latin typeface="Arial" pitchFamily="34" charset="0"/>
                <a:cs typeface="Arial" pitchFamily="34" charset="0"/>
              </a:rPr>
              <a:t>6.30.2020)</a:t>
            </a:r>
            <a:endParaRPr lang="en-US" sz="1000" dirty="0">
              <a:latin typeface="Arial" pitchFamily="34" charset="0"/>
              <a:cs typeface="Arial" pitchFamily="34" charset="0"/>
            </a:endParaRPr>
          </a:p>
          <a:p>
            <a:pPr>
              <a:defRPr/>
            </a:pPr>
            <a:r>
              <a:rPr lang="en-US" sz="1000" dirty="0">
                <a:latin typeface="Arial" pitchFamily="34" charset="0"/>
                <a:cs typeface="Arial" pitchFamily="34" charset="0"/>
              </a:rPr>
              <a:t>Mr. Bert Mackie (Term ends </a:t>
            </a:r>
            <a:r>
              <a:rPr lang="en-US" sz="1000" dirty="0" smtClean="0">
                <a:latin typeface="Arial" pitchFamily="34" charset="0"/>
                <a:cs typeface="Arial" pitchFamily="34" charset="0"/>
              </a:rPr>
              <a:t>6.30.2020)</a:t>
            </a:r>
            <a:endParaRPr lang="en-US" sz="1000" dirty="0">
              <a:latin typeface="Arial" pitchFamily="34" charset="0"/>
              <a:cs typeface="Arial" pitchFamily="34" charset="0"/>
            </a:endParaRPr>
          </a:p>
          <a:p>
            <a:pPr>
              <a:defRPr/>
            </a:pPr>
            <a:r>
              <a:rPr lang="en-US" sz="1000" dirty="0">
                <a:latin typeface="Arial" pitchFamily="34" charset="0"/>
                <a:cs typeface="Arial" pitchFamily="34" charset="0"/>
              </a:rPr>
              <a:t>Mr. Jim Rodgers (Term ends </a:t>
            </a:r>
            <a:r>
              <a:rPr lang="en-US" sz="1000" dirty="0" smtClean="0">
                <a:latin typeface="Arial" pitchFamily="34" charset="0"/>
                <a:cs typeface="Arial" pitchFamily="34" charset="0"/>
              </a:rPr>
              <a:t>6.30.2020)</a:t>
            </a:r>
            <a:endParaRPr lang="en-US" sz="1000" dirty="0">
              <a:latin typeface="Arial" pitchFamily="34" charset="0"/>
              <a:cs typeface="Arial" pitchFamily="34" charset="0"/>
            </a:endParaRPr>
          </a:p>
          <a:p>
            <a:pPr>
              <a:defRPr/>
            </a:pPr>
            <a:r>
              <a:rPr lang="en-US" sz="1000" dirty="0">
                <a:latin typeface="Arial" pitchFamily="34" charset="0"/>
                <a:cs typeface="Arial" pitchFamily="34" charset="0"/>
              </a:rPr>
              <a:t>Mr. Mark Detten (Term ends </a:t>
            </a:r>
            <a:r>
              <a:rPr lang="en-US" sz="1000" dirty="0" smtClean="0">
                <a:latin typeface="Arial" pitchFamily="34" charset="0"/>
                <a:cs typeface="Arial" pitchFamily="34" charset="0"/>
              </a:rPr>
              <a:t>6.30.2021)</a:t>
            </a:r>
            <a:endParaRPr lang="en-US" sz="1000" dirty="0">
              <a:latin typeface="Arial" pitchFamily="34" charset="0"/>
              <a:cs typeface="Arial" pitchFamily="34" charset="0"/>
            </a:endParaRPr>
          </a:p>
          <a:p>
            <a:pPr>
              <a:defRPr/>
            </a:pPr>
            <a:r>
              <a:rPr lang="en-US" sz="1000" dirty="0">
                <a:latin typeface="Arial" pitchFamily="34" charset="0"/>
                <a:cs typeface="Arial" pitchFamily="34" charset="0"/>
              </a:rPr>
              <a:t>Mrs. Kristi DesJarlais (Term ends </a:t>
            </a:r>
            <a:r>
              <a:rPr lang="en-US" sz="1000" dirty="0" smtClean="0">
                <a:latin typeface="Arial" pitchFamily="34" charset="0"/>
                <a:cs typeface="Arial" pitchFamily="34" charset="0"/>
              </a:rPr>
              <a:t>6.30.2021)</a:t>
            </a:r>
            <a:endParaRPr lang="en-US" sz="1000" dirty="0">
              <a:latin typeface="Arial" pitchFamily="34" charset="0"/>
              <a:cs typeface="Arial" pitchFamily="34" charset="0"/>
            </a:endParaRPr>
          </a:p>
          <a:p>
            <a:pPr>
              <a:defRPr/>
            </a:pPr>
            <a:endParaRPr lang="en-US" sz="1000" dirty="0">
              <a:latin typeface="Arial" pitchFamily="34" charset="0"/>
              <a:cs typeface="Arial" pitchFamily="34" charset="0"/>
            </a:endParaRPr>
          </a:p>
          <a:p>
            <a:pPr>
              <a:defRPr/>
            </a:pPr>
            <a:endParaRPr lang="en-US" sz="1000" dirty="0" smtClean="0">
              <a:latin typeface="Arial" pitchFamily="34" charset="0"/>
              <a:cs typeface="Arial" pitchFamily="34" charset="0"/>
            </a:endParaRPr>
          </a:p>
        </p:txBody>
      </p:sp>
      <p:sp>
        <p:nvSpPr>
          <p:cNvPr id="7" name="TextBox 6"/>
          <p:cNvSpPr txBox="1"/>
          <p:nvPr/>
        </p:nvSpPr>
        <p:spPr>
          <a:xfrm>
            <a:off x="1290484" y="3284895"/>
            <a:ext cx="3886200" cy="1785104"/>
          </a:xfrm>
          <a:prstGeom prst="rect">
            <a:avLst/>
          </a:prstGeom>
          <a:noFill/>
        </p:spPr>
        <p:txBody>
          <a:bodyPr wrap="square" rtlCol="0">
            <a:spAutoFit/>
          </a:bodyPr>
          <a:lstStyle/>
          <a:p>
            <a:pPr>
              <a:defRPr/>
            </a:pPr>
            <a:r>
              <a:rPr lang="en-US" sz="1000" b="1" u="sng" dirty="0">
                <a:latin typeface="Arial" pitchFamily="34" charset="0"/>
                <a:cs typeface="Arial" pitchFamily="34" charset="0"/>
              </a:rPr>
              <a:t>Group 2 Trustee (NOC Leadership)</a:t>
            </a:r>
          </a:p>
          <a:p>
            <a:pPr>
              <a:defRPr/>
            </a:pPr>
            <a:r>
              <a:rPr lang="en-US" sz="1000" dirty="0">
                <a:latin typeface="Arial" pitchFamily="34" charset="0"/>
                <a:cs typeface="Arial" pitchFamily="34" charset="0"/>
              </a:rPr>
              <a:t>Dr. Cheryl Evans, NOC President</a:t>
            </a:r>
          </a:p>
          <a:p>
            <a:pPr>
              <a:defRPr/>
            </a:pPr>
            <a:r>
              <a:rPr lang="en-US" sz="1000" dirty="0">
                <a:latin typeface="Arial" pitchFamily="34" charset="0"/>
                <a:cs typeface="Arial" pitchFamily="34" charset="0"/>
              </a:rPr>
              <a:t>Mrs. Sheri Snyder, Executive Director</a:t>
            </a:r>
          </a:p>
          <a:p>
            <a:pPr>
              <a:defRPr/>
            </a:pPr>
            <a:r>
              <a:rPr lang="en-US" sz="1000" dirty="0">
                <a:latin typeface="Arial" pitchFamily="34" charset="0"/>
                <a:cs typeface="Arial" pitchFamily="34" charset="0"/>
              </a:rPr>
              <a:t>Mrs. Anita Simpson, Treasurer</a:t>
            </a:r>
          </a:p>
          <a:p>
            <a:pPr>
              <a:defRPr/>
            </a:pPr>
            <a:r>
              <a:rPr lang="en-US" sz="1000" dirty="0" smtClean="0">
                <a:latin typeface="Arial" pitchFamily="34" charset="0"/>
                <a:cs typeface="Arial" pitchFamily="34" charset="0"/>
              </a:rPr>
              <a:t>Mrs</a:t>
            </a:r>
            <a:r>
              <a:rPr lang="en-US" sz="1000" dirty="0">
                <a:latin typeface="Arial" pitchFamily="34" charset="0"/>
                <a:cs typeface="Arial" pitchFamily="34" charset="0"/>
              </a:rPr>
              <a:t>. Kirby </a:t>
            </a:r>
            <a:r>
              <a:rPr lang="en-US" sz="1000" dirty="0" smtClean="0">
                <a:latin typeface="Arial" pitchFamily="34" charset="0"/>
                <a:cs typeface="Arial" pitchFamily="34" charset="0"/>
              </a:rPr>
              <a:t>Tickel-Hill, Development &amp; Donor Relations</a:t>
            </a:r>
          </a:p>
          <a:p>
            <a:pPr>
              <a:defRPr/>
            </a:pPr>
            <a:r>
              <a:rPr lang="en-US" sz="1000" dirty="0" smtClean="0">
                <a:latin typeface="Arial" pitchFamily="34" charset="0"/>
                <a:cs typeface="Arial" pitchFamily="34" charset="0"/>
              </a:rPr>
              <a:t>Mrs</a:t>
            </a:r>
            <a:r>
              <a:rPr lang="en-US" sz="1000" dirty="0">
                <a:latin typeface="Arial" pitchFamily="34" charset="0"/>
                <a:cs typeface="Arial" pitchFamily="34" charset="0"/>
              </a:rPr>
              <a:t>.</a:t>
            </a:r>
            <a:r>
              <a:rPr lang="en-US" sz="1000" dirty="0" smtClean="0">
                <a:latin typeface="Arial" pitchFamily="34" charset="0"/>
                <a:cs typeface="Arial" pitchFamily="34" charset="0"/>
              </a:rPr>
              <a:t> Jill Green, Director of Alumni &amp; Community Relations </a:t>
            </a:r>
            <a:endParaRPr lang="en-US" sz="1000" dirty="0">
              <a:latin typeface="Arial" pitchFamily="34" charset="0"/>
              <a:cs typeface="Arial" pitchFamily="34" charset="0"/>
            </a:endParaRPr>
          </a:p>
          <a:p>
            <a:pPr>
              <a:defRPr/>
            </a:pPr>
            <a:r>
              <a:rPr lang="en-US" sz="1000" dirty="0" smtClean="0">
                <a:latin typeface="Arial" pitchFamily="34" charset="0"/>
                <a:cs typeface="Arial" pitchFamily="34" charset="0"/>
              </a:rPr>
              <a:t>Dr. Pam Stinson, </a:t>
            </a:r>
            <a:r>
              <a:rPr lang="en-US" sz="1000" dirty="0">
                <a:latin typeface="Arial" pitchFamily="34" charset="0"/>
                <a:cs typeface="Arial" pitchFamily="34" charset="0"/>
              </a:rPr>
              <a:t>Ex-Officio</a:t>
            </a:r>
          </a:p>
          <a:p>
            <a:pPr>
              <a:defRPr/>
            </a:pPr>
            <a:r>
              <a:rPr lang="en-US" sz="1000" dirty="0">
                <a:latin typeface="Arial" pitchFamily="34" charset="0"/>
                <a:cs typeface="Arial" pitchFamily="34" charset="0"/>
              </a:rPr>
              <a:t>Dr. Edwin Vineyard, Ex-Officio</a:t>
            </a:r>
          </a:p>
          <a:p>
            <a:pPr>
              <a:defRPr/>
            </a:pPr>
            <a:r>
              <a:rPr lang="en-US" sz="1000" dirty="0" smtClean="0">
                <a:latin typeface="Arial" pitchFamily="34" charset="0"/>
                <a:cs typeface="Arial" pitchFamily="34" charset="0"/>
              </a:rPr>
              <a:t>Stillwater Vice President, </a:t>
            </a:r>
            <a:r>
              <a:rPr lang="en-US" sz="1000" dirty="0">
                <a:latin typeface="Arial" pitchFamily="34" charset="0"/>
                <a:cs typeface="Arial" pitchFamily="34" charset="0"/>
              </a:rPr>
              <a:t>Ex-Officio</a:t>
            </a:r>
          </a:p>
          <a:p>
            <a:pPr>
              <a:defRPr/>
            </a:pPr>
            <a:r>
              <a:rPr lang="en-US" sz="1000" dirty="0">
                <a:latin typeface="Arial" pitchFamily="34" charset="0"/>
                <a:cs typeface="Arial" pitchFamily="34" charset="0"/>
              </a:rPr>
              <a:t>Dr. Rick Edgington, </a:t>
            </a:r>
            <a:r>
              <a:rPr lang="en-US" sz="1000" dirty="0" smtClean="0">
                <a:latin typeface="Arial" pitchFamily="34" charset="0"/>
                <a:cs typeface="Arial" pitchFamily="34" charset="0"/>
              </a:rPr>
              <a:t>Ex-Officio</a:t>
            </a:r>
          </a:p>
          <a:p>
            <a:pPr>
              <a:defRPr/>
            </a:pPr>
            <a:r>
              <a:rPr lang="en-US" sz="1000" dirty="0" smtClean="0">
                <a:latin typeface="Arial" pitchFamily="34" charset="0"/>
                <a:cs typeface="Arial" pitchFamily="34" charset="0"/>
              </a:rPr>
              <a:t>Mr. Jason Johnson, Ex-Officio</a:t>
            </a:r>
            <a:endParaRPr lang="en-US" sz="1000" dirty="0">
              <a:latin typeface="Arial" pitchFamily="34" charset="0"/>
              <a:cs typeface="Arial" pitchFamily="34" charset="0"/>
            </a:endParaRPr>
          </a:p>
        </p:txBody>
      </p:sp>
      <p:sp>
        <p:nvSpPr>
          <p:cNvPr id="9" name="TextBox 8"/>
          <p:cNvSpPr txBox="1"/>
          <p:nvPr/>
        </p:nvSpPr>
        <p:spPr>
          <a:xfrm>
            <a:off x="5453790" y="4196209"/>
            <a:ext cx="3461610" cy="707886"/>
          </a:xfrm>
          <a:prstGeom prst="rect">
            <a:avLst/>
          </a:prstGeom>
          <a:noFill/>
        </p:spPr>
        <p:txBody>
          <a:bodyPr wrap="square" rtlCol="0">
            <a:spAutoFit/>
          </a:bodyPr>
          <a:lstStyle/>
          <a:p>
            <a:pPr>
              <a:defRPr/>
            </a:pPr>
            <a:r>
              <a:rPr lang="en-US" sz="1000" b="1" u="sng" dirty="0">
                <a:latin typeface="Arial" pitchFamily="34" charset="0"/>
                <a:cs typeface="Arial" pitchFamily="34" charset="0"/>
              </a:rPr>
              <a:t>Group 4 Trustee </a:t>
            </a:r>
            <a:r>
              <a:rPr lang="en-US" sz="1000" b="1" u="sng" dirty="0" smtClean="0">
                <a:latin typeface="Arial" pitchFamily="34" charset="0"/>
                <a:cs typeface="Arial" pitchFamily="34" charset="0"/>
              </a:rPr>
              <a:t>(NOC </a:t>
            </a:r>
            <a:r>
              <a:rPr lang="en-US" sz="1000" b="1" u="sng" dirty="0">
                <a:latin typeface="Arial" pitchFamily="34" charset="0"/>
                <a:cs typeface="Arial" pitchFamily="34" charset="0"/>
              </a:rPr>
              <a:t>Staff)</a:t>
            </a:r>
          </a:p>
          <a:p>
            <a:pPr>
              <a:defRPr/>
            </a:pPr>
            <a:r>
              <a:rPr lang="en-US" sz="1000" dirty="0" smtClean="0">
                <a:latin typeface="Arial" pitchFamily="34" charset="0"/>
                <a:cs typeface="Arial" pitchFamily="34" charset="0"/>
              </a:rPr>
              <a:t>Mrs. Candy Oller, Gift Processing Coordinator</a:t>
            </a:r>
            <a:endParaRPr lang="en-US" sz="1000" dirty="0">
              <a:latin typeface="Arial" pitchFamily="34" charset="0"/>
              <a:cs typeface="Arial" pitchFamily="34" charset="0"/>
            </a:endParaRPr>
          </a:p>
          <a:p>
            <a:pPr>
              <a:defRPr/>
            </a:pPr>
            <a:r>
              <a:rPr lang="en-US" sz="1000" dirty="0">
                <a:latin typeface="Arial" pitchFamily="34" charset="0"/>
                <a:cs typeface="Arial" pitchFamily="34" charset="0"/>
              </a:rPr>
              <a:t>Mrs. </a:t>
            </a:r>
            <a:r>
              <a:rPr lang="en-US" sz="1000" dirty="0" smtClean="0">
                <a:latin typeface="Arial" pitchFamily="34" charset="0"/>
                <a:cs typeface="Arial" pitchFamily="34" charset="0"/>
              </a:rPr>
              <a:t>Tammy Boyea, </a:t>
            </a:r>
            <a:r>
              <a:rPr lang="en-US" sz="1000" dirty="0">
                <a:latin typeface="Arial" pitchFamily="34" charset="0"/>
                <a:cs typeface="Arial" pitchFamily="34" charset="0"/>
              </a:rPr>
              <a:t>Admin. Asst. to Treasurer</a:t>
            </a:r>
          </a:p>
          <a:p>
            <a:pPr>
              <a:defRPr/>
            </a:pPr>
            <a:r>
              <a:rPr lang="en-US" sz="1000" dirty="0">
                <a:latin typeface="Arial" pitchFamily="34" charset="0"/>
                <a:cs typeface="Arial" pitchFamily="34" charset="0"/>
              </a:rPr>
              <a:t>Mrs. </a:t>
            </a:r>
            <a:r>
              <a:rPr lang="en-US" sz="1000" dirty="0" smtClean="0">
                <a:latin typeface="Arial" pitchFamily="34" charset="0"/>
                <a:cs typeface="Arial" pitchFamily="34" charset="0"/>
              </a:rPr>
              <a:t>Kerri </a:t>
            </a:r>
            <a:r>
              <a:rPr lang="en-US" sz="1000" dirty="0">
                <a:latin typeface="Arial" pitchFamily="34" charset="0"/>
                <a:cs typeface="Arial" pitchFamily="34" charset="0"/>
              </a:rPr>
              <a:t>Gray, Institutional Scholarship Coordinator</a:t>
            </a:r>
          </a:p>
        </p:txBody>
      </p:sp>
      <p:pic>
        <p:nvPicPr>
          <p:cNvPr id="2050" name="Picture 2" descr="Dr. Cheryl Evans - Presid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 y="5058586"/>
            <a:ext cx="731520" cy="9144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rs. Sheri Snyder - Executive Dir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8223" y="5638800"/>
            <a:ext cx="726777" cy="94797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rs. Anita Simpson - Treasur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5230624"/>
            <a:ext cx="647699"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Dr. Ed Vineyard - Ex-Offic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3084" y="5687824"/>
            <a:ext cx="716116" cy="934066"/>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Dr. Rick Edgington - Ex-Offici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5213408"/>
            <a:ext cx="679144" cy="958792"/>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Mr. Jason Johnson - Ex-Offici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5714930"/>
            <a:ext cx="701093" cy="91447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Mrs. Kerri Gray - Institutional Scholarship Coordinat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1215" y="5181600"/>
            <a:ext cx="766585" cy="9199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87589" y="5664920"/>
            <a:ext cx="741411" cy="960208"/>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85029" y="5230624"/>
            <a:ext cx="705971" cy="914400"/>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05600" y="5242274"/>
            <a:ext cx="718322" cy="929926"/>
          </a:xfrm>
          <a:prstGeom prst="rect">
            <a:avLst/>
          </a:prstGeom>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67600" y="5715000"/>
            <a:ext cx="745332" cy="964311"/>
          </a:xfrm>
          <a:prstGeom prst="rect">
            <a:avLst/>
          </a:prstGeom>
        </p:spPr>
      </p:pic>
    </p:spTree>
    <p:extLst>
      <p:ext uri="{BB962C8B-B14F-4D97-AF65-F5344CB8AC3E}">
        <p14:creationId xmlns:p14="http://schemas.microsoft.com/office/powerpoint/2010/main" val="2527329268"/>
      </p:ext>
    </p:extLst>
  </p:cSld>
  <p:clrMapOvr>
    <a:masterClrMapping/>
  </p:clrMapOvr>
  <mc:AlternateContent xmlns:mc="http://schemas.openxmlformats.org/markup-compatibility/2006" xmlns:p14="http://schemas.microsoft.com/office/powerpoint/2010/main">
    <mc:Choice Requires="p14">
      <p:transition spd="slow" advTm="15000">
        <p14:flash/>
      </p:transition>
    </mc:Choice>
    <mc:Fallback xmlns="">
      <p:transition spd="slow" advTm="15000">
        <p:fade/>
      </p:transition>
    </mc:Fallback>
  </mc:AlternateContent>
  <p:timing>
    <p:tnLst>
      <p:par>
        <p:cTn id="1" dur="indefinite" restart="never" nodeType="tmRoot"/>
      </p:par>
    </p:tnLst>
  </p:timing>
</p:sld>
</file>

<file path=ppt/theme/theme1.xml><?xml version="1.0" encoding="utf-8"?>
<a:theme xmlns:a="http://schemas.openxmlformats.org/drawingml/2006/main" name="TP030000514">
  <a:themeElements>
    <a:clrScheme name="Basic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asic2">
      <a:majorFont>
        <a:latin typeface="Zekton Free"/>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asic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sic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sic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sic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sic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sic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sic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sic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sic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sic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sic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sic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DEBC2E2-E2D0-498A-ABC8-C9CF7D07A05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Couture</Template>
  <TotalTime>10841</TotalTime>
  <Words>3047</Words>
  <Application>Microsoft Office PowerPoint</Application>
  <PresentationFormat>On-screen Show (4:3)</PresentationFormat>
  <Paragraphs>454</Paragraphs>
  <Slides>48</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Arial</vt:lpstr>
      <vt:lpstr>Baskerville Old Face</vt:lpstr>
      <vt:lpstr>Calibri</vt:lpstr>
      <vt:lpstr>Garamond</vt:lpstr>
      <vt:lpstr>Tahoma</vt:lpstr>
      <vt:lpstr>Times New Roman</vt:lpstr>
      <vt:lpstr>Wingdings</vt:lpstr>
      <vt:lpstr>Zekton Free</vt:lpstr>
      <vt:lpstr>TP030000514</vt:lpstr>
      <vt:lpstr>Donor Recognition Dinner</vt:lpstr>
      <vt:lpstr>NOC Mission Statement</vt:lpstr>
      <vt:lpstr>Northern Oklahoma College Board of Regents 2018-2019</vt:lpstr>
      <vt:lpstr>Purpose of the Foundation</vt:lpstr>
      <vt:lpstr>Mission of the Foundation</vt:lpstr>
      <vt:lpstr>2010-2018 Strategic Goals of the Foundation</vt:lpstr>
      <vt:lpstr>Case Statement of the Foundation “Stepping into the Future…2018”</vt:lpstr>
      <vt:lpstr>Northern Oklahoma College Foundation, Inc. Board of Trustees (Community Leaders) 2018-2019</vt:lpstr>
      <vt:lpstr>Northern Oklahoma College Foundation, Inc. Board of Trustees 2018-2019</vt:lpstr>
      <vt:lpstr>Northern Oklahoma College Foundation, Inc. Total Net Assets – Approximately $11 Million</vt:lpstr>
      <vt:lpstr>Central Hall Society</vt:lpstr>
      <vt:lpstr>PowerPoint Presentation</vt:lpstr>
      <vt:lpstr>Presidential Partners Program 2017-2018 Campaign - Donors</vt:lpstr>
      <vt:lpstr>NEW SCHOLARSHIPS</vt:lpstr>
      <vt:lpstr>AMENDED SCHOLARSHIPS</vt:lpstr>
      <vt:lpstr>AMENDED SCHOLARSHIPS</vt:lpstr>
      <vt:lpstr>PowerPoint Presentation</vt:lpstr>
      <vt:lpstr>NOC Foundation Grants</vt:lpstr>
      <vt:lpstr>NOC Foundation Grants</vt:lpstr>
      <vt:lpstr>PowerPoint Presentation</vt:lpstr>
      <vt:lpstr> NOC Enid Capital Bond       Payoff Celebration </vt:lpstr>
      <vt:lpstr>PowerPoint Presentation</vt:lpstr>
      <vt:lpstr>NOC Alumni &amp; Friends Association </vt:lpstr>
      <vt:lpstr>Enid Higher Education Council, Inc. 2018 – 2021 Campaign Drive</vt:lpstr>
      <vt:lpstr>Enid Entrepreneur Leadership Series 2015-2018 Campaign Drive</vt:lpstr>
      <vt:lpstr>PowerPoint Presentation</vt:lpstr>
      <vt:lpstr>OSRHE Endowed Chair Program</vt:lpstr>
      <vt:lpstr>OSRHE Endowed Chair Program</vt:lpstr>
      <vt:lpstr>Proclamation and Presentation of Gavel</vt:lpstr>
      <vt:lpstr>Scholarship Presentations</vt:lpstr>
      <vt:lpstr>Scholarship Presentations</vt:lpstr>
      <vt:lpstr>Scholarship Presentations</vt:lpstr>
      <vt:lpstr>Scholarship Presentations</vt:lpstr>
      <vt:lpstr>2018 Donor Recognition Dinner</vt:lpstr>
      <vt:lpstr> 2018 Donor Recognition Dinner   </vt:lpstr>
      <vt:lpstr> 2018 Donor Recognition Dinner   </vt:lpstr>
      <vt:lpstr>2018 Donor Recognition Dinner</vt:lpstr>
      <vt:lpstr>PowerPoint Presentation</vt:lpstr>
      <vt:lpstr>PowerPoint Presentation</vt:lpstr>
      <vt:lpstr>Alumni and Foundation Events</vt:lpstr>
      <vt:lpstr>Alumni and Community Relations Events</vt:lpstr>
      <vt:lpstr> 2018 Distinguished Alumni Hall of Fame Inductees</vt:lpstr>
      <vt:lpstr>Community Event  Gala XXII Concert</vt:lpstr>
      <vt:lpstr>Carl and Carolyn Renfro  Fall 2018 Endowed Lectureship Program</vt:lpstr>
      <vt:lpstr>Greater Gifts Drive &amp; NOC Employee Campaign</vt:lpstr>
      <vt:lpstr>PowerPoint Presentation</vt:lpstr>
      <vt:lpstr>2019 Upcoming Events</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Donor Appreciation Banquet</dc:title>
  <dc:creator>sheri.snyder</dc:creator>
  <cp:lastModifiedBy>Kirby Tickel</cp:lastModifiedBy>
  <cp:revision>411</cp:revision>
  <cp:lastPrinted>2018-03-09T20:18:01Z</cp:lastPrinted>
  <dcterms:created xsi:type="dcterms:W3CDTF">2012-02-06T02:51:12Z</dcterms:created>
  <dcterms:modified xsi:type="dcterms:W3CDTF">2019-03-06T21:26:28Z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TC300005149990</vt:lpwstr>
  </property>
</Properties>
</file>