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3"/>
  </p:notesMasterIdLst>
  <p:handoutMasterIdLst>
    <p:handoutMasterId r:id="rId94"/>
  </p:handoutMasterIdLst>
  <p:sldIdLst>
    <p:sldId id="257" r:id="rId3"/>
    <p:sldId id="420" r:id="rId4"/>
    <p:sldId id="258" r:id="rId5"/>
    <p:sldId id="375" r:id="rId6"/>
    <p:sldId id="376" r:id="rId7"/>
    <p:sldId id="259" r:id="rId8"/>
    <p:sldId id="268" r:id="rId9"/>
    <p:sldId id="386" r:id="rId10"/>
    <p:sldId id="424" r:id="rId11"/>
    <p:sldId id="291" r:id="rId12"/>
    <p:sldId id="269" r:id="rId13"/>
    <p:sldId id="270" r:id="rId14"/>
    <p:sldId id="290" r:id="rId15"/>
    <p:sldId id="426" r:id="rId16"/>
    <p:sldId id="307" r:id="rId17"/>
    <p:sldId id="380" r:id="rId18"/>
    <p:sldId id="442" r:id="rId19"/>
    <p:sldId id="340" r:id="rId20"/>
    <p:sldId id="387" r:id="rId21"/>
    <p:sldId id="443" r:id="rId22"/>
    <p:sldId id="341" r:id="rId23"/>
    <p:sldId id="342" r:id="rId24"/>
    <p:sldId id="444" r:id="rId25"/>
    <p:sldId id="343" r:id="rId26"/>
    <p:sldId id="389" r:id="rId27"/>
    <p:sldId id="445" r:id="rId28"/>
    <p:sldId id="344" r:id="rId29"/>
    <p:sldId id="345" r:id="rId30"/>
    <p:sldId id="447" r:id="rId31"/>
    <p:sldId id="346" r:id="rId32"/>
    <p:sldId id="347" r:id="rId33"/>
    <p:sldId id="348" r:id="rId34"/>
    <p:sldId id="446" r:id="rId35"/>
    <p:sldId id="392" r:id="rId36"/>
    <p:sldId id="381" r:id="rId37"/>
    <p:sldId id="351" r:id="rId38"/>
    <p:sldId id="352" r:id="rId39"/>
    <p:sldId id="353" r:id="rId40"/>
    <p:sldId id="355" r:id="rId41"/>
    <p:sldId id="356" r:id="rId42"/>
    <p:sldId id="469" r:id="rId43"/>
    <p:sldId id="357" r:id="rId44"/>
    <p:sldId id="359" r:id="rId45"/>
    <p:sldId id="360" r:id="rId46"/>
    <p:sldId id="382" r:id="rId47"/>
    <p:sldId id="361" r:id="rId48"/>
    <p:sldId id="468" r:id="rId49"/>
    <p:sldId id="480" r:id="rId50"/>
    <p:sldId id="362" r:id="rId51"/>
    <p:sldId id="363" r:id="rId52"/>
    <p:sldId id="364" r:id="rId53"/>
    <p:sldId id="365" r:id="rId54"/>
    <p:sldId id="437" r:id="rId55"/>
    <p:sldId id="366" r:id="rId56"/>
    <p:sldId id="367" r:id="rId57"/>
    <p:sldId id="383" r:id="rId58"/>
    <p:sldId id="368" r:id="rId59"/>
    <p:sldId id="393" r:id="rId60"/>
    <p:sldId id="438" r:id="rId61"/>
    <p:sldId id="384" r:id="rId62"/>
    <p:sldId id="370" r:id="rId63"/>
    <p:sldId id="394" r:id="rId64"/>
    <p:sldId id="385" r:id="rId65"/>
    <p:sldId id="371" r:id="rId66"/>
    <p:sldId id="439" r:id="rId67"/>
    <p:sldId id="372" r:id="rId68"/>
    <p:sldId id="374" r:id="rId69"/>
    <p:sldId id="396" r:id="rId70"/>
    <p:sldId id="373" r:id="rId71"/>
    <p:sldId id="395" r:id="rId72"/>
    <p:sldId id="434" r:id="rId73"/>
    <p:sldId id="476" r:id="rId74"/>
    <p:sldId id="401" r:id="rId75"/>
    <p:sldId id="414" r:id="rId76"/>
    <p:sldId id="413" r:id="rId77"/>
    <p:sldId id="477" r:id="rId78"/>
    <p:sldId id="410" r:id="rId79"/>
    <p:sldId id="402" r:id="rId80"/>
    <p:sldId id="412" r:id="rId81"/>
    <p:sldId id="408" r:id="rId82"/>
    <p:sldId id="433" r:id="rId83"/>
    <p:sldId id="409" r:id="rId84"/>
    <p:sldId id="478" r:id="rId85"/>
    <p:sldId id="406" r:id="rId86"/>
    <p:sldId id="405" r:id="rId87"/>
    <p:sldId id="398" r:id="rId88"/>
    <p:sldId id="399" r:id="rId89"/>
    <p:sldId id="432" r:id="rId90"/>
    <p:sldId id="404" r:id="rId91"/>
    <p:sldId id="416" r:id="rId9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F8AE24B-B365-44F9-AB3E-337C7BCDA144}">
          <p14:sldIdLst>
            <p14:sldId id="257"/>
            <p14:sldId id="420"/>
            <p14:sldId id="258"/>
            <p14:sldId id="375"/>
            <p14:sldId id="376"/>
            <p14:sldId id="259"/>
            <p14:sldId id="268"/>
            <p14:sldId id="386"/>
            <p14:sldId id="424"/>
            <p14:sldId id="291"/>
            <p14:sldId id="269"/>
            <p14:sldId id="270"/>
            <p14:sldId id="290"/>
            <p14:sldId id="426"/>
            <p14:sldId id="307"/>
            <p14:sldId id="380"/>
            <p14:sldId id="442"/>
            <p14:sldId id="340"/>
            <p14:sldId id="387"/>
            <p14:sldId id="443"/>
            <p14:sldId id="341"/>
            <p14:sldId id="342"/>
            <p14:sldId id="444"/>
            <p14:sldId id="343"/>
            <p14:sldId id="389"/>
            <p14:sldId id="445"/>
            <p14:sldId id="344"/>
            <p14:sldId id="345"/>
            <p14:sldId id="447"/>
            <p14:sldId id="346"/>
            <p14:sldId id="347"/>
            <p14:sldId id="348"/>
            <p14:sldId id="446"/>
            <p14:sldId id="392"/>
            <p14:sldId id="381"/>
            <p14:sldId id="351"/>
            <p14:sldId id="352"/>
            <p14:sldId id="353"/>
            <p14:sldId id="355"/>
            <p14:sldId id="356"/>
            <p14:sldId id="469"/>
            <p14:sldId id="357"/>
            <p14:sldId id="359"/>
            <p14:sldId id="360"/>
            <p14:sldId id="382"/>
            <p14:sldId id="361"/>
            <p14:sldId id="468"/>
            <p14:sldId id="480"/>
            <p14:sldId id="362"/>
            <p14:sldId id="363"/>
            <p14:sldId id="364"/>
            <p14:sldId id="365"/>
            <p14:sldId id="437"/>
            <p14:sldId id="366"/>
            <p14:sldId id="367"/>
            <p14:sldId id="383"/>
            <p14:sldId id="368"/>
            <p14:sldId id="393"/>
            <p14:sldId id="438"/>
            <p14:sldId id="384"/>
            <p14:sldId id="370"/>
            <p14:sldId id="394"/>
            <p14:sldId id="385"/>
            <p14:sldId id="371"/>
            <p14:sldId id="439"/>
            <p14:sldId id="372"/>
            <p14:sldId id="374"/>
            <p14:sldId id="396"/>
            <p14:sldId id="373"/>
            <p14:sldId id="395"/>
            <p14:sldId id="434"/>
            <p14:sldId id="476"/>
            <p14:sldId id="401"/>
            <p14:sldId id="414"/>
            <p14:sldId id="413"/>
            <p14:sldId id="477"/>
            <p14:sldId id="410"/>
            <p14:sldId id="402"/>
            <p14:sldId id="412"/>
            <p14:sldId id="408"/>
            <p14:sldId id="433"/>
            <p14:sldId id="409"/>
            <p14:sldId id="478"/>
            <p14:sldId id="406"/>
            <p14:sldId id="405"/>
            <p14:sldId id="398"/>
            <p14:sldId id="399"/>
            <p14:sldId id="432"/>
            <p14:sldId id="404"/>
            <p14:sldId id="4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B07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5359" autoAdjust="0"/>
  </p:normalViewPr>
  <p:slideViewPr>
    <p:cSldViewPr snapToGrid="0">
      <p:cViewPr varScale="1">
        <p:scale>
          <a:sx n="90" d="100"/>
          <a:sy n="90" d="100"/>
        </p:scale>
        <p:origin x="432" y="-22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964"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9B45373-2D1C-4209-ADDA-2A315B1A8D5E}" type="datetimeFigureOut">
              <a:rPr lang="en-US" smtClean="0"/>
              <a:t>3/8/2023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0B013C-07C5-4D5D-B5E8-A05166AEC6B7}" type="slidenum">
              <a:rPr lang="en-US" smtClean="0"/>
              <a:t>‹#›</a:t>
            </a:fld>
            <a:endParaRPr lang="en-US"/>
          </a:p>
        </p:txBody>
      </p:sp>
    </p:spTree>
    <p:extLst>
      <p:ext uri="{BB962C8B-B14F-4D97-AF65-F5344CB8AC3E}">
        <p14:creationId xmlns:p14="http://schemas.microsoft.com/office/powerpoint/2010/main" val="3643328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2560048-987A-4FC9-8895-78D6D1AB8FE9}" type="datetimeFigureOut">
              <a:rPr lang="en-US" smtClean="0"/>
              <a:t>3/8/2023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8CE0B62-B051-48B2-84CB-94C6759E8C57}" type="slidenum">
              <a:rPr lang="en-US" smtClean="0"/>
              <a:t>‹#›</a:t>
            </a:fld>
            <a:endParaRPr lang="en-US"/>
          </a:p>
        </p:txBody>
      </p:sp>
    </p:spTree>
    <p:extLst>
      <p:ext uri="{BB962C8B-B14F-4D97-AF65-F5344CB8AC3E}">
        <p14:creationId xmlns:p14="http://schemas.microsoft.com/office/powerpoint/2010/main" val="1662444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photo of Regent Martin and update offices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E0B62-B051-48B2-84CB-94C6759E8C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366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34</a:t>
            </a:fld>
            <a:endParaRPr lang="en-US"/>
          </a:p>
        </p:txBody>
      </p:sp>
    </p:spTree>
    <p:extLst>
      <p:ext uri="{BB962C8B-B14F-4D97-AF65-F5344CB8AC3E}">
        <p14:creationId xmlns:p14="http://schemas.microsoft.com/office/powerpoint/2010/main" val="601362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36</a:t>
            </a:fld>
            <a:endParaRPr lang="en-US"/>
          </a:p>
        </p:txBody>
      </p:sp>
    </p:spTree>
    <p:extLst>
      <p:ext uri="{BB962C8B-B14F-4D97-AF65-F5344CB8AC3E}">
        <p14:creationId xmlns:p14="http://schemas.microsoft.com/office/powerpoint/2010/main" val="4023257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37</a:t>
            </a:fld>
            <a:endParaRPr lang="en-US"/>
          </a:p>
        </p:txBody>
      </p:sp>
    </p:spTree>
    <p:extLst>
      <p:ext uri="{BB962C8B-B14F-4D97-AF65-F5344CB8AC3E}">
        <p14:creationId xmlns:p14="http://schemas.microsoft.com/office/powerpoint/2010/main" val="3146834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38</a:t>
            </a:fld>
            <a:endParaRPr lang="en-US"/>
          </a:p>
        </p:txBody>
      </p:sp>
    </p:spTree>
    <p:extLst>
      <p:ext uri="{BB962C8B-B14F-4D97-AF65-F5344CB8AC3E}">
        <p14:creationId xmlns:p14="http://schemas.microsoft.com/office/powerpoint/2010/main" val="892749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39</a:t>
            </a:fld>
            <a:endParaRPr lang="en-US"/>
          </a:p>
        </p:txBody>
      </p:sp>
    </p:spTree>
    <p:extLst>
      <p:ext uri="{BB962C8B-B14F-4D97-AF65-F5344CB8AC3E}">
        <p14:creationId xmlns:p14="http://schemas.microsoft.com/office/powerpoint/2010/main" val="2290150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40</a:t>
            </a:fld>
            <a:endParaRPr lang="en-US"/>
          </a:p>
        </p:txBody>
      </p:sp>
    </p:spTree>
    <p:extLst>
      <p:ext uri="{BB962C8B-B14F-4D97-AF65-F5344CB8AC3E}">
        <p14:creationId xmlns:p14="http://schemas.microsoft.com/office/powerpoint/2010/main" val="1836774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42</a:t>
            </a:fld>
            <a:endParaRPr lang="en-US"/>
          </a:p>
        </p:txBody>
      </p:sp>
    </p:spTree>
    <p:extLst>
      <p:ext uri="{BB962C8B-B14F-4D97-AF65-F5344CB8AC3E}">
        <p14:creationId xmlns:p14="http://schemas.microsoft.com/office/powerpoint/2010/main" val="833330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43</a:t>
            </a:fld>
            <a:endParaRPr lang="en-US"/>
          </a:p>
        </p:txBody>
      </p:sp>
    </p:spTree>
    <p:extLst>
      <p:ext uri="{BB962C8B-B14F-4D97-AF65-F5344CB8AC3E}">
        <p14:creationId xmlns:p14="http://schemas.microsoft.com/office/powerpoint/2010/main" val="3797761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44</a:t>
            </a:fld>
            <a:endParaRPr lang="en-US"/>
          </a:p>
        </p:txBody>
      </p:sp>
    </p:spTree>
    <p:extLst>
      <p:ext uri="{BB962C8B-B14F-4D97-AF65-F5344CB8AC3E}">
        <p14:creationId xmlns:p14="http://schemas.microsoft.com/office/powerpoint/2010/main" val="2114983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45</a:t>
            </a:fld>
            <a:endParaRPr lang="en-US"/>
          </a:p>
        </p:txBody>
      </p:sp>
    </p:spTree>
    <p:extLst>
      <p:ext uri="{BB962C8B-B14F-4D97-AF65-F5344CB8AC3E}">
        <p14:creationId xmlns:p14="http://schemas.microsoft.com/office/powerpoint/2010/main" val="401476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E0B62-B051-48B2-84CB-94C6759E8C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69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46</a:t>
            </a:fld>
            <a:endParaRPr lang="en-US"/>
          </a:p>
        </p:txBody>
      </p:sp>
    </p:spTree>
    <p:extLst>
      <p:ext uri="{BB962C8B-B14F-4D97-AF65-F5344CB8AC3E}">
        <p14:creationId xmlns:p14="http://schemas.microsoft.com/office/powerpoint/2010/main" val="509782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48</a:t>
            </a:fld>
            <a:endParaRPr lang="en-US"/>
          </a:p>
        </p:txBody>
      </p:sp>
    </p:spTree>
    <p:extLst>
      <p:ext uri="{BB962C8B-B14F-4D97-AF65-F5344CB8AC3E}">
        <p14:creationId xmlns:p14="http://schemas.microsoft.com/office/powerpoint/2010/main" val="2371060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49</a:t>
            </a:fld>
            <a:endParaRPr lang="en-US"/>
          </a:p>
        </p:txBody>
      </p:sp>
    </p:spTree>
    <p:extLst>
      <p:ext uri="{BB962C8B-B14F-4D97-AF65-F5344CB8AC3E}">
        <p14:creationId xmlns:p14="http://schemas.microsoft.com/office/powerpoint/2010/main" val="1961317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50</a:t>
            </a:fld>
            <a:endParaRPr lang="en-US"/>
          </a:p>
        </p:txBody>
      </p:sp>
    </p:spTree>
    <p:extLst>
      <p:ext uri="{BB962C8B-B14F-4D97-AF65-F5344CB8AC3E}">
        <p14:creationId xmlns:p14="http://schemas.microsoft.com/office/powerpoint/2010/main" val="771567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51</a:t>
            </a:fld>
            <a:endParaRPr lang="en-US"/>
          </a:p>
        </p:txBody>
      </p:sp>
    </p:spTree>
    <p:extLst>
      <p:ext uri="{BB962C8B-B14F-4D97-AF65-F5344CB8AC3E}">
        <p14:creationId xmlns:p14="http://schemas.microsoft.com/office/powerpoint/2010/main" val="4223268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52</a:t>
            </a:fld>
            <a:endParaRPr lang="en-US"/>
          </a:p>
        </p:txBody>
      </p:sp>
    </p:spTree>
    <p:extLst>
      <p:ext uri="{BB962C8B-B14F-4D97-AF65-F5344CB8AC3E}">
        <p14:creationId xmlns:p14="http://schemas.microsoft.com/office/powerpoint/2010/main" val="3332943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54</a:t>
            </a:fld>
            <a:endParaRPr lang="en-US"/>
          </a:p>
        </p:txBody>
      </p:sp>
    </p:spTree>
    <p:extLst>
      <p:ext uri="{BB962C8B-B14F-4D97-AF65-F5344CB8AC3E}">
        <p14:creationId xmlns:p14="http://schemas.microsoft.com/office/powerpoint/2010/main" val="552233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55</a:t>
            </a:fld>
            <a:endParaRPr lang="en-US"/>
          </a:p>
        </p:txBody>
      </p:sp>
    </p:spTree>
    <p:extLst>
      <p:ext uri="{BB962C8B-B14F-4D97-AF65-F5344CB8AC3E}">
        <p14:creationId xmlns:p14="http://schemas.microsoft.com/office/powerpoint/2010/main" val="2147558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56</a:t>
            </a:fld>
            <a:endParaRPr lang="en-US"/>
          </a:p>
        </p:txBody>
      </p:sp>
    </p:spTree>
    <p:extLst>
      <p:ext uri="{BB962C8B-B14F-4D97-AF65-F5344CB8AC3E}">
        <p14:creationId xmlns:p14="http://schemas.microsoft.com/office/powerpoint/2010/main" val="217296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57</a:t>
            </a:fld>
            <a:endParaRPr lang="en-US"/>
          </a:p>
        </p:txBody>
      </p:sp>
    </p:spTree>
    <p:extLst>
      <p:ext uri="{BB962C8B-B14F-4D97-AF65-F5344CB8AC3E}">
        <p14:creationId xmlns:p14="http://schemas.microsoft.com/office/powerpoint/2010/main" val="2938448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E0B62-B051-48B2-84CB-94C6759E8C57}" type="slidenum">
              <a:rPr lang="en-US" smtClean="0"/>
              <a:t>10</a:t>
            </a:fld>
            <a:endParaRPr lang="en-US"/>
          </a:p>
        </p:txBody>
      </p:sp>
    </p:spTree>
    <p:extLst>
      <p:ext uri="{BB962C8B-B14F-4D97-AF65-F5344CB8AC3E}">
        <p14:creationId xmlns:p14="http://schemas.microsoft.com/office/powerpoint/2010/main" val="2764682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58</a:t>
            </a:fld>
            <a:endParaRPr lang="en-US"/>
          </a:p>
        </p:txBody>
      </p:sp>
    </p:spTree>
    <p:extLst>
      <p:ext uri="{BB962C8B-B14F-4D97-AF65-F5344CB8AC3E}">
        <p14:creationId xmlns:p14="http://schemas.microsoft.com/office/powerpoint/2010/main" val="932317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60</a:t>
            </a:fld>
            <a:endParaRPr lang="en-US"/>
          </a:p>
        </p:txBody>
      </p:sp>
    </p:spTree>
    <p:extLst>
      <p:ext uri="{BB962C8B-B14F-4D97-AF65-F5344CB8AC3E}">
        <p14:creationId xmlns:p14="http://schemas.microsoft.com/office/powerpoint/2010/main" val="1129766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61</a:t>
            </a:fld>
            <a:endParaRPr lang="en-US"/>
          </a:p>
        </p:txBody>
      </p:sp>
    </p:spTree>
    <p:extLst>
      <p:ext uri="{BB962C8B-B14F-4D97-AF65-F5344CB8AC3E}">
        <p14:creationId xmlns:p14="http://schemas.microsoft.com/office/powerpoint/2010/main" val="1643505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62</a:t>
            </a:fld>
            <a:endParaRPr lang="en-US"/>
          </a:p>
        </p:txBody>
      </p:sp>
    </p:spTree>
    <p:extLst>
      <p:ext uri="{BB962C8B-B14F-4D97-AF65-F5344CB8AC3E}">
        <p14:creationId xmlns:p14="http://schemas.microsoft.com/office/powerpoint/2010/main" val="3355275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63</a:t>
            </a:fld>
            <a:endParaRPr lang="en-US"/>
          </a:p>
        </p:txBody>
      </p:sp>
    </p:spTree>
    <p:extLst>
      <p:ext uri="{BB962C8B-B14F-4D97-AF65-F5344CB8AC3E}">
        <p14:creationId xmlns:p14="http://schemas.microsoft.com/office/powerpoint/2010/main" val="4176931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64</a:t>
            </a:fld>
            <a:endParaRPr lang="en-US"/>
          </a:p>
        </p:txBody>
      </p:sp>
    </p:spTree>
    <p:extLst>
      <p:ext uri="{BB962C8B-B14F-4D97-AF65-F5344CB8AC3E}">
        <p14:creationId xmlns:p14="http://schemas.microsoft.com/office/powerpoint/2010/main" val="3920166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66</a:t>
            </a:fld>
            <a:endParaRPr lang="en-US"/>
          </a:p>
        </p:txBody>
      </p:sp>
    </p:spTree>
    <p:extLst>
      <p:ext uri="{BB962C8B-B14F-4D97-AF65-F5344CB8AC3E}">
        <p14:creationId xmlns:p14="http://schemas.microsoft.com/office/powerpoint/2010/main" val="1013668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67</a:t>
            </a:fld>
            <a:endParaRPr lang="en-US"/>
          </a:p>
        </p:txBody>
      </p:sp>
    </p:spTree>
    <p:extLst>
      <p:ext uri="{BB962C8B-B14F-4D97-AF65-F5344CB8AC3E}">
        <p14:creationId xmlns:p14="http://schemas.microsoft.com/office/powerpoint/2010/main" val="1489441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68</a:t>
            </a:fld>
            <a:endParaRPr lang="en-US"/>
          </a:p>
        </p:txBody>
      </p:sp>
    </p:spTree>
    <p:extLst>
      <p:ext uri="{BB962C8B-B14F-4D97-AF65-F5344CB8AC3E}">
        <p14:creationId xmlns:p14="http://schemas.microsoft.com/office/powerpoint/2010/main" val="1941820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69</a:t>
            </a:fld>
            <a:endParaRPr lang="en-US"/>
          </a:p>
        </p:txBody>
      </p:sp>
    </p:spTree>
    <p:extLst>
      <p:ext uri="{BB962C8B-B14F-4D97-AF65-F5344CB8AC3E}">
        <p14:creationId xmlns:p14="http://schemas.microsoft.com/office/powerpoint/2010/main" val="1308575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E0B62-B051-48B2-84CB-94C6759E8C57}" type="slidenum">
              <a:rPr lang="en-US" smtClean="0"/>
              <a:t>13</a:t>
            </a:fld>
            <a:endParaRPr lang="en-US"/>
          </a:p>
        </p:txBody>
      </p:sp>
    </p:spTree>
    <p:extLst>
      <p:ext uri="{BB962C8B-B14F-4D97-AF65-F5344CB8AC3E}">
        <p14:creationId xmlns:p14="http://schemas.microsoft.com/office/powerpoint/2010/main" val="3562262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70</a:t>
            </a:fld>
            <a:endParaRPr lang="en-US"/>
          </a:p>
        </p:txBody>
      </p:sp>
    </p:spTree>
    <p:extLst>
      <p:ext uri="{BB962C8B-B14F-4D97-AF65-F5344CB8AC3E}">
        <p14:creationId xmlns:p14="http://schemas.microsoft.com/office/powerpoint/2010/main" val="1825805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71</a:t>
            </a:fld>
            <a:endParaRPr lang="en-US"/>
          </a:p>
        </p:txBody>
      </p:sp>
    </p:spTree>
    <p:extLst>
      <p:ext uri="{BB962C8B-B14F-4D97-AF65-F5344CB8AC3E}">
        <p14:creationId xmlns:p14="http://schemas.microsoft.com/office/powerpoint/2010/main" val="4289449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18</a:t>
            </a:fld>
            <a:endParaRPr lang="en-US"/>
          </a:p>
        </p:txBody>
      </p:sp>
    </p:spTree>
    <p:extLst>
      <p:ext uri="{BB962C8B-B14F-4D97-AF65-F5344CB8AC3E}">
        <p14:creationId xmlns:p14="http://schemas.microsoft.com/office/powerpoint/2010/main" val="3356977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19</a:t>
            </a:fld>
            <a:endParaRPr lang="en-US"/>
          </a:p>
        </p:txBody>
      </p:sp>
    </p:spTree>
    <p:extLst>
      <p:ext uri="{BB962C8B-B14F-4D97-AF65-F5344CB8AC3E}">
        <p14:creationId xmlns:p14="http://schemas.microsoft.com/office/powerpoint/2010/main" val="497752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30</a:t>
            </a:fld>
            <a:endParaRPr lang="en-US"/>
          </a:p>
        </p:txBody>
      </p:sp>
    </p:spTree>
    <p:extLst>
      <p:ext uri="{BB962C8B-B14F-4D97-AF65-F5344CB8AC3E}">
        <p14:creationId xmlns:p14="http://schemas.microsoft.com/office/powerpoint/2010/main" val="362998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31</a:t>
            </a:fld>
            <a:endParaRPr lang="en-US"/>
          </a:p>
        </p:txBody>
      </p:sp>
    </p:spTree>
    <p:extLst>
      <p:ext uri="{BB962C8B-B14F-4D97-AF65-F5344CB8AC3E}">
        <p14:creationId xmlns:p14="http://schemas.microsoft.com/office/powerpoint/2010/main" val="4208713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32</a:t>
            </a:fld>
            <a:endParaRPr lang="en-US"/>
          </a:p>
        </p:txBody>
      </p:sp>
    </p:spTree>
    <p:extLst>
      <p:ext uri="{BB962C8B-B14F-4D97-AF65-F5344CB8AC3E}">
        <p14:creationId xmlns:p14="http://schemas.microsoft.com/office/powerpoint/2010/main" val="105848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0" y="1122363"/>
            <a:ext cx="8102167" cy="2164534"/>
          </a:xfrm>
        </p:spPr>
        <p:txBody>
          <a:bodyPr anchor="b">
            <a:normAutofit/>
          </a:bodyPr>
          <a:lstStyle>
            <a:lvl1pPr algn="l">
              <a:defRPr sz="5400">
                <a:solidFill>
                  <a:schemeClr val="accent1"/>
                </a:solidFill>
                <a:latin typeface="Palatino Linotype" panose="02040502050505030304" pitchFamily="18"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dirty="0"/>
              <a:t>Click to edit Master subtitle style</a:t>
            </a:r>
          </a:p>
        </p:txBody>
      </p:sp>
      <p:cxnSp>
        <p:nvCxnSpPr>
          <p:cNvPr id="13" name="Straight Connector 12"/>
          <p:cNvCxnSpPr/>
          <p:nvPr userDrawn="1"/>
        </p:nvCxnSpPr>
        <p:spPr>
          <a:xfrm>
            <a:off x="1524000" y="3443416"/>
            <a:ext cx="9144000"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23" name="Date Placeholder 3"/>
          <p:cNvSpPr>
            <a:spLocks noGrp="1"/>
          </p:cNvSpPr>
          <p:nvPr>
            <p:ph type="dt" sz="half" idx="10"/>
          </p:nvPr>
        </p:nvSpPr>
        <p:spPr>
          <a:xfrm>
            <a:off x="9834464" y="5415407"/>
            <a:ext cx="1519336" cy="365125"/>
          </a:xfrm>
        </p:spPr>
        <p:txBody>
          <a:bodyPr/>
          <a:lstStyle>
            <a:lvl1pPr algn="r">
              <a:defRPr/>
            </a:lvl1pPr>
          </a:lstStyle>
          <a:p>
            <a:fld id="{88EA2A99-ABEA-4CD9-BF8D-276BDF540AFA}" type="datetime1">
              <a:rPr lang="en-US" smtClean="0"/>
              <a:t>3/8/2023</a:t>
            </a:fld>
            <a:endParaRPr lang="en-US" dirty="0"/>
          </a:p>
        </p:txBody>
      </p:sp>
      <p:sp>
        <p:nvSpPr>
          <p:cNvPr id="24" name="Slide Number Placeholder 5"/>
          <p:cNvSpPr>
            <a:spLocks noGrp="1"/>
          </p:cNvSpPr>
          <p:nvPr>
            <p:ph type="sldNum" sz="quarter" idx="12"/>
          </p:nvPr>
        </p:nvSpPr>
        <p:spPr>
          <a:xfrm>
            <a:off x="9778743" y="2393931"/>
            <a:ext cx="889260" cy="874892"/>
          </a:xfrm>
        </p:spPr>
        <p:txBody>
          <a:bodyPr/>
          <a:lstStyle/>
          <a:p>
            <a:fld id="{3131D7CC-1314-44C6-8B02-DAA70D54A6AA}" type="slidenum">
              <a:rPr lang="en-US" smtClean="0"/>
              <a:t>‹#›</a:t>
            </a:fld>
            <a:endParaRPr lang="en-US" dirty="0"/>
          </a:p>
        </p:txBody>
      </p:sp>
    </p:spTree>
    <p:extLst>
      <p:ext uri="{BB962C8B-B14F-4D97-AF65-F5344CB8AC3E}">
        <p14:creationId xmlns:p14="http://schemas.microsoft.com/office/powerpoint/2010/main" val="1917693748"/>
      </p:ext>
    </p:extLst>
  </p:cSld>
  <p:clrMapOvr>
    <a:masterClrMapping/>
  </p:clrMapOvr>
  <p:transition spd="slow" advClick="0" advTm="10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AF778E-C4A6-4A31-ACE8-C48C16A7969B}" type="datetime1">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1D7CC-1314-44C6-8B02-DAA70D54A6AA}" type="slidenum">
              <a:rPr lang="en-US" smtClean="0"/>
              <a:t>‹#›</a:t>
            </a:fld>
            <a:endParaRPr lang="en-US"/>
          </a:p>
        </p:txBody>
      </p:sp>
    </p:spTree>
    <p:extLst>
      <p:ext uri="{BB962C8B-B14F-4D97-AF65-F5344CB8AC3E}">
        <p14:creationId xmlns:p14="http://schemas.microsoft.com/office/powerpoint/2010/main" val="1263483892"/>
      </p:ext>
    </p:extLst>
  </p:cSld>
  <p:clrMapOvr>
    <a:masterClrMapping/>
  </p:clrMapOvr>
  <p:transition spd="slow" advClick="0" advTm="10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535459"/>
            <a:ext cx="2628900" cy="46873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535459"/>
            <a:ext cx="7734300" cy="468733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0800000">
            <a:off x="8724899" y="5415405"/>
            <a:ext cx="2628900" cy="365125"/>
          </a:xfrm>
        </p:spPr>
        <p:txBody>
          <a:bodyPr/>
          <a:lstStyle>
            <a:lvl1pPr algn="l">
              <a:defRPr/>
            </a:lvl1pPr>
          </a:lstStyle>
          <a:p>
            <a:fld id="{5AE7D487-E69F-4B61-A3F0-D2B94F59AAF7}" type="datetime1">
              <a:rPr lang="en-US" smtClean="0"/>
              <a:t>3/8/2023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rot="5400000">
            <a:off x="10455238" y="4338750"/>
            <a:ext cx="898573" cy="884055"/>
          </a:xfrm>
        </p:spPr>
        <p:txBody>
          <a:bodyPr/>
          <a:lstStyle/>
          <a:p>
            <a:fld id="{3131D7CC-1314-44C6-8B02-DAA70D54A6AA}" type="slidenum">
              <a:rPr lang="en-US" smtClean="0"/>
              <a:t>‹#›</a:t>
            </a:fld>
            <a:endParaRPr lang="en-US" dirty="0"/>
          </a:p>
        </p:txBody>
      </p:sp>
    </p:spTree>
    <p:extLst>
      <p:ext uri="{BB962C8B-B14F-4D97-AF65-F5344CB8AC3E}">
        <p14:creationId xmlns:p14="http://schemas.microsoft.com/office/powerpoint/2010/main" val="3199240056"/>
      </p:ext>
    </p:extLst>
  </p:cSld>
  <p:clrMapOvr>
    <a:masterClrMapping/>
  </p:clrMapOvr>
  <p:transition spd="slow" advClick="0" advTm="1000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EA2A99-ABEA-4CD9-BF8D-276BDF540AFA}" type="datetime1">
              <a:rPr lang="en-US" smtClean="0"/>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31D7CC-1314-44C6-8B02-DAA70D54A6AA}" type="slidenum">
              <a:rPr lang="en-US" smtClean="0"/>
              <a:t>‹#›</a:t>
            </a:fld>
            <a:endParaRPr lang="en-US" dirty="0"/>
          </a:p>
        </p:txBody>
      </p:sp>
      <p:cxnSp>
        <p:nvCxnSpPr>
          <p:cNvPr id="7" name="Straight Connector 6">
            <a:extLst>
              <a:ext uri="{FF2B5EF4-FFF2-40B4-BE49-F238E27FC236}">
                <a16:creationId xmlns:a16="http://schemas.microsoft.com/office/drawing/2014/main" id="{40EC48BF-7E0C-4E14-AD39-6457F7B8D4F5}"/>
              </a:ext>
            </a:extLst>
          </p:cNvPr>
          <p:cNvCxnSpPr/>
          <p:nvPr userDrawn="1"/>
        </p:nvCxnSpPr>
        <p:spPr>
          <a:xfrm>
            <a:off x="1524000" y="3443416"/>
            <a:ext cx="9144000"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7016163"/>
      </p:ext>
    </p:extLst>
  </p:cSld>
  <p:clrMapOvr>
    <a:masterClrMapping/>
  </p:clrMapOvr>
  <p:transition spd="slow" advClick="0" advTm="1000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9241F3-C8EF-4783-A6AB-1E1E4EE94C5C}" type="datetime1">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7" name="Straight Connector 6">
            <a:extLst>
              <a:ext uri="{FF2B5EF4-FFF2-40B4-BE49-F238E27FC236}">
                <a16:creationId xmlns:a16="http://schemas.microsoft.com/office/drawing/2014/main" id="{D31DD13A-29D8-43BF-BFCA-7DF021D1BA97}"/>
              </a:ext>
            </a:extLst>
          </p:cNvPr>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53937556"/>
      </p:ext>
    </p:extLst>
  </p:cSld>
  <p:clrMapOvr>
    <a:masterClrMapping/>
  </p:clrMapOvr>
  <p:transition spd="slow" advClick="0" advTm="10000">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C74FA9-7D2F-4F83-878E-0301D573B317}" type="datetime1">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1D7CC-1314-44C6-8B02-DAA70D54A6AA}" type="slidenum">
              <a:rPr lang="en-US" smtClean="0"/>
              <a:t>‹#›</a:t>
            </a:fld>
            <a:endParaRPr lang="en-US" dirty="0"/>
          </a:p>
        </p:txBody>
      </p:sp>
      <p:cxnSp>
        <p:nvCxnSpPr>
          <p:cNvPr id="7" name="Straight Connector 6">
            <a:extLst>
              <a:ext uri="{FF2B5EF4-FFF2-40B4-BE49-F238E27FC236}">
                <a16:creationId xmlns:a16="http://schemas.microsoft.com/office/drawing/2014/main" id="{2D1A86F4-AAED-4A5D-9D19-72421E68DA7F}"/>
              </a:ext>
            </a:extLst>
          </p:cNvPr>
          <p:cNvCxnSpPr/>
          <p:nvPr userDrawn="1"/>
        </p:nvCxnSpPr>
        <p:spPr>
          <a:xfrm>
            <a:off x="831859" y="4413799"/>
            <a:ext cx="1052195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1850067"/>
      </p:ext>
    </p:extLst>
  </p:cSld>
  <p:clrMapOvr>
    <a:masterClrMapping/>
  </p:clrMapOvr>
  <p:transition spd="slow" advClick="0" advTm="10000">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3/8/2023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8" name="Straight Connector 7">
            <a:extLst>
              <a:ext uri="{FF2B5EF4-FFF2-40B4-BE49-F238E27FC236}">
                <a16:creationId xmlns:a16="http://schemas.microsoft.com/office/drawing/2014/main" id="{1768ABCC-8749-45D2-8F9B-B09EF78B539B}"/>
              </a:ext>
            </a:extLst>
          </p:cNvPr>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95011739"/>
      </p:ext>
    </p:extLst>
  </p:cSld>
  <p:clrMapOvr>
    <a:masterClrMapping/>
  </p:clrMapOvr>
  <p:transition spd="slow" advClick="0" advTm="10000">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862246-24B3-4A2D-AA9C-BA66064D8FD5}" type="datetime1">
              <a:rPr lang="en-US" smtClean="0"/>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31D7CC-1314-44C6-8B02-DAA70D54A6AA}" type="slidenum">
              <a:rPr lang="en-US" smtClean="0"/>
              <a:t>‹#›</a:t>
            </a:fld>
            <a:endParaRPr lang="en-US"/>
          </a:p>
        </p:txBody>
      </p:sp>
      <p:cxnSp>
        <p:nvCxnSpPr>
          <p:cNvPr id="10" name="Straight Connector 9">
            <a:extLst>
              <a:ext uri="{FF2B5EF4-FFF2-40B4-BE49-F238E27FC236}">
                <a16:creationId xmlns:a16="http://schemas.microsoft.com/office/drawing/2014/main" id="{5846DEA9-DFF1-47F0-B892-933E8FAA900E}"/>
              </a:ext>
            </a:extLst>
          </p:cNvPr>
          <p:cNvCxnSpPr/>
          <p:nvPr userDrawn="1"/>
        </p:nvCxnSpPr>
        <p:spPr>
          <a:xfrm>
            <a:off x="838210" y="1801227"/>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70650831"/>
      </p:ext>
    </p:extLst>
  </p:cSld>
  <p:clrMapOvr>
    <a:masterClrMapping/>
  </p:clrMapOvr>
  <p:transition spd="slow" advClick="0" advTm="10000">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772A6E-A96D-4CBF-B56A-81FA1C316C7A}" type="datetime1">
              <a:rPr lang="en-US" smtClean="0"/>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31D7CC-1314-44C6-8B02-DAA70D54A6AA}" type="slidenum">
              <a:rPr lang="en-US" smtClean="0"/>
              <a:t>‹#›</a:t>
            </a:fld>
            <a:endParaRPr lang="en-US"/>
          </a:p>
        </p:txBody>
      </p:sp>
      <p:cxnSp>
        <p:nvCxnSpPr>
          <p:cNvPr id="6" name="Straight Connector 5">
            <a:extLst>
              <a:ext uri="{FF2B5EF4-FFF2-40B4-BE49-F238E27FC236}">
                <a16:creationId xmlns:a16="http://schemas.microsoft.com/office/drawing/2014/main" id="{8F319824-1B94-483E-A810-6FE1EF097116}"/>
              </a:ext>
            </a:extLst>
          </p:cNvPr>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7167806"/>
      </p:ext>
    </p:extLst>
  </p:cSld>
  <p:clrMapOvr>
    <a:masterClrMapping/>
  </p:clrMapOvr>
  <p:transition spd="slow" advClick="0" advTm="10000">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02ED29-B9CF-48C5-99DF-C20B42FE480F}" type="datetime1">
              <a:rPr lang="en-US" smtClean="0"/>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31D7CC-1314-44C6-8B02-DAA70D54A6AA}" type="slidenum">
              <a:rPr lang="en-US" smtClean="0"/>
              <a:t>‹#›</a:t>
            </a:fld>
            <a:endParaRPr lang="en-US"/>
          </a:p>
        </p:txBody>
      </p:sp>
      <p:cxnSp>
        <p:nvCxnSpPr>
          <p:cNvPr id="5" name="Straight Connector 4">
            <a:extLst>
              <a:ext uri="{FF2B5EF4-FFF2-40B4-BE49-F238E27FC236}">
                <a16:creationId xmlns:a16="http://schemas.microsoft.com/office/drawing/2014/main" id="{EBB3BB8F-BEC6-47CC-9007-0D6B286589B1}"/>
              </a:ext>
            </a:extLst>
          </p:cNvPr>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25715197"/>
      </p:ext>
    </p:extLst>
  </p:cSld>
  <p:clrMapOvr>
    <a:masterClrMapping/>
  </p:clrMapOvr>
  <p:transition spd="slow" advClick="0" advTm="10000">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6E06DE-52B0-410F-8DDE-B8F7DBD306C2}" type="datetime1">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1D7CC-1314-44C6-8B02-DAA70D54A6AA}" type="slidenum">
              <a:rPr lang="en-US" smtClean="0"/>
              <a:t>‹#›</a:t>
            </a:fld>
            <a:endParaRPr lang="en-US"/>
          </a:p>
        </p:txBody>
      </p:sp>
    </p:spTree>
    <p:extLst>
      <p:ext uri="{BB962C8B-B14F-4D97-AF65-F5344CB8AC3E}">
        <p14:creationId xmlns:p14="http://schemas.microsoft.com/office/powerpoint/2010/main" val="2882605582"/>
      </p:ext>
    </p:extLst>
  </p:cSld>
  <p:clrMapOvr>
    <a:masterClrMapping/>
  </p:clrMapOvr>
  <p:transition spd="slow" advClick="0" advTm="1000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1" name="Title 10"/>
          <p:cNvSpPr>
            <a:spLocks noGrp="1"/>
          </p:cNvSpPr>
          <p:nvPr>
            <p:ph type="title"/>
          </p:nvPr>
        </p:nvSpPr>
        <p:spPr/>
        <p:txBody>
          <a:bodyPr/>
          <a:lstStyle/>
          <a:p>
            <a:r>
              <a:rPr lang="en-US"/>
              <a:t>Click to edit Master title style</a:t>
            </a:r>
          </a:p>
        </p:txBody>
      </p:sp>
      <p:sp>
        <p:nvSpPr>
          <p:cNvPr id="12" name="Date Placeholder 11"/>
          <p:cNvSpPr>
            <a:spLocks noGrp="1"/>
          </p:cNvSpPr>
          <p:nvPr>
            <p:ph type="dt" sz="half" idx="10"/>
          </p:nvPr>
        </p:nvSpPr>
        <p:spPr/>
        <p:txBody>
          <a:bodyPr/>
          <a:lstStyle/>
          <a:p>
            <a:fld id="{08FAA873-1AD1-44F1-B7DA-BECB95424039}" type="datetime1">
              <a:rPr lang="en-US" smtClean="0"/>
              <a:t>3/8/2023</a:t>
            </a:fld>
            <a:endParaRPr lang="en-US" dirty="0"/>
          </a:p>
        </p:txBody>
      </p:sp>
      <p:sp>
        <p:nvSpPr>
          <p:cNvPr id="13" name="Footer Placeholder 12"/>
          <p:cNvSpPr>
            <a:spLocks noGrp="1"/>
          </p:cNvSpPr>
          <p:nvPr>
            <p:ph type="ftr" sz="quarter" idx="11"/>
          </p:nvPr>
        </p:nvSpPr>
        <p:spPr/>
        <p:txBody>
          <a:bodyPr/>
          <a:lstStyle/>
          <a:p>
            <a:endParaRPr lang="en-US" dirty="0"/>
          </a:p>
        </p:txBody>
      </p:sp>
      <p:sp>
        <p:nvSpPr>
          <p:cNvPr id="14" name="Slide Number Placeholder 1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418901169"/>
      </p:ext>
    </p:extLst>
  </p:cSld>
  <p:clrMapOvr>
    <a:masterClrMapping/>
  </p:clrMapOvr>
  <p:transition spd="slow" advClick="0" advTm="10000">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323BF919-06A9-479E-A13B-47808B51AAF5}" type="datetime1">
              <a:rPr lang="en-US" smtClean="0"/>
              <a:t>3/8/2023</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3131D7CC-1314-44C6-8B02-DAA70D54A6AA}" type="slidenum">
              <a:rPr lang="en-US" smtClean="0"/>
              <a:t>‹#›</a:t>
            </a:fld>
            <a:endParaRPr lang="en-US"/>
          </a:p>
        </p:txBody>
      </p:sp>
    </p:spTree>
    <p:extLst>
      <p:ext uri="{BB962C8B-B14F-4D97-AF65-F5344CB8AC3E}">
        <p14:creationId xmlns:p14="http://schemas.microsoft.com/office/powerpoint/2010/main" val="1520803806"/>
      </p:ext>
    </p:extLst>
  </p:cSld>
  <p:clrMapOvr>
    <a:masterClrMapping/>
  </p:clrMapOvr>
  <p:transition spd="slow" advClick="0" advTm="10000">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62818696"/>
      </p:ext>
    </p:extLst>
  </p:cSld>
  <p:clrMapOvr>
    <a:masterClrMapping/>
  </p:clrMapOvr>
  <p:transition spd="slow" advClick="0" advTm="10000">
    <p:cover/>
  </p:transition>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34608981"/>
      </p:ext>
    </p:extLst>
  </p:cSld>
  <p:clrMapOvr>
    <a:masterClrMapping/>
  </p:clrMapOvr>
  <p:transition spd="slow" advClick="0" advTm="10000">
    <p:cover/>
  </p:transition>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0316363"/>
      </p:ext>
    </p:extLst>
  </p:cSld>
  <p:clrMapOvr>
    <a:masterClrMapping/>
  </p:clrMapOvr>
  <p:transition spd="slow" advClick="0" advTm="10000">
    <p:cover/>
  </p:transition>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41816784"/>
      </p:ext>
    </p:extLst>
  </p:cSld>
  <p:clrMapOvr>
    <a:masterClrMapping/>
  </p:clrMapOvr>
  <p:transition spd="slow" advClick="0" advTm="10000">
    <p:cover/>
  </p:transition>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10786449"/>
      </p:ext>
    </p:extLst>
  </p:cSld>
  <p:clrMapOvr>
    <a:masterClrMapping/>
  </p:clrMapOvr>
  <p:transition spd="slow" advClick="0" advTm="10000">
    <p:cover/>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5584660"/>
      </p:ext>
    </p:extLst>
  </p:cSld>
  <p:clrMapOvr>
    <a:masterClrMapping/>
  </p:clrMapOvr>
  <p:transition spd="slow" advClick="0" advTm="10000">
    <p:cove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AF778E-C4A6-4A31-ACE8-C48C16A7969B}" type="datetime1">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1D7CC-1314-44C6-8B02-DAA70D54A6AA}" type="slidenum">
              <a:rPr lang="en-US" smtClean="0"/>
              <a:t>‹#›</a:t>
            </a:fld>
            <a:endParaRPr lang="en-US"/>
          </a:p>
        </p:txBody>
      </p:sp>
    </p:spTree>
    <p:extLst>
      <p:ext uri="{BB962C8B-B14F-4D97-AF65-F5344CB8AC3E}">
        <p14:creationId xmlns:p14="http://schemas.microsoft.com/office/powerpoint/2010/main" val="4037036654"/>
      </p:ext>
    </p:extLst>
  </p:cSld>
  <p:clrMapOvr>
    <a:masterClrMapping/>
  </p:clrMapOvr>
  <p:transition spd="slow" advClick="0" advTm="10000">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7D487-E69F-4B61-A3F0-D2B94F59AAF7}" type="datetime1">
              <a:rPr lang="en-US" smtClean="0"/>
              <a:t>3/8/2023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1D7CC-1314-44C6-8B02-DAA70D54A6AA}" type="slidenum">
              <a:rPr lang="en-US" smtClean="0"/>
              <a:t>‹#›</a:t>
            </a:fld>
            <a:endParaRPr lang="en-US" dirty="0"/>
          </a:p>
        </p:txBody>
      </p:sp>
    </p:spTree>
    <p:extLst>
      <p:ext uri="{BB962C8B-B14F-4D97-AF65-F5344CB8AC3E}">
        <p14:creationId xmlns:p14="http://schemas.microsoft.com/office/powerpoint/2010/main" val="1566540955"/>
      </p:ext>
    </p:extLst>
  </p:cSld>
  <p:clrMapOvr>
    <a:masterClrMapping/>
  </p:clrMapOvr>
  <p:transition spd="slow" advClick="0" advTm="10000">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200" y="541268"/>
            <a:ext cx="4408681" cy="469801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dirty="0"/>
          </a:p>
        </p:txBody>
      </p:sp>
      <p:sp>
        <p:nvSpPr>
          <p:cNvPr id="5" name="Date Placeholder 4"/>
          <p:cNvSpPr>
            <a:spLocks noGrp="1"/>
          </p:cNvSpPr>
          <p:nvPr>
            <p:ph type="dt" sz="half" idx="10"/>
          </p:nvPr>
        </p:nvSpPr>
        <p:spPr>
          <a:xfrm>
            <a:off x="9834464" y="5415407"/>
            <a:ext cx="1519336" cy="365125"/>
          </a:xfrm>
          <a:prstGeom prst="rect">
            <a:avLst/>
          </a:prstGeom>
        </p:spPr>
        <p:txBody>
          <a:bodyPr/>
          <a:lstStyle/>
          <a:p>
            <a:fld id="{323BF919-06A9-479E-A13B-47808B51AAF5}" type="datetime1">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sp>
        <p:nvSpPr>
          <p:cNvPr id="8" name="Title 1"/>
          <p:cNvSpPr>
            <a:spLocks noGrp="1"/>
          </p:cNvSpPr>
          <p:nvPr>
            <p:ph type="title"/>
          </p:nvPr>
        </p:nvSpPr>
        <p:spPr>
          <a:xfrm>
            <a:off x="839788" y="541268"/>
            <a:ext cx="3932237" cy="1516149"/>
          </a:xfrm>
        </p:spPr>
        <p:txBody>
          <a:bodyPr anchor="b"/>
          <a:lstStyle>
            <a:lvl1pPr>
              <a:defRPr sz="3200"/>
            </a:lvl1pPr>
          </a:lstStyle>
          <a:p>
            <a:r>
              <a:rPr lang="en-US" dirty="0"/>
              <a:t>Click to edit Master title style</a:t>
            </a:r>
          </a:p>
        </p:txBody>
      </p:sp>
      <p:sp>
        <p:nvSpPr>
          <p:cNvPr id="9" name="Text Placeholder 3"/>
          <p:cNvSpPr>
            <a:spLocks noGrp="1"/>
          </p:cNvSpPr>
          <p:nvPr>
            <p:ph type="body" sz="half" idx="2"/>
          </p:nvPr>
        </p:nvSpPr>
        <p:spPr>
          <a:xfrm>
            <a:off x="839788" y="2208814"/>
            <a:ext cx="3932237" cy="3055165"/>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Edit Master text styles</a:t>
            </a:r>
          </a:p>
        </p:txBody>
      </p:sp>
    </p:spTree>
    <p:extLst>
      <p:ext uri="{BB962C8B-B14F-4D97-AF65-F5344CB8AC3E}">
        <p14:creationId xmlns:p14="http://schemas.microsoft.com/office/powerpoint/2010/main" val="1143162267"/>
      </p:ext>
    </p:extLst>
  </p:cSld>
  <p:clrMapOvr>
    <a:masterClrMapping/>
  </p:clrMapOvr>
  <p:transition spd="slow" advClick="0" advTm="10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9"/>
            <a:ext cx="9469147" cy="2535690"/>
          </a:xfrm>
        </p:spPr>
        <p:txBody>
          <a:bodyPr anchor="b">
            <a:normAutofit/>
          </a:bodyPr>
          <a:lstStyle>
            <a:lvl1pPr>
              <a:defRPr sz="5400"/>
            </a:lvl1pPr>
          </a:lstStyle>
          <a:p>
            <a:r>
              <a:rPr lang="en-US" dirty="0"/>
              <a:t>Click to edit Master title style</a:t>
            </a:r>
          </a:p>
        </p:txBody>
      </p:sp>
      <p:sp>
        <p:nvSpPr>
          <p:cNvPr id="3" name="Text Placeholder 2"/>
          <p:cNvSpPr>
            <a:spLocks noGrp="1"/>
          </p:cNvSpPr>
          <p:nvPr>
            <p:ph type="body" idx="1"/>
          </p:nvPr>
        </p:nvSpPr>
        <p:spPr>
          <a:xfrm>
            <a:off x="831851" y="4589479"/>
            <a:ext cx="10515600" cy="699229"/>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Edit Master text styles</a:t>
            </a:r>
          </a:p>
        </p:txBody>
      </p:sp>
      <p:cxnSp>
        <p:nvCxnSpPr>
          <p:cNvPr id="7" name="Straight Connector 6"/>
          <p:cNvCxnSpPr/>
          <p:nvPr userDrawn="1"/>
        </p:nvCxnSpPr>
        <p:spPr>
          <a:xfrm>
            <a:off x="831859" y="4413799"/>
            <a:ext cx="1052195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70167356"/>
      </p:ext>
    </p:extLst>
  </p:cSld>
  <p:clrMapOvr>
    <a:masterClrMapping/>
  </p:clrMapOvr>
  <p:transition spd="slow" advClick="0" advTm="1000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38135"/>
            <a:ext cx="9192208" cy="1141391"/>
          </a:xfrm>
        </p:spPr>
        <p:txBody>
          <a:bodyPr/>
          <a:lstStyle/>
          <a:p>
            <a:r>
              <a:rPr lang="en-US"/>
              <a:t>Click to edit Master title style</a:t>
            </a:r>
          </a:p>
        </p:txBody>
      </p:sp>
      <p:sp>
        <p:nvSpPr>
          <p:cNvPr id="3" name="Content Placeholder 2"/>
          <p:cNvSpPr>
            <a:spLocks noGrp="1"/>
          </p:cNvSpPr>
          <p:nvPr>
            <p:ph sz="half" idx="1"/>
          </p:nvPr>
        </p:nvSpPr>
        <p:spPr>
          <a:xfrm>
            <a:off x="838200" y="1996751"/>
            <a:ext cx="5181600" cy="32837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96751"/>
            <a:ext cx="5181600" cy="32837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C106CB-4C4F-4800-B598-17B90CAC255B}" type="datetime1">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1D7CC-1314-44C6-8B02-DAA70D54A6AA}" type="slidenum">
              <a:rPr lang="en-US" smtClean="0"/>
              <a:t>‹#›</a:t>
            </a:fld>
            <a:endParaRPr lang="en-US"/>
          </a:p>
        </p:txBody>
      </p:sp>
      <p:cxnSp>
        <p:nvCxnSpPr>
          <p:cNvPr id="8" name="Straight Connector 7"/>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6067997"/>
      </p:ext>
    </p:extLst>
  </p:cSld>
  <p:clrMapOvr>
    <a:masterClrMapping/>
  </p:clrMapOvr>
  <p:transition spd="slow" advClick="0" advTm="10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1" y="541267"/>
            <a:ext cx="9162628" cy="1138259"/>
          </a:xfrm>
        </p:spPr>
        <p:txBody>
          <a:bodyPr/>
          <a:lstStyle/>
          <a:p>
            <a:r>
              <a:rPr lang="en-US"/>
              <a:t>Click to edit Master title style</a:t>
            </a:r>
          </a:p>
        </p:txBody>
      </p:sp>
      <p:sp>
        <p:nvSpPr>
          <p:cNvPr id="3" name="Text Placeholder 2"/>
          <p:cNvSpPr>
            <a:spLocks noGrp="1"/>
          </p:cNvSpPr>
          <p:nvPr>
            <p:ph type="body" idx="1"/>
          </p:nvPr>
        </p:nvSpPr>
        <p:spPr>
          <a:xfrm>
            <a:off x="839789" y="1940783"/>
            <a:ext cx="5157787" cy="429371"/>
          </a:xfrm>
        </p:spPr>
        <p:txBody>
          <a:bodyPr anchor="b"/>
          <a:lstStyle>
            <a:lvl1pPr marL="0" indent="0">
              <a:buNone/>
              <a:defRPr sz="2400" b="1">
                <a:solidFill>
                  <a:schemeClr val="tx2">
                    <a:lumMod val="50000"/>
                  </a:schemeClr>
                </a:solidFill>
                <a:latin typeface="Palatino Linotype" panose="02040502050505030304" pitchFamily="18" charset="0"/>
              </a:defRPr>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2775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940783"/>
            <a:ext cx="5183188" cy="429371"/>
          </a:xfrm>
        </p:spPr>
        <p:txBody>
          <a:bodyPr anchor="b">
            <a:normAutofit/>
          </a:bodyPr>
          <a:lstStyle>
            <a:lvl1pPr marL="0" indent="0">
              <a:buNone/>
              <a:defRPr lang="en-US" sz="2400" b="1" kern="1200" dirty="0" smtClean="0">
                <a:solidFill>
                  <a:schemeClr val="tx2">
                    <a:lumMod val="50000"/>
                  </a:schemeClr>
                </a:solidFill>
                <a:latin typeface="Palatino Linotype" panose="02040502050505030304" pitchFamily="18" charset="0"/>
                <a:ea typeface="+mn-ea"/>
                <a:cs typeface="Arial" panose="020B0604020202020204" pitchFamily="34" charset="0"/>
              </a:defRPr>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marL="0" lvl="0" indent="0" algn="l" defTabSz="914309"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6" name="Content Placeholder 5"/>
          <p:cNvSpPr>
            <a:spLocks noGrp="1"/>
          </p:cNvSpPr>
          <p:nvPr>
            <p:ph sz="quarter" idx="4"/>
          </p:nvPr>
        </p:nvSpPr>
        <p:spPr>
          <a:xfrm>
            <a:off x="6172203" y="2505075"/>
            <a:ext cx="5183188" cy="2775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862246-24B3-4A2D-AA9C-BA66064D8FD5}" type="datetime1">
              <a:rPr lang="en-US" smtClean="0"/>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31D7CC-1314-44C6-8B02-DAA70D54A6AA}" type="slidenum">
              <a:rPr lang="en-US" smtClean="0"/>
              <a:t>‹#›</a:t>
            </a:fld>
            <a:endParaRPr lang="en-US"/>
          </a:p>
        </p:txBody>
      </p:sp>
      <p:cxnSp>
        <p:nvCxnSpPr>
          <p:cNvPr id="10" name="Straight Connector 9"/>
          <p:cNvCxnSpPr/>
          <p:nvPr userDrawn="1"/>
        </p:nvCxnSpPr>
        <p:spPr>
          <a:xfrm>
            <a:off x="838210" y="1801227"/>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6366108"/>
      </p:ext>
    </p:extLst>
  </p:cSld>
  <p:clrMapOvr>
    <a:masterClrMapping/>
  </p:clrMapOvr>
  <p:transition spd="slow" advClick="0" advTm="10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772A6E-A96D-4CBF-B56A-81FA1C316C7A}" type="datetime1">
              <a:rPr lang="en-US" smtClean="0"/>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31D7CC-1314-44C6-8B02-DAA70D54A6AA}" type="slidenum">
              <a:rPr lang="en-US" smtClean="0"/>
              <a:t>‹#›</a:t>
            </a:fld>
            <a:endParaRPr lang="en-US"/>
          </a:p>
        </p:txBody>
      </p:sp>
      <p:cxnSp>
        <p:nvCxnSpPr>
          <p:cNvPr id="6" name="Straight Connector 5"/>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78771928"/>
      </p:ext>
    </p:extLst>
  </p:cSld>
  <p:clrMapOvr>
    <a:masterClrMapping/>
  </p:clrMapOvr>
  <p:transition spd="slow" advClick="0" advTm="10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09652" y="5415407"/>
            <a:ext cx="1344149" cy="365125"/>
          </a:xfrm>
        </p:spPr>
        <p:txBody>
          <a:bodyPr/>
          <a:lstStyle/>
          <a:p>
            <a:fld id="{D702ED29-B9CF-48C5-99DF-C20B42FE480F}" type="datetime1">
              <a:rPr lang="en-US" smtClean="0"/>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31D7CC-1314-44C6-8B02-DAA70D54A6AA}" type="slidenum">
              <a:rPr lang="en-US" smtClean="0"/>
              <a:t>‹#›</a:t>
            </a:fld>
            <a:endParaRPr lang="en-US"/>
          </a:p>
        </p:txBody>
      </p:sp>
      <p:cxnSp>
        <p:nvCxnSpPr>
          <p:cNvPr id="5" name="Straight Connector 4"/>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77803074"/>
      </p:ext>
    </p:extLst>
  </p:cSld>
  <p:clrMapOvr>
    <a:masterClrMapping/>
  </p:clrMapOvr>
  <p:transition spd="slow" advClick="0" advTm="10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541266"/>
            <a:ext cx="3932237" cy="1516149"/>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91" y="541267"/>
            <a:ext cx="4418012" cy="47227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08814"/>
            <a:ext cx="3932237" cy="3055165"/>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6E06DE-52B0-410F-8DDE-B8F7DBD306C2}" type="datetime1">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1D7CC-1314-44C6-8B02-DAA70D54A6AA}" type="slidenum">
              <a:rPr lang="en-US" smtClean="0"/>
              <a:t>‹#›</a:t>
            </a:fld>
            <a:endParaRPr lang="en-US"/>
          </a:p>
        </p:txBody>
      </p:sp>
    </p:spTree>
    <p:extLst>
      <p:ext uri="{BB962C8B-B14F-4D97-AF65-F5344CB8AC3E}">
        <p14:creationId xmlns:p14="http://schemas.microsoft.com/office/powerpoint/2010/main" val="2113558000"/>
      </p:ext>
    </p:extLst>
  </p:cSld>
  <p:clrMapOvr>
    <a:masterClrMapping/>
  </p:clrMapOvr>
  <p:transition spd="slow" advClick="0" advTm="10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200" y="541268"/>
            <a:ext cx="4408681" cy="469801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dirty="0"/>
          </a:p>
        </p:txBody>
      </p:sp>
      <p:sp>
        <p:nvSpPr>
          <p:cNvPr id="5" name="Date Placeholder 4"/>
          <p:cNvSpPr>
            <a:spLocks noGrp="1"/>
          </p:cNvSpPr>
          <p:nvPr>
            <p:ph type="dt" sz="half" idx="10"/>
          </p:nvPr>
        </p:nvSpPr>
        <p:spPr/>
        <p:txBody>
          <a:bodyPr/>
          <a:lstStyle/>
          <a:p>
            <a:fld id="{323BF919-06A9-479E-A13B-47808B51AAF5}" type="datetime1">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1D7CC-1314-44C6-8B02-DAA70D54A6AA}" type="slidenum">
              <a:rPr lang="en-US" smtClean="0"/>
              <a:t>‹#›</a:t>
            </a:fld>
            <a:endParaRPr lang="en-US"/>
          </a:p>
        </p:txBody>
      </p:sp>
      <p:sp>
        <p:nvSpPr>
          <p:cNvPr id="8" name="Title 1"/>
          <p:cNvSpPr>
            <a:spLocks noGrp="1"/>
          </p:cNvSpPr>
          <p:nvPr>
            <p:ph type="title"/>
          </p:nvPr>
        </p:nvSpPr>
        <p:spPr>
          <a:xfrm>
            <a:off x="839788" y="541268"/>
            <a:ext cx="3932237" cy="1516149"/>
          </a:xfrm>
        </p:spPr>
        <p:txBody>
          <a:bodyPr anchor="b"/>
          <a:lstStyle>
            <a:lvl1pPr>
              <a:defRPr sz="3200"/>
            </a:lvl1pPr>
          </a:lstStyle>
          <a:p>
            <a:r>
              <a:rPr lang="en-US" dirty="0"/>
              <a:t>Click to edit Master title style</a:t>
            </a:r>
          </a:p>
        </p:txBody>
      </p:sp>
      <p:sp>
        <p:nvSpPr>
          <p:cNvPr id="9" name="Text Placeholder 3"/>
          <p:cNvSpPr>
            <a:spLocks noGrp="1"/>
          </p:cNvSpPr>
          <p:nvPr>
            <p:ph type="body" sz="half" idx="2"/>
          </p:nvPr>
        </p:nvSpPr>
        <p:spPr>
          <a:xfrm>
            <a:off x="839788" y="2208814"/>
            <a:ext cx="3932237" cy="3055165"/>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Edit Master text styles</a:t>
            </a:r>
          </a:p>
        </p:txBody>
      </p:sp>
    </p:spTree>
    <p:extLst>
      <p:ext uri="{BB962C8B-B14F-4D97-AF65-F5344CB8AC3E}">
        <p14:creationId xmlns:p14="http://schemas.microsoft.com/office/powerpoint/2010/main" val="3053730106"/>
      </p:ext>
    </p:extLst>
  </p:cSld>
  <p:clrMapOvr>
    <a:masterClrMapping/>
  </p:clrMapOvr>
  <p:transition spd="slow" advClick="0" advTm="1000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538135"/>
            <a:ext cx="9171452" cy="1141391"/>
          </a:xfrm>
          <a:prstGeom prst="rect">
            <a:avLst/>
          </a:prstGeom>
          <a:noFill/>
          <a:ln>
            <a:noFill/>
          </a:ln>
        </p:spPr>
        <p:txBody>
          <a:bodyPr vert="horz" lIns="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998620"/>
            <a:ext cx="10515600" cy="3281835"/>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834464" y="5415407"/>
            <a:ext cx="1519336"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8FAA873-1AD1-44F1-B7DA-BECB95424039}" type="datetime1">
              <a:rPr lang="en-US" smtClean="0"/>
              <a:t>3/8/2023</a:t>
            </a:fld>
            <a:endParaRPr lang="en-US" dirty="0"/>
          </a:p>
        </p:txBody>
      </p:sp>
      <p:sp>
        <p:nvSpPr>
          <p:cNvPr id="5" name="Footer Placeholder 4"/>
          <p:cNvSpPr>
            <a:spLocks noGrp="1"/>
          </p:cNvSpPr>
          <p:nvPr>
            <p:ph type="ftr" sz="quarter" idx="3"/>
          </p:nvPr>
        </p:nvSpPr>
        <p:spPr>
          <a:xfrm>
            <a:off x="152400" y="6164791"/>
            <a:ext cx="4114800" cy="525035"/>
          </a:xfrm>
          <a:prstGeom prst="rect">
            <a:avLst/>
          </a:prstGeom>
        </p:spPr>
        <p:txBody>
          <a:bodyPr vert="horz" lIns="91440" tIns="45720" rIns="91440" bIns="45720" rtlCol="0" anchor="t" anchorCtr="0"/>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0196848" y="541267"/>
            <a:ext cx="1156952" cy="1138259"/>
          </a:xfrm>
          <a:prstGeom prst="rect">
            <a:avLst/>
          </a:prstGeom>
          <a:solidFill>
            <a:schemeClr val="tx2">
              <a:lumMod val="90000"/>
            </a:schemeClr>
          </a:solidFill>
        </p:spPr>
        <p:txBody>
          <a:bodyPr vert="horz" lIns="91440" tIns="45720" rIns="91440" bIns="45720" rtlCol="0" anchor="ctr"/>
          <a:lstStyle>
            <a:lvl1pPr algn="ctr">
              <a:defRPr sz="4000" b="1">
                <a:solidFill>
                  <a:schemeClr val="bg1"/>
                </a:solidFill>
                <a:latin typeface="Arial" panose="020B0604020202020204" pitchFamily="34" charset="0"/>
                <a:cs typeface="Arial" panose="020B0604020202020204" pitchFamily="34" charset="0"/>
              </a:defRPr>
            </a:lvl1pPr>
          </a:lstStyle>
          <a:p>
            <a:fld id="{3131D7CC-1314-44C6-8B02-DAA70D54A6AA}" type="slidenum">
              <a:rPr lang="en-US" smtClean="0"/>
              <a:pPr/>
              <a:t>‹#›</a:t>
            </a:fld>
            <a:endParaRPr lang="en-US" dirty="0"/>
          </a:p>
        </p:txBody>
      </p:sp>
      <p:sp>
        <p:nvSpPr>
          <p:cNvPr id="7" name="Rectangle 6"/>
          <p:cNvSpPr/>
          <p:nvPr userDrawn="1"/>
        </p:nvSpPr>
        <p:spPr>
          <a:xfrm>
            <a:off x="0" y="0"/>
            <a:ext cx="12192000" cy="219010"/>
          </a:xfrm>
          <a:prstGeom prst="rect">
            <a:avLst/>
          </a:prstGeom>
          <a:solidFill>
            <a:schemeClr val="tx2">
              <a:lumMod val="9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Rectangle 7"/>
          <p:cNvSpPr/>
          <p:nvPr userDrawn="1"/>
        </p:nvSpPr>
        <p:spPr>
          <a:xfrm>
            <a:off x="0" y="5915469"/>
            <a:ext cx="12192000" cy="139359"/>
          </a:xfrm>
          <a:prstGeom prst="rect">
            <a:avLst/>
          </a:prstGeom>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9" name="Picture 8"/>
          <p:cNvPicPr>
            <a:picLocks noChangeAspect="1"/>
          </p:cNvPicPr>
          <p:nvPr userDrawn="1"/>
        </p:nvPicPr>
        <p:blipFill>
          <a:blip r:embed="rId13"/>
          <a:stretch/>
        </p:blipFill>
        <p:spPr>
          <a:xfrm>
            <a:off x="10196848" y="6164775"/>
            <a:ext cx="1754280" cy="484200"/>
          </a:xfrm>
          <a:prstGeom prst="rect">
            <a:avLst/>
          </a:prstGeom>
          <a:ln>
            <a:noFill/>
          </a:ln>
        </p:spPr>
      </p:pic>
      <p:sp>
        <p:nvSpPr>
          <p:cNvPr id="11" name="Line 9"/>
          <p:cNvSpPr/>
          <p:nvPr userDrawn="1"/>
        </p:nvSpPr>
        <p:spPr>
          <a:xfrm>
            <a:off x="10009651" y="6220639"/>
            <a:ext cx="0" cy="457200"/>
          </a:xfrm>
          <a:prstGeom prst="line">
            <a:avLst/>
          </a:prstGeom>
          <a:ln w="12600">
            <a:solidFill>
              <a:srgbClr val="CCCCCC"/>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659307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0">
    <p:cover/>
  </p:transition>
  <p:hf hdr="0" ftr="0" dt="0"/>
  <p:txStyles>
    <p:titleStyle>
      <a:lvl1pPr algn="l" defTabSz="914309" rtl="0" eaLnBrk="1" latinLnBrk="0" hangingPunct="1">
        <a:lnSpc>
          <a:spcPct val="90000"/>
        </a:lnSpc>
        <a:spcBef>
          <a:spcPct val="0"/>
        </a:spcBef>
        <a:buNone/>
        <a:defRPr sz="4400" b="1" kern="1200">
          <a:solidFill>
            <a:schemeClr val="accent1"/>
          </a:solidFill>
          <a:latin typeface="Palatino Linotype" panose="02040502050505030304" pitchFamily="18" charset="0"/>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2">
              <a:lumMod val="25000"/>
            </a:schemeClr>
          </a:solidFill>
          <a:latin typeface="Arial" panose="020B0604020202020204" pitchFamily="34" charset="0"/>
          <a:ea typeface="+mn-ea"/>
          <a:cs typeface="Arial" panose="020B0604020202020204" pitchFamily="34" charset="0"/>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2">
              <a:lumMod val="25000"/>
            </a:schemeClr>
          </a:solidFill>
          <a:latin typeface="Arial" panose="020B0604020202020204" pitchFamily="34" charset="0"/>
          <a:ea typeface="+mn-ea"/>
          <a:cs typeface="Arial" panose="020B0604020202020204" pitchFamily="34" charset="0"/>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2">
              <a:lumMod val="25000"/>
            </a:schemeClr>
          </a:solidFill>
          <a:latin typeface="Arial" panose="020B0604020202020204" pitchFamily="34" charset="0"/>
          <a:ea typeface="+mn-ea"/>
          <a:cs typeface="Arial" panose="020B0604020202020204" pitchFamily="34" charset="0"/>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2">
              <a:lumMod val="25000"/>
            </a:schemeClr>
          </a:solidFill>
          <a:latin typeface="Arial" panose="020B0604020202020204" pitchFamily="34" charset="0"/>
          <a:ea typeface="+mn-ea"/>
          <a:cs typeface="Arial" panose="020B0604020202020204" pitchFamily="34" charset="0"/>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2">
              <a:lumMod val="25000"/>
            </a:schemeClr>
          </a:solidFill>
          <a:latin typeface="Arial" panose="020B0604020202020204" pitchFamily="34" charset="0"/>
          <a:ea typeface="+mn-ea"/>
          <a:cs typeface="Arial" panose="020B0604020202020204" pitchFamily="34" charset="0"/>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3/8/2023</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
        <p:nvSpPr>
          <p:cNvPr id="7" name="Rectangle 6">
            <a:extLst>
              <a:ext uri="{FF2B5EF4-FFF2-40B4-BE49-F238E27FC236}">
                <a16:creationId xmlns:a16="http://schemas.microsoft.com/office/drawing/2014/main" id="{D9610E4A-4E52-45BD-831D-25C0835DF9AB}"/>
              </a:ext>
            </a:extLst>
          </p:cNvPr>
          <p:cNvSpPr/>
          <p:nvPr userDrawn="1"/>
        </p:nvSpPr>
        <p:spPr>
          <a:xfrm>
            <a:off x="0" y="0"/>
            <a:ext cx="12192000" cy="219010"/>
          </a:xfrm>
          <a:prstGeom prst="rect">
            <a:avLst/>
          </a:prstGeom>
          <a:solidFill>
            <a:schemeClr val="tx2">
              <a:lumMod val="9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Rectangle 7">
            <a:extLst>
              <a:ext uri="{FF2B5EF4-FFF2-40B4-BE49-F238E27FC236}">
                <a16:creationId xmlns:a16="http://schemas.microsoft.com/office/drawing/2014/main" id="{0C93E11F-953D-4B7D-AD5E-20F2831EF7B1}"/>
              </a:ext>
            </a:extLst>
          </p:cNvPr>
          <p:cNvSpPr/>
          <p:nvPr userDrawn="1"/>
        </p:nvSpPr>
        <p:spPr>
          <a:xfrm>
            <a:off x="0" y="5915469"/>
            <a:ext cx="12192000" cy="139359"/>
          </a:xfrm>
          <a:prstGeom prst="rect">
            <a:avLst/>
          </a:prstGeom>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TextShape 8">
            <a:extLst>
              <a:ext uri="{FF2B5EF4-FFF2-40B4-BE49-F238E27FC236}">
                <a16:creationId xmlns:a16="http://schemas.microsoft.com/office/drawing/2014/main" id="{F3F1C852-2B66-4FD3-8836-B08D5249109C}"/>
              </a:ext>
            </a:extLst>
          </p:cNvPr>
          <p:cNvSpPr txBox="1"/>
          <p:nvPr userDrawn="1"/>
        </p:nvSpPr>
        <p:spPr>
          <a:xfrm>
            <a:off x="4480705" y="6164775"/>
            <a:ext cx="5422195" cy="577080"/>
          </a:xfrm>
          <a:prstGeom prst="rect">
            <a:avLst/>
          </a:prstGeom>
          <a:noFill/>
          <a:ln>
            <a:noFill/>
          </a:ln>
        </p:spPr>
        <p:txBody>
          <a:bodyPr lIns="90000" tIns="45000" rIns="90000" bIns="45000" anchor="ctr" anchorCtr="0"/>
          <a:lstStyle/>
          <a:p>
            <a:pPr algn="r">
              <a:lnSpc>
                <a:spcPct val="115000"/>
              </a:lnSpc>
            </a:pPr>
            <a:r>
              <a:rPr lang="en-US" sz="1500" b="0" strike="noStrike" spc="-1" dirty="0">
                <a:solidFill>
                  <a:srgbClr val="666666"/>
                </a:solidFill>
                <a:latin typeface="Arial"/>
              </a:rPr>
              <a:t>Northern Oklahoma College Foundation</a:t>
            </a:r>
            <a:endParaRPr lang="en-US" sz="1500" b="0" strike="noStrike" spc="-1" dirty="0">
              <a:latin typeface="Arial"/>
            </a:endParaRPr>
          </a:p>
        </p:txBody>
      </p:sp>
      <p:sp>
        <p:nvSpPr>
          <p:cNvPr id="10" name="Line 9">
            <a:extLst>
              <a:ext uri="{FF2B5EF4-FFF2-40B4-BE49-F238E27FC236}">
                <a16:creationId xmlns:a16="http://schemas.microsoft.com/office/drawing/2014/main" id="{9CBFD10F-CC45-477E-9687-4B6745726668}"/>
              </a:ext>
            </a:extLst>
          </p:cNvPr>
          <p:cNvSpPr/>
          <p:nvPr userDrawn="1"/>
        </p:nvSpPr>
        <p:spPr>
          <a:xfrm>
            <a:off x="10009651" y="6220639"/>
            <a:ext cx="0" cy="457200"/>
          </a:xfrm>
          <a:prstGeom prst="line">
            <a:avLst/>
          </a:prstGeom>
          <a:ln w="12600">
            <a:solidFill>
              <a:srgbClr val="CCCCCC"/>
            </a:solidFill>
            <a:round/>
          </a:ln>
        </p:spPr>
        <p:style>
          <a:lnRef idx="0">
            <a:scrgbClr r="0" g="0" b="0"/>
          </a:lnRef>
          <a:fillRef idx="0">
            <a:scrgbClr r="0" g="0" b="0"/>
          </a:fillRef>
          <a:effectRef idx="0">
            <a:scrgbClr r="0" g="0" b="0"/>
          </a:effectRef>
          <a:fontRef idx="minor"/>
        </p:style>
      </p:sp>
      <p:pic>
        <p:nvPicPr>
          <p:cNvPr id="11" name="Picture 10">
            <a:extLst>
              <a:ext uri="{FF2B5EF4-FFF2-40B4-BE49-F238E27FC236}">
                <a16:creationId xmlns:a16="http://schemas.microsoft.com/office/drawing/2014/main" id="{A3ECE79F-21FC-44F8-A743-EFEBFDF96EC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441703" y="5355465"/>
            <a:ext cx="1445495" cy="1435543"/>
          </a:xfrm>
          <a:prstGeom prst="rect">
            <a:avLst/>
          </a:prstGeom>
        </p:spPr>
      </p:pic>
    </p:spTree>
    <p:extLst>
      <p:ext uri="{BB962C8B-B14F-4D97-AF65-F5344CB8AC3E}">
        <p14:creationId xmlns:p14="http://schemas.microsoft.com/office/powerpoint/2010/main" val="86675518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57" r:id="rId18"/>
  </p:sldLayoutIdLst>
  <p:transition spd="slow" advClick="0" advTm="10000">
    <p:cover/>
  </p:transition>
  <p:hf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18.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8.xml"/><Relationship Id="rId5" Type="http://schemas.openxmlformats.org/officeDocument/2006/relationships/image" Target="../media/image57.jpeg"/><Relationship Id="rId4" Type="http://schemas.openxmlformats.org/officeDocument/2006/relationships/image" Target="../media/image56.jpeg"/></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7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8.xml"/><Relationship Id="rId4" Type="http://schemas.openxmlformats.org/officeDocument/2006/relationships/image" Target="../media/image67.jpg"/></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8.xml"/><Relationship Id="rId5" Type="http://schemas.openxmlformats.org/officeDocument/2006/relationships/image" Target="../media/image71.jpeg"/><Relationship Id="rId4" Type="http://schemas.openxmlformats.org/officeDocument/2006/relationships/image" Target="../media/image70.jpeg"/></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18.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1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18.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8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18.xml"/><Relationship Id="rId5" Type="http://schemas.openxmlformats.org/officeDocument/2006/relationships/image" Target="../media/image97.jpg"/><Relationship Id="rId4" Type="http://schemas.openxmlformats.org/officeDocument/2006/relationships/image" Target="../media/image96.jpg"/></Relationships>
</file>

<file path=ppt/slides/_rels/slide8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69565"/>
            <a:ext cx="10515600" cy="5447654"/>
          </a:xfrm>
        </p:spPr>
        <p:txBody>
          <a:bodyPr>
            <a:noAutofit/>
          </a:bodyPr>
          <a:lstStyle/>
          <a:p>
            <a:pPr marL="0" indent="0" algn="ctr">
              <a:buNone/>
            </a:pPr>
            <a:endParaRPr lang="en-US" sz="4000" dirty="0"/>
          </a:p>
          <a:p>
            <a:pPr marL="0" indent="0" algn="ctr">
              <a:buNone/>
            </a:pPr>
            <a:r>
              <a:rPr lang="en-US" sz="6000" dirty="0">
                <a:effectLst>
                  <a:glow rad="38100">
                    <a:schemeClr val="bg1">
                      <a:lumMod val="50000"/>
                      <a:lumOff val="50000"/>
                      <a:alpha val="20000"/>
                    </a:schemeClr>
                  </a:glow>
                </a:effectLst>
                <a:latin typeface="Baskerville Old Face" panose="02020602080505020303" pitchFamily="18" charset="0"/>
              </a:rPr>
              <a:t>Year In Review</a:t>
            </a:r>
          </a:p>
          <a:p>
            <a:pPr marL="0" indent="0" algn="ctr">
              <a:buNone/>
            </a:pPr>
            <a:endParaRPr lang="en-US" sz="3200" dirty="0"/>
          </a:p>
          <a:p>
            <a:pPr marL="0" indent="0" algn="ctr">
              <a:buNone/>
            </a:pPr>
            <a:endParaRPr lang="en-US" sz="3200" dirty="0"/>
          </a:p>
          <a:p>
            <a:pPr marL="0" indent="0" algn="ctr">
              <a:buNone/>
            </a:pPr>
            <a:endParaRPr lang="en-US" sz="3200" dirty="0"/>
          </a:p>
          <a:p>
            <a:pPr marL="0" indent="0" algn="ctr">
              <a:buNone/>
            </a:pPr>
            <a:endParaRPr lang="en-US" sz="3200" dirty="0"/>
          </a:p>
          <a:p>
            <a:pPr marL="0" indent="0" algn="ctr">
              <a:buNone/>
            </a:pPr>
            <a:endParaRPr lang="en-US" sz="3200" dirty="0"/>
          </a:p>
          <a:p>
            <a:pPr marL="0" indent="0" algn="ctr">
              <a:buNone/>
            </a:pPr>
            <a:r>
              <a:rPr lang="en-US" sz="3600" dirty="0">
                <a:effectLst>
                  <a:glow rad="38100">
                    <a:schemeClr val="bg1">
                      <a:lumMod val="50000"/>
                      <a:lumOff val="50000"/>
                      <a:alpha val="20000"/>
                    </a:schemeClr>
                  </a:glow>
                </a:effectLst>
                <a:latin typeface="Baskerville Old Face" panose="02020602080505020303" pitchFamily="18" charset="0"/>
              </a:rPr>
              <a:t>March 9, 2023</a:t>
            </a:r>
          </a:p>
          <a:p>
            <a:pPr marL="0" indent="0">
              <a:buNone/>
            </a:pPr>
            <a:endParaRPr lang="en-US" sz="4000" dirty="0"/>
          </a:p>
        </p:txBody>
      </p:sp>
      <p:pic>
        <p:nvPicPr>
          <p:cNvPr id="4" name="Picture 3">
            <a:extLst>
              <a:ext uri="{FF2B5EF4-FFF2-40B4-BE49-F238E27FC236}">
                <a16:creationId xmlns:a16="http://schemas.microsoft.com/office/drawing/2014/main" id="{E8A61053-39F4-4EB7-8F5D-9310EB712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2393" y="2009704"/>
            <a:ext cx="3207214" cy="3185832"/>
          </a:xfrm>
          <a:prstGeom prst="rect">
            <a:avLst/>
          </a:prstGeom>
        </p:spPr>
      </p:pic>
    </p:spTree>
    <p:extLst>
      <p:ext uri="{BB962C8B-B14F-4D97-AF65-F5344CB8AC3E}">
        <p14:creationId xmlns:p14="http://schemas.microsoft.com/office/powerpoint/2010/main" val="390291717"/>
      </p:ext>
    </p:extLst>
  </p:cSld>
  <p:clrMapOvr>
    <a:masterClrMapping/>
  </p:clrMapOvr>
  <p:transition spd="slow" advClick="0" advTm="10000">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2028DE-729B-4A5B-BC19-E793AB0106CE}"/>
              </a:ext>
            </a:extLst>
          </p:cNvPr>
          <p:cNvSpPr/>
          <p:nvPr/>
        </p:nvSpPr>
        <p:spPr>
          <a:xfrm>
            <a:off x="8271944" y="2644170"/>
            <a:ext cx="3083629" cy="1569660"/>
          </a:xfrm>
          <a:prstGeom prst="rect">
            <a:avLst/>
          </a:prstGeom>
        </p:spPr>
        <p:txBody>
          <a:bodyPr wrap="square">
            <a:spAutoFit/>
          </a:bodyPr>
          <a:lstStyle/>
          <a:p>
            <a:pPr algn="ctr"/>
            <a:r>
              <a:rPr lang="en-US" sz="4800" dirty="0">
                <a:latin typeface="Baskerville Old Face" panose="02020602080505020303" pitchFamily="18" charset="0"/>
              </a:rPr>
              <a:t>Scholarship History</a:t>
            </a:r>
          </a:p>
        </p:txBody>
      </p:sp>
      <p:graphicFrame>
        <p:nvGraphicFramePr>
          <p:cNvPr id="2" name="Table 1">
            <a:extLst>
              <a:ext uri="{FF2B5EF4-FFF2-40B4-BE49-F238E27FC236}">
                <a16:creationId xmlns:a16="http://schemas.microsoft.com/office/drawing/2014/main" id="{2878B6C8-9F1C-462C-A671-57F49088FBD2}"/>
              </a:ext>
            </a:extLst>
          </p:cNvPr>
          <p:cNvGraphicFramePr>
            <a:graphicFrameLocks noGrp="1"/>
          </p:cNvGraphicFramePr>
          <p:nvPr>
            <p:extLst>
              <p:ext uri="{D42A27DB-BD31-4B8C-83A1-F6EECF244321}">
                <p14:modId xmlns:p14="http://schemas.microsoft.com/office/powerpoint/2010/main" val="2383588590"/>
              </p:ext>
            </p:extLst>
          </p:nvPr>
        </p:nvGraphicFramePr>
        <p:xfrm>
          <a:off x="457013" y="521217"/>
          <a:ext cx="7368549" cy="5316049"/>
        </p:xfrm>
        <a:graphic>
          <a:graphicData uri="http://schemas.openxmlformats.org/drawingml/2006/table">
            <a:tbl>
              <a:tblPr firstRow="1" firstCol="1" lastRow="1" lastCol="1" bandRow="1" bandCol="1">
                <a:tableStyleId>{69CF1AB2-1976-4502-BF36-3FF5EA218861}</a:tableStyleId>
              </a:tblPr>
              <a:tblGrid>
                <a:gridCol w="2010481">
                  <a:extLst>
                    <a:ext uri="{9D8B030D-6E8A-4147-A177-3AD203B41FA5}">
                      <a16:colId xmlns:a16="http://schemas.microsoft.com/office/drawing/2014/main" val="219148272"/>
                    </a:ext>
                  </a:extLst>
                </a:gridCol>
                <a:gridCol w="1514613">
                  <a:extLst>
                    <a:ext uri="{9D8B030D-6E8A-4147-A177-3AD203B41FA5}">
                      <a16:colId xmlns:a16="http://schemas.microsoft.com/office/drawing/2014/main" val="2607453820"/>
                    </a:ext>
                  </a:extLst>
                </a:gridCol>
                <a:gridCol w="1275364">
                  <a:extLst>
                    <a:ext uri="{9D8B030D-6E8A-4147-A177-3AD203B41FA5}">
                      <a16:colId xmlns:a16="http://schemas.microsoft.com/office/drawing/2014/main" val="3627009656"/>
                    </a:ext>
                  </a:extLst>
                </a:gridCol>
                <a:gridCol w="1292727">
                  <a:extLst>
                    <a:ext uri="{9D8B030D-6E8A-4147-A177-3AD203B41FA5}">
                      <a16:colId xmlns:a16="http://schemas.microsoft.com/office/drawing/2014/main" val="2257365440"/>
                    </a:ext>
                  </a:extLst>
                </a:gridCol>
                <a:gridCol w="1275364">
                  <a:extLst>
                    <a:ext uri="{9D8B030D-6E8A-4147-A177-3AD203B41FA5}">
                      <a16:colId xmlns:a16="http://schemas.microsoft.com/office/drawing/2014/main" val="4034863464"/>
                    </a:ext>
                  </a:extLst>
                </a:gridCol>
              </a:tblGrid>
              <a:tr h="405033">
                <a:tc>
                  <a:txBody>
                    <a:bodyPr/>
                    <a:lstStyle/>
                    <a:p>
                      <a:pPr marL="322580" marR="466725" indent="-160020" algn="ctr">
                        <a:lnSpc>
                          <a:spcPts val="1265"/>
                        </a:lnSpc>
                        <a:spcBef>
                          <a:spcPts val="0"/>
                        </a:spcBef>
                        <a:spcAft>
                          <a:spcPts val="0"/>
                        </a:spcAft>
                      </a:pPr>
                      <a:r>
                        <a:rPr lang="en-US" sz="1200" spc="-10" dirty="0">
                          <a:effectLst/>
                          <a:latin typeface="Baskerville Old Face" panose="02020602080505020303" pitchFamily="18" charset="0"/>
                        </a:rPr>
                        <a:t>Academic </a:t>
                      </a:r>
                      <a:r>
                        <a:rPr lang="en-US" sz="1200" spc="-20" dirty="0">
                          <a:effectLst/>
                          <a:latin typeface="Baskerville Old Face" panose="02020602080505020303" pitchFamily="18" charset="0"/>
                        </a:rPr>
                        <a:t>Year</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57175" marR="93345" indent="-161925" algn="ctr">
                        <a:lnSpc>
                          <a:spcPts val="1265"/>
                        </a:lnSpc>
                        <a:spcBef>
                          <a:spcPts val="0"/>
                        </a:spcBef>
                        <a:spcAft>
                          <a:spcPts val="0"/>
                        </a:spcAft>
                      </a:pPr>
                      <a:r>
                        <a:rPr lang="en-US" sz="1200" spc="-10" dirty="0">
                          <a:effectLst/>
                          <a:latin typeface="Baskerville Old Face" panose="02020602080505020303" pitchFamily="18" charset="0"/>
                        </a:rPr>
                        <a:t>Scholarship Award</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3025" marR="59055" indent="1905" algn="ctr">
                        <a:lnSpc>
                          <a:spcPts val="1380"/>
                        </a:lnSpc>
                        <a:spcBef>
                          <a:spcPts val="0"/>
                        </a:spcBef>
                        <a:spcAft>
                          <a:spcPts val="0"/>
                        </a:spcAft>
                      </a:pPr>
                      <a:r>
                        <a:rPr lang="en-US" sz="1200" spc="-10" dirty="0">
                          <a:effectLst/>
                          <a:latin typeface="Baskerville Old Face" panose="02020602080505020303" pitchFamily="18" charset="0"/>
                        </a:rPr>
                        <a:t>Number</a:t>
                      </a:r>
                      <a:r>
                        <a:rPr lang="en-US" sz="1200" spc="200" dirty="0">
                          <a:effectLst/>
                          <a:latin typeface="Baskerville Old Face" panose="02020602080505020303" pitchFamily="18" charset="0"/>
                        </a:rPr>
                        <a:t> </a:t>
                      </a:r>
                      <a:r>
                        <a:rPr lang="en-US" sz="1200" spc="-30" dirty="0">
                          <a:effectLst/>
                          <a:latin typeface="Baskerville Old Face" panose="02020602080505020303" pitchFamily="18" charset="0"/>
                        </a:rPr>
                        <a:t>of </a:t>
                      </a:r>
                      <a:r>
                        <a:rPr lang="en-US" sz="1200" spc="-10" dirty="0">
                          <a:effectLst/>
                          <a:latin typeface="Baskerville Old Face" panose="02020602080505020303" pitchFamily="18" charset="0"/>
                        </a:rPr>
                        <a:t>Recipients</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87325" marR="180340" indent="54610" algn="ctr">
                        <a:lnSpc>
                          <a:spcPts val="1265"/>
                        </a:lnSpc>
                        <a:spcBef>
                          <a:spcPts val="0"/>
                        </a:spcBef>
                        <a:spcAft>
                          <a:spcPts val="0"/>
                        </a:spcAft>
                      </a:pPr>
                      <a:r>
                        <a:rPr lang="en-US" sz="1200" spc="-20" dirty="0">
                          <a:effectLst/>
                          <a:latin typeface="Baskerville Old Face" panose="02020602080505020303" pitchFamily="18" charset="0"/>
                        </a:rPr>
                        <a:t>Loan Award</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2390" marR="59055" indent="1905" algn="ctr">
                        <a:lnSpc>
                          <a:spcPts val="1380"/>
                        </a:lnSpc>
                        <a:spcBef>
                          <a:spcPts val="0"/>
                        </a:spcBef>
                        <a:spcAft>
                          <a:spcPts val="0"/>
                        </a:spcAft>
                      </a:pPr>
                      <a:r>
                        <a:rPr lang="en-US" sz="1200" spc="-10" dirty="0">
                          <a:effectLst/>
                          <a:latin typeface="Baskerville Old Face" panose="02020602080505020303" pitchFamily="18" charset="0"/>
                        </a:rPr>
                        <a:t>Number</a:t>
                      </a:r>
                      <a:r>
                        <a:rPr lang="en-US" sz="1200" spc="200" dirty="0">
                          <a:effectLst/>
                          <a:latin typeface="Baskerville Old Face" panose="02020602080505020303" pitchFamily="18" charset="0"/>
                        </a:rPr>
                        <a:t> </a:t>
                      </a:r>
                      <a:r>
                        <a:rPr lang="en-US" sz="1200" spc="-30" dirty="0">
                          <a:effectLst/>
                          <a:latin typeface="Baskerville Old Face" panose="02020602080505020303" pitchFamily="18" charset="0"/>
                        </a:rPr>
                        <a:t>of </a:t>
                      </a:r>
                      <a:r>
                        <a:rPr lang="en-US" sz="1200" spc="-10" dirty="0">
                          <a:effectLst/>
                          <a:latin typeface="Baskerville Old Face" panose="02020602080505020303" pitchFamily="18" charset="0"/>
                        </a:rPr>
                        <a:t>Recipients</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747841109"/>
                  </a:ext>
                </a:extLst>
              </a:tr>
              <a:tr h="188340">
                <a:tc>
                  <a:txBody>
                    <a:bodyPr/>
                    <a:lstStyle/>
                    <a:p>
                      <a:pPr marL="78740" marR="0">
                        <a:lnSpc>
                          <a:spcPts val="1340"/>
                        </a:lnSpc>
                        <a:spcBef>
                          <a:spcPts val="0"/>
                        </a:spcBef>
                        <a:spcAft>
                          <a:spcPts val="0"/>
                        </a:spcAft>
                      </a:pPr>
                      <a:r>
                        <a:rPr lang="en-US" sz="1200">
                          <a:effectLst/>
                          <a:latin typeface="Baskerville Old Face" panose="02020602080505020303" pitchFamily="18" charset="0"/>
                        </a:rPr>
                        <a:t>2021-2022</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80645" marR="0" algn="ctr">
                        <a:lnSpc>
                          <a:spcPts val="1340"/>
                        </a:lnSpc>
                        <a:spcBef>
                          <a:spcPts val="0"/>
                        </a:spcBef>
                        <a:spcAft>
                          <a:spcPts val="0"/>
                        </a:spcAft>
                      </a:pPr>
                      <a:r>
                        <a:rPr lang="en-US" sz="1200" dirty="0">
                          <a:effectLst/>
                          <a:latin typeface="Baskerville Old Face" panose="02020602080505020303" pitchFamily="18" charset="0"/>
                        </a:rPr>
                        <a:t>$196,654</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5275" marR="0" algn="ctr">
                        <a:lnSpc>
                          <a:spcPts val="1340"/>
                        </a:lnSpc>
                        <a:spcBef>
                          <a:spcPts val="0"/>
                        </a:spcBef>
                        <a:spcAft>
                          <a:spcPts val="0"/>
                        </a:spcAft>
                      </a:pPr>
                      <a:r>
                        <a:rPr lang="en-US" sz="1200" dirty="0">
                          <a:effectLst/>
                          <a:latin typeface="Baskerville Old Face" panose="02020602080505020303" pitchFamily="18" charset="0"/>
                        </a:rPr>
                        <a:t>399</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09575" marR="0" algn="r">
                        <a:lnSpc>
                          <a:spcPts val="1340"/>
                        </a:lnSpc>
                        <a:spcBef>
                          <a:spcPts val="0"/>
                        </a:spcBef>
                        <a:spcAft>
                          <a:spcPts val="0"/>
                        </a:spcAft>
                      </a:pPr>
                      <a:r>
                        <a:rPr lang="en-US" sz="1200" dirty="0">
                          <a:effectLst/>
                          <a:latin typeface="Baskerville Old Face" panose="02020602080505020303" pitchFamily="18" charset="0"/>
                        </a:rPr>
                        <a:t>      0</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340"/>
                        </a:lnSpc>
                        <a:spcBef>
                          <a:spcPts val="0"/>
                        </a:spcBef>
                        <a:spcAft>
                          <a:spcPts val="0"/>
                        </a:spcAft>
                      </a:pPr>
                      <a:r>
                        <a:rPr lang="en-US" sz="1200">
                          <a:effectLst/>
                          <a:latin typeface="Baskerville Old Face" panose="02020602080505020303" pitchFamily="18" charset="0"/>
                        </a:rPr>
                        <a:t>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22499639"/>
                  </a:ext>
                </a:extLst>
              </a:tr>
              <a:tr h="188340">
                <a:tc>
                  <a:txBody>
                    <a:bodyPr/>
                    <a:lstStyle/>
                    <a:p>
                      <a:pPr marL="78740" marR="0">
                        <a:lnSpc>
                          <a:spcPts val="1340"/>
                        </a:lnSpc>
                        <a:spcBef>
                          <a:spcPts val="0"/>
                        </a:spcBef>
                        <a:spcAft>
                          <a:spcPts val="0"/>
                        </a:spcAft>
                      </a:pPr>
                      <a:r>
                        <a:rPr lang="en-US" sz="1200" spc="-10">
                          <a:effectLst/>
                          <a:latin typeface="Baskerville Old Face" panose="02020602080505020303" pitchFamily="18" charset="0"/>
                        </a:rPr>
                        <a:t>2020-</a:t>
                      </a:r>
                      <a:r>
                        <a:rPr lang="en-US" sz="1200" spc="-20">
                          <a:effectLst/>
                          <a:latin typeface="Baskerville Old Face" panose="02020602080505020303" pitchFamily="18" charset="0"/>
                        </a:rPr>
                        <a:t>2021</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80645" marR="0" algn="ctr">
                        <a:lnSpc>
                          <a:spcPts val="1340"/>
                        </a:lnSpc>
                        <a:spcBef>
                          <a:spcPts val="0"/>
                        </a:spcBef>
                        <a:spcAft>
                          <a:spcPts val="0"/>
                        </a:spcAft>
                      </a:pPr>
                      <a:r>
                        <a:rPr lang="en-US" sz="1200" spc="-10">
                          <a:effectLst/>
                          <a:latin typeface="Baskerville Old Face" panose="02020602080505020303" pitchFamily="18" charset="0"/>
                        </a:rPr>
                        <a:t>$196,692</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5275" marR="0" algn="ctr">
                        <a:lnSpc>
                          <a:spcPts val="1340"/>
                        </a:lnSpc>
                        <a:spcBef>
                          <a:spcPts val="0"/>
                        </a:spcBef>
                        <a:spcAft>
                          <a:spcPts val="0"/>
                        </a:spcAft>
                      </a:pPr>
                      <a:r>
                        <a:rPr lang="en-US" sz="1200" spc="-25" dirty="0">
                          <a:effectLst/>
                          <a:latin typeface="Baskerville Old Face" panose="02020602080505020303" pitchFamily="18" charset="0"/>
                        </a:rPr>
                        <a:t>394</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09575" marR="0" algn="r">
                        <a:lnSpc>
                          <a:spcPts val="1340"/>
                        </a:lnSpc>
                        <a:spcBef>
                          <a:spcPts val="0"/>
                        </a:spcBef>
                        <a:spcAft>
                          <a:spcPts val="0"/>
                        </a:spcAft>
                      </a:pPr>
                      <a:r>
                        <a:rPr lang="en-US" sz="1200" spc="-25" dirty="0">
                          <a:effectLst/>
                          <a:latin typeface="Baskerville Old Face" panose="02020602080505020303" pitchFamily="18" charset="0"/>
                        </a:rPr>
                        <a:t>    $60</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340"/>
                        </a:lnSpc>
                        <a:spcBef>
                          <a:spcPts val="0"/>
                        </a:spcBef>
                        <a:spcAft>
                          <a:spcPts val="0"/>
                        </a:spcAft>
                      </a:pPr>
                      <a:r>
                        <a:rPr lang="en-US" sz="1200">
                          <a:effectLst/>
                          <a:latin typeface="Baskerville Old Face" panose="02020602080505020303" pitchFamily="18" charset="0"/>
                        </a:rPr>
                        <a:t>1</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05366715"/>
                  </a:ext>
                </a:extLst>
              </a:tr>
              <a:tr h="202516">
                <a:tc>
                  <a:txBody>
                    <a:bodyPr/>
                    <a:lstStyle/>
                    <a:p>
                      <a:pPr marL="78740" marR="0">
                        <a:lnSpc>
                          <a:spcPts val="1370"/>
                        </a:lnSpc>
                        <a:spcBef>
                          <a:spcPts val="0"/>
                        </a:spcBef>
                        <a:spcAft>
                          <a:spcPts val="0"/>
                        </a:spcAft>
                      </a:pPr>
                      <a:r>
                        <a:rPr lang="en-US" sz="1200" spc="-10">
                          <a:effectLst/>
                          <a:latin typeface="Baskerville Old Face" panose="02020602080505020303" pitchFamily="18" charset="0"/>
                        </a:rPr>
                        <a:t>2019-</a:t>
                      </a:r>
                      <a:r>
                        <a:rPr lang="en-US" sz="1200" spc="-20">
                          <a:effectLst/>
                          <a:latin typeface="Baskerville Old Face" panose="02020602080505020303" pitchFamily="18" charset="0"/>
                        </a:rPr>
                        <a:t>2020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80645" marR="0" algn="ctr">
                        <a:lnSpc>
                          <a:spcPts val="1370"/>
                        </a:lnSpc>
                        <a:spcBef>
                          <a:spcPts val="0"/>
                        </a:spcBef>
                        <a:spcAft>
                          <a:spcPts val="0"/>
                        </a:spcAft>
                      </a:pPr>
                      <a:r>
                        <a:rPr lang="en-US" sz="1200" spc="-10">
                          <a:effectLst/>
                          <a:latin typeface="Baskerville Old Face" panose="02020602080505020303" pitchFamily="18" charset="0"/>
                        </a:rPr>
                        <a:t>$245,123</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5275" marR="0" algn="ctr">
                        <a:lnSpc>
                          <a:spcPts val="1370"/>
                        </a:lnSpc>
                        <a:spcBef>
                          <a:spcPts val="0"/>
                        </a:spcBef>
                        <a:spcAft>
                          <a:spcPts val="0"/>
                        </a:spcAft>
                      </a:pPr>
                      <a:r>
                        <a:rPr lang="en-US" sz="1200" spc="-25" dirty="0">
                          <a:effectLst/>
                          <a:latin typeface="Baskerville Old Face" panose="02020602080505020303" pitchFamily="18" charset="0"/>
                        </a:rPr>
                        <a:t>395</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9055" algn="r">
                        <a:lnSpc>
                          <a:spcPts val="1370"/>
                        </a:lnSpc>
                        <a:spcBef>
                          <a:spcPts val="0"/>
                        </a:spcBef>
                        <a:spcAft>
                          <a:spcPts val="0"/>
                        </a:spcAft>
                      </a:pPr>
                      <a:r>
                        <a:rPr lang="en-US" sz="1200" spc="-25">
                          <a:effectLst/>
                          <a:latin typeface="Baskerville Old Face" panose="02020602080505020303" pitchFamily="18" charset="0"/>
                        </a:rPr>
                        <a:t>$75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370"/>
                        </a:lnSpc>
                        <a:spcBef>
                          <a:spcPts val="0"/>
                        </a:spcBef>
                        <a:spcAft>
                          <a:spcPts val="0"/>
                        </a:spcAft>
                      </a:pPr>
                      <a:r>
                        <a:rPr lang="en-US" sz="1200">
                          <a:effectLst/>
                          <a:latin typeface="Baskerville Old Face" panose="02020602080505020303" pitchFamily="18" charset="0"/>
                        </a:rPr>
                        <a:t>1</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646094610"/>
                  </a:ext>
                </a:extLst>
              </a:tr>
              <a:tr h="188340">
                <a:tc>
                  <a:txBody>
                    <a:bodyPr/>
                    <a:lstStyle/>
                    <a:p>
                      <a:pPr marL="78740" marR="0">
                        <a:lnSpc>
                          <a:spcPts val="1265"/>
                        </a:lnSpc>
                        <a:spcBef>
                          <a:spcPts val="0"/>
                        </a:spcBef>
                        <a:spcAft>
                          <a:spcPts val="0"/>
                        </a:spcAft>
                      </a:pPr>
                      <a:r>
                        <a:rPr lang="en-US" sz="1200" spc="-10">
                          <a:effectLst/>
                          <a:latin typeface="Baskerville Old Face" panose="02020602080505020303" pitchFamily="18" charset="0"/>
                        </a:rPr>
                        <a:t>2018-</a:t>
                      </a:r>
                      <a:r>
                        <a:rPr lang="en-US" sz="1200" spc="-20">
                          <a:effectLst/>
                          <a:latin typeface="Baskerville Old Face" panose="02020602080505020303" pitchFamily="18" charset="0"/>
                        </a:rPr>
                        <a:t>2019</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$260,351</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02895" marR="0" algn="ctr">
                        <a:lnSpc>
                          <a:spcPts val="1265"/>
                        </a:lnSpc>
                        <a:spcBef>
                          <a:spcPts val="0"/>
                        </a:spcBef>
                        <a:spcAft>
                          <a:spcPts val="0"/>
                        </a:spcAft>
                      </a:pPr>
                      <a:r>
                        <a:rPr lang="en-US" sz="1200" spc="-25" dirty="0">
                          <a:effectLst/>
                          <a:latin typeface="Baskerville Old Face" panose="02020602080505020303" pitchFamily="18" charset="0"/>
                        </a:rPr>
                        <a:t>392</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20">
                          <a:effectLst/>
                          <a:latin typeface="Baskerville Old Face" panose="02020602080505020303" pitchFamily="18" charset="0"/>
                        </a:rPr>
                        <a:t>$105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a:effectLst/>
                          <a:latin typeface="Baskerville Old Face" panose="02020602080505020303" pitchFamily="18" charset="0"/>
                        </a:rPr>
                        <a:t>2</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880609878"/>
                  </a:ext>
                </a:extLst>
              </a:tr>
              <a:tr h="188340">
                <a:tc>
                  <a:txBody>
                    <a:bodyPr/>
                    <a:lstStyle/>
                    <a:p>
                      <a:pPr marL="67945" marR="0">
                        <a:lnSpc>
                          <a:spcPts val="1255"/>
                        </a:lnSpc>
                        <a:spcBef>
                          <a:spcPts val="0"/>
                        </a:spcBef>
                        <a:spcAft>
                          <a:spcPts val="0"/>
                        </a:spcAft>
                      </a:pPr>
                      <a:r>
                        <a:rPr lang="en-US" sz="1200" spc="-10">
                          <a:effectLst/>
                          <a:latin typeface="Baskerville Old Face" panose="02020602080505020303" pitchFamily="18" charset="0"/>
                        </a:rPr>
                        <a:t>2017-</a:t>
                      </a:r>
                      <a:r>
                        <a:rPr lang="en-US" sz="1200" spc="-20">
                          <a:effectLst/>
                          <a:latin typeface="Baskerville Old Face" panose="02020602080505020303" pitchFamily="18" charset="0"/>
                        </a:rPr>
                        <a:t>2018</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55"/>
                        </a:lnSpc>
                        <a:spcBef>
                          <a:spcPts val="0"/>
                        </a:spcBef>
                        <a:spcAft>
                          <a:spcPts val="0"/>
                        </a:spcAft>
                      </a:pPr>
                      <a:r>
                        <a:rPr lang="en-US" sz="1200" spc="-10">
                          <a:effectLst/>
                          <a:latin typeface="Baskerville Old Face" panose="02020602080505020303" pitchFamily="18" charset="0"/>
                        </a:rPr>
                        <a:t>$261,764</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55"/>
                        </a:lnSpc>
                        <a:spcBef>
                          <a:spcPts val="0"/>
                        </a:spcBef>
                        <a:spcAft>
                          <a:spcPts val="0"/>
                        </a:spcAft>
                      </a:pPr>
                      <a:r>
                        <a:rPr lang="en-US" sz="1200" spc="-25">
                          <a:effectLst/>
                          <a:latin typeface="Baskerville Old Face" panose="02020602080505020303" pitchFamily="18" charset="0"/>
                        </a:rPr>
                        <a:t>333</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55"/>
                        </a:lnSpc>
                        <a:spcBef>
                          <a:spcPts val="0"/>
                        </a:spcBef>
                        <a:spcAft>
                          <a:spcPts val="0"/>
                        </a:spcAft>
                      </a:pPr>
                      <a:r>
                        <a:rPr lang="en-US" sz="1200" spc="-20">
                          <a:effectLst/>
                          <a:latin typeface="Baskerville Old Face" panose="02020602080505020303" pitchFamily="18" charset="0"/>
                        </a:rPr>
                        <a:t>$570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55"/>
                        </a:lnSpc>
                        <a:spcBef>
                          <a:spcPts val="0"/>
                        </a:spcBef>
                        <a:spcAft>
                          <a:spcPts val="0"/>
                        </a:spcAft>
                      </a:pPr>
                      <a:r>
                        <a:rPr lang="en-US" sz="1200">
                          <a:effectLst/>
                          <a:latin typeface="Baskerville Old Face" panose="02020602080505020303" pitchFamily="18" charset="0"/>
                        </a:rPr>
                        <a:t>3</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15623912"/>
                  </a:ext>
                </a:extLst>
              </a:tr>
              <a:tr h="188340">
                <a:tc>
                  <a:txBody>
                    <a:bodyPr/>
                    <a:lstStyle/>
                    <a:p>
                      <a:pPr marL="67945" marR="0">
                        <a:lnSpc>
                          <a:spcPts val="1265"/>
                        </a:lnSpc>
                        <a:spcBef>
                          <a:spcPts val="0"/>
                        </a:spcBef>
                        <a:spcAft>
                          <a:spcPts val="0"/>
                        </a:spcAft>
                      </a:pPr>
                      <a:r>
                        <a:rPr lang="en-US" sz="1200" spc="-10">
                          <a:effectLst/>
                          <a:latin typeface="Baskerville Old Face" panose="02020602080505020303" pitchFamily="18" charset="0"/>
                        </a:rPr>
                        <a:t>2016-</a:t>
                      </a:r>
                      <a:r>
                        <a:rPr lang="en-US" sz="1200" spc="-20">
                          <a:effectLst/>
                          <a:latin typeface="Baskerville Old Face" panose="02020602080505020303" pitchFamily="18" charset="0"/>
                        </a:rPr>
                        <a:t>2017</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$249,529</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65"/>
                        </a:lnSpc>
                        <a:spcBef>
                          <a:spcPts val="0"/>
                        </a:spcBef>
                        <a:spcAft>
                          <a:spcPts val="0"/>
                        </a:spcAft>
                      </a:pPr>
                      <a:r>
                        <a:rPr lang="en-US" sz="1200" spc="-25" dirty="0">
                          <a:effectLst/>
                          <a:latin typeface="Baskerville Old Face" panose="02020602080505020303" pitchFamily="18" charset="0"/>
                        </a:rPr>
                        <a:t>312</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10">
                          <a:effectLst/>
                          <a:latin typeface="Baskerville Old Face" panose="02020602080505020303" pitchFamily="18" charset="0"/>
                        </a:rPr>
                        <a:t>$26,579</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spc="-25">
                          <a:effectLst/>
                          <a:latin typeface="Baskerville Old Face" panose="02020602080505020303" pitchFamily="18" charset="0"/>
                        </a:rPr>
                        <a:t>107</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95004307"/>
                  </a:ext>
                </a:extLst>
              </a:tr>
              <a:tr h="188340">
                <a:tc>
                  <a:txBody>
                    <a:bodyPr/>
                    <a:lstStyle/>
                    <a:p>
                      <a:pPr marL="67945" marR="0">
                        <a:lnSpc>
                          <a:spcPts val="1255"/>
                        </a:lnSpc>
                        <a:spcBef>
                          <a:spcPts val="0"/>
                        </a:spcBef>
                        <a:spcAft>
                          <a:spcPts val="0"/>
                        </a:spcAft>
                      </a:pPr>
                      <a:r>
                        <a:rPr lang="en-US" sz="1200" spc="-10">
                          <a:effectLst/>
                          <a:latin typeface="Baskerville Old Face" panose="02020602080505020303" pitchFamily="18" charset="0"/>
                        </a:rPr>
                        <a:t>2015-</a:t>
                      </a:r>
                      <a:r>
                        <a:rPr lang="en-US" sz="1200" spc="-20">
                          <a:effectLst/>
                          <a:latin typeface="Baskerville Old Face" panose="02020602080505020303" pitchFamily="18" charset="0"/>
                        </a:rPr>
                        <a:t>2016</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55"/>
                        </a:lnSpc>
                        <a:spcBef>
                          <a:spcPts val="0"/>
                        </a:spcBef>
                        <a:spcAft>
                          <a:spcPts val="0"/>
                        </a:spcAft>
                      </a:pPr>
                      <a:r>
                        <a:rPr lang="en-US" sz="1200" spc="-10">
                          <a:effectLst/>
                          <a:latin typeface="Baskerville Old Face" panose="02020602080505020303" pitchFamily="18" charset="0"/>
                        </a:rPr>
                        <a:t>$219,334</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55"/>
                        </a:lnSpc>
                        <a:spcBef>
                          <a:spcPts val="0"/>
                        </a:spcBef>
                        <a:spcAft>
                          <a:spcPts val="0"/>
                        </a:spcAft>
                      </a:pPr>
                      <a:r>
                        <a:rPr lang="en-US" sz="1200" spc="-25" dirty="0">
                          <a:effectLst/>
                          <a:latin typeface="Baskerville Old Face" panose="02020602080505020303" pitchFamily="18" charset="0"/>
                        </a:rPr>
                        <a:t>243</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55"/>
                        </a:lnSpc>
                        <a:spcBef>
                          <a:spcPts val="0"/>
                        </a:spcBef>
                        <a:spcAft>
                          <a:spcPts val="0"/>
                        </a:spcAft>
                      </a:pPr>
                      <a:r>
                        <a:rPr lang="en-US" sz="1200" spc="-10">
                          <a:effectLst/>
                          <a:latin typeface="Baskerville Old Face" panose="02020602080505020303" pitchFamily="18" charset="0"/>
                        </a:rPr>
                        <a:t>$25,429</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55"/>
                        </a:lnSpc>
                        <a:spcBef>
                          <a:spcPts val="0"/>
                        </a:spcBef>
                        <a:spcAft>
                          <a:spcPts val="0"/>
                        </a:spcAft>
                      </a:pPr>
                      <a:r>
                        <a:rPr lang="en-US" sz="1200" spc="-25">
                          <a:effectLst/>
                          <a:latin typeface="Baskerville Old Face" panose="02020602080505020303" pitchFamily="18" charset="0"/>
                        </a:rPr>
                        <a:t>95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923392643"/>
                  </a:ext>
                </a:extLst>
              </a:tr>
              <a:tr h="188340">
                <a:tc>
                  <a:txBody>
                    <a:bodyPr/>
                    <a:lstStyle/>
                    <a:p>
                      <a:pPr marL="67945" marR="0">
                        <a:lnSpc>
                          <a:spcPts val="1265"/>
                        </a:lnSpc>
                        <a:spcBef>
                          <a:spcPts val="0"/>
                        </a:spcBef>
                        <a:spcAft>
                          <a:spcPts val="0"/>
                        </a:spcAft>
                      </a:pPr>
                      <a:r>
                        <a:rPr lang="en-US" sz="1200" spc="-10">
                          <a:effectLst/>
                          <a:latin typeface="Baskerville Old Face" panose="02020602080505020303" pitchFamily="18" charset="0"/>
                        </a:rPr>
                        <a:t>2014-</a:t>
                      </a:r>
                      <a:r>
                        <a:rPr lang="en-US" sz="1200" spc="-20">
                          <a:effectLst/>
                          <a:latin typeface="Baskerville Old Face" panose="02020602080505020303" pitchFamily="18" charset="0"/>
                        </a:rPr>
                        <a:t>2015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$209,576</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65"/>
                        </a:lnSpc>
                        <a:spcBef>
                          <a:spcPts val="0"/>
                        </a:spcBef>
                        <a:spcAft>
                          <a:spcPts val="0"/>
                        </a:spcAft>
                      </a:pPr>
                      <a:r>
                        <a:rPr lang="en-US" sz="1200" spc="-25" dirty="0">
                          <a:effectLst/>
                          <a:latin typeface="Baskerville Old Face" panose="02020602080505020303" pitchFamily="18" charset="0"/>
                        </a:rPr>
                        <a:t>248</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10">
                          <a:effectLst/>
                          <a:latin typeface="Baskerville Old Face" panose="02020602080505020303" pitchFamily="18" charset="0"/>
                        </a:rPr>
                        <a:t>$20,815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spc="-25" dirty="0">
                          <a:effectLst/>
                          <a:latin typeface="Baskerville Old Face" panose="02020602080505020303" pitchFamily="18" charset="0"/>
                        </a:rPr>
                        <a:t>62</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19265350"/>
                  </a:ext>
                </a:extLst>
              </a:tr>
              <a:tr h="188340">
                <a:tc>
                  <a:txBody>
                    <a:bodyPr/>
                    <a:lstStyle/>
                    <a:p>
                      <a:pPr marL="67945" marR="0">
                        <a:lnSpc>
                          <a:spcPts val="1265"/>
                        </a:lnSpc>
                        <a:spcBef>
                          <a:spcPts val="0"/>
                        </a:spcBef>
                        <a:spcAft>
                          <a:spcPts val="0"/>
                        </a:spcAft>
                      </a:pPr>
                      <a:r>
                        <a:rPr lang="en-US" sz="1200" spc="-10">
                          <a:effectLst/>
                          <a:latin typeface="Baskerville Old Face" panose="02020602080505020303" pitchFamily="18" charset="0"/>
                        </a:rPr>
                        <a:t>2013-</a:t>
                      </a:r>
                      <a:r>
                        <a:rPr lang="en-US" sz="1200" spc="-20">
                          <a:effectLst/>
                          <a:latin typeface="Baskerville Old Face" panose="02020602080505020303" pitchFamily="18" charset="0"/>
                        </a:rPr>
                        <a:t>2014</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$143,574</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65"/>
                        </a:lnSpc>
                        <a:spcBef>
                          <a:spcPts val="0"/>
                        </a:spcBef>
                        <a:spcAft>
                          <a:spcPts val="0"/>
                        </a:spcAft>
                      </a:pPr>
                      <a:r>
                        <a:rPr lang="en-US" sz="1200" spc="-25" dirty="0">
                          <a:effectLst/>
                          <a:latin typeface="Baskerville Old Face" panose="02020602080505020303" pitchFamily="18" charset="0"/>
                        </a:rPr>
                        <a:t>189</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10">
                          <a:effectLst/>
                          <a:latin typeface="Baskerville Old Face" panose="02020602080505020303" pitchFamily="18" charset="0"/>
                        </a:rPr>
                        <a:t>$3,225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spc="-25">
                          <a:effectLst/>
                          <a:latin typeface="Baskerville Old Face" panose="02020602080505020303" pitchFamily="18" charset="0"/>
                        </a:rPr>
                        <a:t>14</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092594162"/>
                  </a:ext>
                </a:extLst>
              </a:tr>
              <a:tr h="188340">
                <a:tc>
                  <a:txBody>
                    <a:bodyPr/>
                    <a:lstStyle/>
                    <a:p>
                      <a:pPr marL="67945" marR="0">
                        <a:lnSpc>
                          <a:spcPts val="1255"/>
                        </a:lnSpc>
                        <a:spcBef>
                          <a:spcPts val="0"/>
                        </a:spcBef>
                        <a:spcAft>
                          <a:spcPts val="0"/>
                        </a:spcAft>
                      </a:pPr>
                      <a:r>
                        <a:rPr lang="en-US" sz="1200" spc="-10">
                          <a:effectLst/>
                          <a:latin typeface="Baskerville Old Face" panose="02020602080505020303" pitchFamily="18" charset="0"/>
                        </a:rPr>
                        <a:t>2012-</a:t>
                      </a:r>
                      <a:r>
                        <a:rPr lang="en-US" sz="1200" spc="-20">
                          <a:effectLst/>
                          <a:latin typeface="Baskerville Old Face" panose="02020602080505020303" pitchFamily="18" charset="0"/>
                        </a:rPr>
                        <a:t>2013</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55"/>
                        </a:lnSpc>
                        <a:spcBef>
                          <a:spcPts val="0"/>
                        </a:spcBef>
                        <a:spcAft>
                          <a:spcPts val="0"/>
                        </a:spcAft>
                      </a:pPr>
                      <a:r>
                        <a:rPr lang="en-US" sz="1200" spc="-10">
                          <a:effectLst/>
                          <a:latin typeface="Baskerville Old Face" panose="02020602080505020303" pitchFamily="18" charset="0"/>
                        </a:rPr>
                        <a:t>$96,670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55"/>
                        </a:lnSpc>
                        <a:spcBef>
                          <a:spcPts val="0"/>
                        </a:spcBef>
                        <a:spcAft>
                          <a:spcPts val="0"/>
                        </a:spcAft>
                      </a:pPr>
                      <a:r>
                        <a:rPr lang="en-US" sz="1200" spc="-25">
                          <a:effectLst/>
                          <a:latin typeface="Baskerville Old Face" panose="02020602080505020303" pitchFamily="18" charset="0"/>
                        </a:rPr>
                        <a:t>135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55"/>
                        </a:lnSpc>
                        <a:spcBef>
                          <a:spcPts val="0"/>
                        </a:spcBef>
                        <a:spcAft>
                          <a:spcPts val="0"/>
                        </a:spcAft>
                      </a:pPr>
                      <a:r>
                        <a:rPr lang="en-US" sz="1200" spc="-10">
                          <a:effectLst/>
                          <a:latin typeface="Baskerville Old Face" panose="02020602080505020303" pitchFamily="18" charset="0"/>
                        </a:rPr>
                        <a:t>$10,359</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55"/>
                        </a:lnSpc>
                        <a:spcBef>
                          <a:spcPts val="0"/>
                        </a:spcBef>
                        <a:spcAft>
                          <a:spcPts val="0"/>
                        </a:spcAft>
                      </a:pPr>
                      <a:r>
                        <a:rPr lang="en-US" sz="1200" spc="-25">
                          <a:effectLst/>
                          <a:latin typeface="Baskerville Old Face" panose="02020602080505020303" pitchFamily="18" charset="0"/>
                        </a:rPr>
                        <a:t>53</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50892786"/>
                  </a:ext>
                </a:extLst>
              </a:tr>
              <a:tr h="188340">
                <a:tc>
                  <a:txBody>
                    <a:bodyPr/>
                    <a:lstStyle/>
                    <a:p>
                      <a:pPr marL="67945" marR="0">
                        <a:lnSpc>
                          <a:spcPts val="1265"/>
                        </a:lnSpc>
                        <a:spcBef>
                          <a:spcPts val="0"/>
                        </a:spcBef>
                        <a:spcAft>
                          <a:spcPts val="0"/>
                        </a:spcAft>
                      </a:pPr>
                      <a:r>
                        <a:rPr lang="en-US" sz="1200" spc="-10">
                          <a:effectLst/>
                          <a:latin typeface="Baskerville Old Face" panose="02020602080505020303" pitchFamily="18" charset="0"/>
                        </a:rPr>
                        <a:t>2011-</a:t>
                      </a:r>
                      <a:r>
                        <a:rPr lang="en-US" sz="1200" spc="-20">
                          <a:effectLst/>
                          <a:latin typeface="Baskerville Old Face" panose="02020602080505020303" pitchFamily="18" charset="0"/>
                        </a:rPr>
                        <a:t>2012</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$99,800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65"/>
                        </a:lnSpc>
                        <a:spcBef>
                          <a:spcPts val="0"/>
                        </a:spcBef>
                        <a:spcAft>
                          <a:spcPts val="0"/>
                        </a:spcAft>
                      </a:pPr>
                      <a:r>
                        <a:rPr lang="en-US" sz="1200" spc="-25" dirty="0">
                          <a:effectLst/>
                          <a:latin typeface="Baskerville Old Face" panose="02020602080505020303" pitchFamily="18" charset="0"/>
                        </a:rPr>
                        <a:t>201</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10" dirty="0">
                          <a:effectLst/>
                          <a:latin typeface="Baskerville Old Face" panose="02020602080505020303" pitchFamily="18" charset="0"/>
                        </a:rPr>
                        <a:t>$6,569</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spc="-25">
                          <a:effectLst/>
                          <a:latin typeface="Baskerville Old Face" panose="02020602080505020303" pitchFamily="18" charset="0"/>
                        </a:rPr>
                        <a:t>35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722403251"/>
                  </a:ext>
                </a:extLst>
              </a:tr>
              <a:tr h="188340">
                <a:tc>
                  <a:txBody>
                    <a:bodyPr/>
                    <a:lstStyle/>
                    <a:p>
                      <a:pPr marL="67945" marR="0">
                        <a:lnSpc>
                          <a:spcPts val="1255"/>
                        </a:lnSpc>
                        <a:spcBef>
                          <a:spcPts val="0"/>
                        </a:spcBef>
                        <a:spcAft>
                          <a:spcPts val="0"/>
                        </a:spcAft>
                      </a:pPr>
                      <a:r>
                        <a:rPr lang="en-US" sz="1200" spc="-10">
                          <a:effectLst/>
                          <a:latin typeface="Baskerville Old Face" panose="02020602080505020303" pitchFamily="18" charset="0"/>
                        </a:rPr>
                        <a:t>2010-</a:t>
                      </a:r>
                      <a:r>
                        <a:rPr lang="en-US" sz="1200" spc="-20">
                          <a:effectLst/>
                          <a:latin typeface="Baskerville Old Face" panose="02020602080505020303" pitchFamily="18" charset="0"/>
                        </a:rPr>
                        <a:t>2011</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55"/>
                        </a:lnSpc>
                        <a:spcBef>
                          <a:spcPts val="0"/>
                        </a:spcBef>
                        <a:spcAft>
                          <a:spcPts val="0"/>
                        </a:spcAft>
                      </a:pPr>
                      <a:r>
                        <a:rPr lang="en-US" sz="1200" spc="-10">
                          <a:effectLst/>
                          <a:latin typeface="Baskerville Old Face" panose="02020602080505020303" pitchFamily="18" charset="0"/>
                        </a:rPr>
                        <a:t>$79,989</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2105" marR="0" algn="ctr">
                        <a:lnSpc>
                          <a:spcPts val="1255"/>
                        </a:lnSpc>
                        <a:spcBef>
                          <a:spcPts val="0"/>
                        </a:spcBef>
                        <a:spcAft>
                          <a:spcPts val="0"/>
                        </a:spcAft>
                      </a:pPr>
                      <a:r>
                        <a:rPr lang="en-US" sz="1200" spc="-25">
                          <a:effectLst/>
                          <a:latin typeface="Baskerville Old Face" panose="02020602080505020303" pitchFamily="18" charset="0"/>
                        </a:rPr>
                        <a:t>90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55"/>
                        </a:lnSpc>
                        <a:spcBef>
                          <a:spcPts val="0"/>
                        </a:spcBef>
                        <a:spcAft>
                          <a:spcPts val="0"/>
                        </a:spcAft>
                      </a:pPr>
                      <a:r>
                        <a:rPr lang="en-US" sz="1200" spc="-10">
                          <a:effectLst/>
                          <a:latin typeface="Baskerville Old Face" panose="02020602080505020303" pitchFamily="18" charset="0"/>
                        </a:rPr>
                        <a:t>$17,326</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55"/>
                        </a:lnSpc>
                        <a:spcBef>
                          <a:spcPts val="0"/>
                        </a:spcBef>
                        <a:spcAft>
                          <a:spcPts val="0"/>
                        </a:spcAft>
                      </a:pPr>
                      <a:r>
                        <a:rPr lang="en-US" sz="1200" spc="-25">
                          <a:effectLst/>
                          <a:latin typeface="Baskerville Old Face" panose="02020602080505020303" pitchFamily="18" charset="0"/>
                        </a:rPr>
                        <a:t>92</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30165404"/>
                  </a:ext>
                </a:extLst>
              </a:tr>
              <a:tr h="188340">
                <a:tc>
                  <a:txBody>
                    <a:bodyPr/>
                    <a:lstStyle/>
                    <a:p>
                      <a:pPr marL="67945" marR="0">
                        <a:lnSpc>
                          <a:spcPts val="1265"/>
                        </a:lnSpc>
                        <a:spcBef>
                          <a:spcPts val="0"/>
                        </a:spcBef>
                        <a:spcAft>
                          <a:spcPts val="0"/>
                        </a:spcAft>
                      </a:pPr>
                      <a:r>
                        <a:rPr lang="en-US" sz="1200" spc="-10">
                          <a:effectLst/>
                          <a:latin typeface="Baskerville Old Face" panose="02020602080505020303" pitchFamily="18" charset="0"/>
                        </a:rPr>
                        <a:t>2009-</a:t>
                      </a:r>
                      <a:r>
                        <a:rPr lang="en-US" sz="1200" spc="-20">
                          <a:effectLst/>
                          <a:latin typeface="Baskerville Old Face" panose="02020602080505020303" pitchFamily="18" charset="0"/>
                        </a:rPr>
                        <a:t>2010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$78,966</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65"/>
                        </a:lnSpc>
                        <a:spcBef>
                          <a:spcPts val="0"/>
                        </a:spcBef>
                        <a:spcAft>
                          <a:spcPts val="0"/>
                        </a:spcAft>
                      </a:pPr>
                      <a:r>
                        <a:rPr lang="en-US" sz="1200" spc="-25" dirty="0">
                          <a:effectLst/>
                          <a:latin typeface="Baskerville Old Face" panose="02020602080505020303" pitchFamily="18" charset="0"/>
                        </a:rPr>
                        <a:t>114</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10">
                          <a:effectLst/>
                          <a:latin typeface="Baskerville Old Face" panose="02020602080505020303" pitchFamily="18" charset="0"/>
                        </a:rPr>
                        <a:t>$1,134</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a:effectLst/>
                          <a:latin typeface="Baskerville Old Face" panose="02020602080505020303" pitchFamily="18" charset="0"/>
                        </a:rPr>
                        <a:t>7</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143824762"/>
                  </a:ext>
                </a:extLst>
              </a:tr>
              <a:tr h="188340">
                <a:tc>
                  <a:txBody>
                    <a:bodyPr/>
                    <a:lstStyle/>
                    <a:p>
                      <a:pPr marL="67945" marR="0">
                        <a:lnSpc>
                          <a:spcPts val="1265"/>
                        </a:lnSpc>
                        <a:spcBef>
                          <a:spcPts val="0"/>
                        </a:spcBef>
                        <a:spcAft>
                          <a:spcPts val="0"/>
                        </a:spcAft>
                      </a:pPr>
                      <a:r>
                        <a:rPr lang="en-US" sz="1200" spc="-10">
                          <a:effectLst/>
                          <a:latin typeface="Baskerville Old Face" panose="02020602080505020303" pitchFamily="18" charset="0"/>
                        </a:rPr>
                        <a:t>2008-</a:t>
                      </a:r>
                      <a:r>
                        <a:rPr lang="en-US" sz="1200" spc="-20">
                          <a:effectLst/>
                          <a:latin typeface="Baskerville Old Face" panose="02020602080505020303" pitchFamily="18" charset="0"/>
                        </a:rPr>
                        <a:t>2009</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$79,220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65"/>
                        </a:lnSpc>
                        <a:spcBef>
                          <a:spcPts val="0"/>
                        </a:spcBef>
                        <a:spcAft>
                          <a:spcPts val="0"/>
                        </a:spcAft>
                      </a:pPr>
                      <a:r>
                        <a:rPr lang="en-US" sz="1200" spc="-25">
                          <a:effectLst/>
                          <a:latin typeface="Baskerville Old Face" panose="02020602080505020303" pitchFamily="18" charset="0"/>
                        </a:rPr>
                        <a:t>118</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10">
                          <a:effectLst/>
                          <a:latin typeface="Baskerville Old Face" panose="02020602080505020303" pitchFamily="18" charset="0"/>
                        </a:rPr>
                        <a:t>$3,802</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spc="-25">
                          <a:effectLst/>
                          <a:latin typeface="Baskerville Old Face" panose="02020602080505020303" pitchFamily="18" charset="0"/>
                        </a:rPr>
                        <a:t>21</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61443058"/>
                  </a:ext>
                </a:extLst>
              </a:tr>
              <a:tr h="188340">
                <a:tc>
                  <a:txBody>
                    <a:bodyPr/>
                    <a:lstStyle/>
                    <a:p>
                      <a:pPr marL="67945" marR="0">
                        <a:lnSpc>
                          <a:spcPts val="1265"/>
                        </a:lnSpc>
                        <a:spcBef>
                          <a:spcPts val="0"/>
                        </a:spcBef>
                        <a:spcAft>
                          <a:spcPts val="0"/>
                        </a:spcAft>
                      </a:pPr>
                      <a:r>
                        <a:rPr lang="en-US" sz="1200" spc="-10">
                          <a:effectLst/>
                          <a:latin typeface="Baskerville Old Face" panose="02020602080505020303" pitchFamily="18" charset="0"/>
                        </a:rPr>
                        <a:t>2007-</a:t>
                      </a:r>
                      <a:r>
                        <a:rPr lang="en-US" sz="1200" spc="-20">
                          <a:effectLst/>
                          <a:latin typeface="Baskerville Old Face" panose="02020602080505020303" pitchFamily="18" charset="0"/>
                        </a:rPr>
                        <a:t>2008</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$88,960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65"/>
                        </a:lnSpc>
                        <a:spcBef>
                          <a:spcPts val="0"/>
                        </a:spcBef>
                        <a:spcAft>
                          <a:spcPts val="0"/>
                        </a:spcAft>
                      </a:pPr>
                      <a:r>
                        <a:rPr lang="en-US" sz="1200" spc="-25" dirty="0">
                          <a:effectLst/>
                          <a:latin typeface="Baskerville Old Face" panose="02020602080505020303" pitchFamily="18" charset="0"/>
                        </a:rPr>
                        <a:t>126</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10">
                          <a:effectLst/>
                          <a:latin typeface="Baskerville Old Face" panose="02020602080505020303" pitchFamily="18" charset="0"/>
                        </a:rPr>
                        <a:t>$3,757</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spc="-25" dirty="0">
                          <a:effectLst/>
                          <a:latin typeface="Baskerville Old Face" panose="02020602080505020303" pitchFamily="18" charset="0"/>
                        </a:rPr>
                        <a:t>27</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88284292"/>
                  </a:ext>
                </a:extLst>
              </a:tr>
              <a:tr h="188340">
                <a:tc>
                  <a:txBody>
                    <a:bodyPr/>
                    <a:lstStyle/>
                    <a:p>
                      <a:pPr marL="67945" marR="0">
                        <a:lnSpc>
                          <a:spcPts val="1265"/>
                        </a:lnSpc>
                        <a:spcBef>
                          <a:spcPts val="0"/>
                        </a:spcBef>
                        <a:spcAft>
                          <a:spcPts val="0"/>
                        </a:spcAft>
                      </a:pPr>
                      <a:r>
                        <a:rPr lang="en-US" sz="1200" spc="-10">
                          <a:effectLst/>
                          <a:latin typeface="Baskerville Old Face" panose="02020602080505020303" pitchFamily="18" charset="0"/>
                        </a:rPr>
                        <a:t>2006-</a:t>
                      </a:r>
                      <a:r>
                        <a:rPr lang="en-US" sz="1200" spc="-20">
                          <a:effectLst/>
                          <a:latin typeface="Baskerville Old Face" panose="02020602080505020303" pitchFamily="18" charset="0"/>
                        </a:rPr>
                        <a:t>2007</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$79,220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65"/>
                        </a:lnSpc>
                        <a:spcBef>
                          <a:spcPts val="0"/>
                        </a:spcBef>
                        <a:spcAft>
                          <a:spcPts val="0"/>
                        </a:spcAft>
                      </a:pPr>
                      <a:r>
                        <a:rPr lang="en-US" sz="1200" spc="-25">
                          <a:effectLst/>
                          <a:latin typeface="Baskerville Old Face" panose="02020602080505020303" pitchFamily="18" charset="0"/>
                        </a:rPr>
                        <a:t>118</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10">
                          <a:effectLst/>
                          <a:latin typeface="Baskerville Old Face" panose="02020602080505020303" pitchFamily="18" charset="0"/>
                        </a:rPr>
                        <a:t>$4,333</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spc="-25">
                          <a:effectLst/>
                          <a:latin typeface="Baskerville Old Face" panose="02020602080505020303" pitchFamily="18" charset="0"/>
                        </a:rPr>
                        <a:t>24</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615344826"/>
                  </a:ext>
                </a:extLst>
              </a:tr>
              <a:tr h="188340">
                <a:tc>
                  <a:txBody>
                    <a:bodyPr/>
                    <a:lstStyle/>
                    <a:p>
                      <a:pPr marL="67945" marR="0">
                        <a:lnSpc>
                          <a:spcPts val="1255"/>
                        </a:lnSpc>
                        <a:spcBef>
                          <a:spcPts val="0"/>
                        </a:spcBef>
                        <a:spcAft>
                          <a:spcPts val="0"/>
                        </a:spcAft>
                      </a:pPr>
                      <a:r>
                        <a:rPr lang="en-US" sz="1200" spc="-10">
                          <a:effectLst/>
                          <a:latin typeface="Baskerville Old Face" panose="02020602080505020303" pitchFamily="18" charset="0"/>
                        </a:rPr>
                        <a:t>2005-</a:t>
                      </a:r>
                      <a:r>
                        <a:rPr lang="en-US" sz="1200" spc="-20">
                          <a:effectLst/>
                          <a:latin typeface="Baskerville Old Face" panose="02020602080505020303" pitchFamily="18" charset="0"/>
                        </a:rPr>
                        <a:t>2006</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55"/>
                        </a:lnSpc>
                        <a:spcBef>
                          <a:spcPts val="0"/>
                        </a:spcBef>
                        <a:spcAft>
                          <a:spcPts val="0"/>
                        </a:spcAft>
                      </a:pPr>
                      <a:r>
                        <a:rPr lang="en-US" sz="1200" spc="-10">
                          <a:effectLst/>
                          <a:latin typeface="Baskerville Old Face" panose="02020602080505020303" pitchFamily="18" charset="0"/>
                        </a:rPr>
                        <a:t>$63,848</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55"/>
                        </a:lnSpc>
                        <a:spcBef>
                          <a:spcPts val="0"/>
                        </a:spcBef>
                        <a:spcAft>
                          <a:spcPts val="0"/>
                        </a:spcAft>
                      </a:pPr>
                      <a:r>
                        <a:rPr lang="en-US" sz="1200" spc="-25" dirty="0">
                          <a:effectLst/>
                          <a:latin typeface="Baskerville Old Face" panose="02020602080505020303" pitchFamily="18" charset="0"/>
                        </a:rPr>
                        <a:t>117</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55"/>
                        </a:lnSpc>
                        <a:spcBef>
                          <a:spcPts val="0"/>
                        </a:spcBef>
                        <a:spcAft>
                          <a:spcPts val="0"/>
                        </a:spcAft>
                      </a:pPr>
                      <a:r>
                        <a:rPr lang="en-US" sz="1200" spc="-10">
                          <a:effectLst/>
                          <a:latin typeface="Baskerville Old Face" panose="02020602080505020303" pitchFamily="18" charset="0"/>
                        </a:rPr>
                        <a:t>$6,848</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55"/>
                        </a:lnSpc>
                        <a:spcBef>
                          <a:spcPts val="0"/>
                        </a:spcBef>
                        <a:spcAft>
                          <a:spcPts val="0"/>
                        </a:spcAft>
                      </a:pPr>
                      <a:r>
                        <a:rPr lang="en-US" sz="1200" spc="-25">
                          <a:effectLst/>
                          <a:latin typeface="Baskerville Old Face" panose="02020602080505020303" pitchFamily="18" charset="0"/>
                        </a:rPr>
                        <a:t>40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87329831"/>
                  </a:ext>
                </a:extLst>
              </a:tr>
              <a:tr h="188340">
                <a:tc>
                  <a:txBody>
                    <a:bodyPr/>
                    <a:lstStyle/>
                    <a:p>
                      <a:pPr marL="67945" marR="0">
                        <a:lnSpc>
                          <a:spcPts val="1265"/>
                        </a:lnSpc>
                        <a:spcBef>
                          <a:spcPts val="0"/>
                        </a:spcBef>
                        <a:spcAft>
                          <a:spcPts val="0"/>
                        </a:spcAft>
                      </a:pPr>
                      <a:r>
                        <a:rPr lang="en-US" sz="1200" spc="-10">
                          <a:effectLst/>
                          <a:latin typeface="Baskerville Old Face" panose="02020602080505020303" pitchFamily="18" charset="0"/>
                        </a:rPr>
                        <a:t>2004-</a:t>
                      </a:r>
                      <a:r>
                        <a:rPr lang="en-US" sz="1200" spc="-20">
                          <a:effectLst/>
                          <a:latin typeface="Baskerville Old Face" panose="02020602080505020303" pitchFamily="18" charset="0"/>
                        </a:rPr>
                        <a:t>2005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$59,333</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65"/>
                        </a:lnSpc>
                        <a:spcBef>
                          <a:spcPts val="0"/>
                        </a:spcBef>
                        <a:spcAft>
                          <a:spcPts val="0"/>
                        </a:spcAft>
                      </a:pPr>
                      <a:r>
                        <a:rPr lang="en-US" sz="1200" spc="-25" dirty="0">
                          <a:effectLst/>
                          <a:latin typeface="Baskerville Old Face" panose="02020602080505020303" pitchFamily="18" charset="0"/>
                        </a:rPr>
                        <a:t>121</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10">
                          <a:effectLst/>
                          <a:latin typeface="Baskerville Old Face" panose="02020602080505020303" pitchFamily="18" charset="0"/>
                        </a:rPr>
                        <a:t>$17,975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spc="-25">
                          <a:effectLst/>
                          <a:latin typeface="Baskerville Old Face" panose="02020602080505020303" pitchFamily="18" charset="0"/>
                        </a:rPr>
                        <a:t>103</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551268064"/>
                  </a:ext>
                </a:extLst>
              </a:tr>
              <a:tr h="188340">
                <a:tc>
                  <a:txBody>
                    <a:bodyPr/>
                    <a:lstStyle/>
                    <a:p>
                      <a:pPr marL="67945" marR="0">
                        <a:lnSpc>
                          <a:spcPts val="1255"/>
                        </a:lnSpc>
                        <a:spcBef>
                          <a:spcPts val="0"/>
                        </a:spcBef>
                        <a:spcAft>
                          <a:spcPts val="0"/>
                        </a:spcAft>
                      </a:pPr>
                      <a:r>
                        <a:rPr lang="en-US" sz="1200" spc="-10">
                          <a:effectLst/>
                          <a:latin typeface="Baskerville Old Face" panose="02020602080505020303" pitchFamily="18" charset="0"/>
                        </a:rPr>
                        <a:t>2003-</a:t>
                      </a:r>
                      <a:r>
                        <a:rPr lang="en-US" sz="1200" spc="-20">
                          <a:effectLst/>
                          <a:latin typeface="Baskerville Old Face" panose="02020602080505020303" pitchFamily="18" charset="0"/>
                        </a:rPr>
                        <a:t>2004</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55"/>
                        </a:lnSpc>
                        <a:spcBef>
                          <a:spcPts val="0"/>
                        </a:spcBef>
                        <a:spcAft>
                          <a:spcPts val="0"/>
                        </a:spcAft>
                      </a:pPr>
                      <a:r>
                        <a:rPr lang="en-US" sz="1200" spc="-10">
                          <a:effectLst/>
                          <a:latin typeface="Baskerville Old Face" panose="02020602080505020303" pitchFamily="18" charset="0"/>
                        </a:rPr>
                        <a:t>$44,787</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55"/>
                        </a:lnSpc>
                        <a:spcBef>
                          <a:spcPts val="0"/>
                        </a:spcBef>
                        <a:spcAft>
                          <a:spcPts val="0"/>
                        </a:spcAft>
                      </a:pPr>
                      <a:r>
                        <a:rPr lang="en-US" sz="1200" spc="-25" dirty="0">
                          <a:effectLst/>
                          <a:latin typeface="Baskerville Old Face" panose="02020602080505020303" pitchFamily="18" charset="0"/>
                        </a:rPr>
                        <a:t>116</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55"/>
                        </a:lnSpc>
                        <a:spcBef>
                          <a:spcPts val="0"/>
                        </a:spcBef>
                        <a:spcAft>
                          <a:spcPts val="0"/>
                        </a:spcAft>
                      </a:pPr>
                      <a:r>
                        <a:rPr lang="en-US" sz="1200" spc="-10">
                          <a:effectLst/>
                          <a:latin typeface="Baskerville Old Face" panose="02020602080505020303" pitchFamily="18" charset="0"/>
                        </a:rPr>
                        <a:t>$15,545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55"/>
                        </a:lnSpc>
                        <a:spcBef>
                          <a:spcPts val="0"/>
                        </a:spcBef>
                        <a:spcAft>
                          <a:spcPts val="0"/>
                        </a:spcAft>
                      </a:pPr>
                      <a:r>
                        <a:rPr lang="en-US" sz="1200" spc="-25">
                          <a:effectLst/>
                          <a:latin typeface="Baskerville Old Face" panose="02020602080505020303" pitchFamily="18" charset="0"/>
                        </a:rPr>
                        <a:t>85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864125519"/>
                  </a:ext>
                </a:extLst>
              </a:tr>
              <a:tr h="188340">
                <a:tc>
                  <a:txBody>
                    <a:bodyPr/>
                    <a:lstStyle/>
                    <a:p>
                      <a:pPr marL="67945" marR="0">
                        <a:lnSpc>
                          <a:spcPts val="1265"/>
                        </a:lnSpc>
                        <a:spcBef>
                          <a:spcPts val="0"/>
                        </a:spcBef>
                        <a:spcAft>
                          <a:spcPts val="0"/>
                        </a:spcAft>
                      </a:pPr>
                      <a:r>
                        <a:rPr lang="en-US" sz="1200" spc="-10">
                          <a:effectLst/>
                          <a:latin typeface="Baskerville Old Face" panose="02020602080505020303" pitchFamily="18" charset="0"/>
                        </a:rPr>
                        <a:t>2002-</a:t>
                      </a:r>
                      <a:r>
                        <a:rPr lang="en-US" sz="1200" spc="-20">
                          <a:effectLst/>
                          <a:latin typeface="Baskerville Old Face" panose="02020602080505020303" pitchFamily="18" charset="0"/>
                        </a:rPr>
                        <a:t>2003</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$56,008</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65"/>
                        </a:lnSpc>
                        <a:spcBef>
                          <a:spcPts val="0"/>
                        </a:spcBef>
                        <a:spcAft>
                          <a:spcPts val="0"/>
                        </a:spcAft>
                      </a:pPr>
                      <a:r>
                        <a:rPr lang="en-US" sz="1200" spc="-25" dirty="0">
                          <a:effectLst/>
                          <a:latin typeface="Baskerville Old Face" panose="02020602080505020303" pitchFamily="18" charset="0"/>
                        </a:rPr>
                        <a:t>138</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10">
                          <a:effectLst/>
                          <a:latin typeface="Baskerville Old Face" panose="02020602080505020303" pitchFamily="18" charset="0"/>
                        </a:rPr>
                        <a:t>$14,778</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spc="-25">
                          <a:effectLst/>
                          <a:latin typeface="Baskerville Old Face" panose="02020602080505020303" pitchFamily="18" charset="0"/>
                        </a:rPr>
                        <a:t>86</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12961947"/>
                  </a:ext>
                </a:extLst>
              </a:tr>
              <a:tr h="188340">
                <a:tc>
                  <a:txBody>
                    <a:bodyPr/>
                    <a:lstStyle/>
                    <a:p>
                      <a:pPr marL="67945" marR="0">
                        <a:lnSpc>
                          <a:spcPts val="1265"/>
                        </a:lnSpc>
                        <a:spcBef>
                          <a:spcPts val="0"/>
                        </a:spcBef>
                        <a:spcAft>
                          <a:spcPts val="0"/>
                        </a:spcAft>
                      </a:pPr>
                      <a:r>
                        <a:rPr lang="en-US" sz="1200" spc="-10">
                          <a:effectLst/>
                          <a:latin typeface="Baskerville Old Face" panose="02020602080505020303" pitchFamily="18" charset="0"/>
                        </a:rPr>
                        <a:t>2001-</a:t>
                      </a:r>
                      <a:r>
                        <a:rPr lang="en-US" sz="1200" spc="-20">
                          <a:effectLst/>
                          <a:latin typeface="Baskerville Old Face" panose="02020602080505020303" pitchFamily="18" charset="0"/>
                        </a:rPr>
                        <a:t>2002</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$64,645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gn="ctr">
                        <a:lnSpc>
                          <a:spcPts val="1265"/>
                        </a:lnSpc>
                        <a:spcBef>
                          <a:spcPts val="0"/>
                        </a:spcBef>
                        <a:spcAft>
                          <a:spcPts val="0"/>
                        </a:spcAft>
                      </a:pPr>
                      <a:r>
                        <a:rPr lang="en-US" sz="1200" spc="-25" dirty="0">
                          <a:effectLst/>
                          <a:latin typeface="Baskerville Old Face" panose="02020602080505020303" pitchFamily="18" charset="0"/>
                        </a:rPr>
                        <a:t>161</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10">
                          <a:effectLst/>
                          <a:latin typeface="Baskerville Old Face" panose="02020602080505020303" pitchFamily="18" charset="0"/>
                        </a:rPr>
                        <a:t>$9,354</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spc="-25">
                          <a:effectLst/>
                          <a:latin typeface="Baskerville Old Face" panose="02020602080505020303" pitchFamily="18" charset="0"/>
                        </a:rPr>
                        <a:t>55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167515227"/>
                  </a:ext>
                </a:extLst>
              </a:tr>
              <a:tr h="188340">
                <a:tc>
                  <a:txBody>
                    <a:bodyPr/>
                    <a:lstStyle/>
                    <a:p>
                      <a:pPr marL="67945" marR="0">
                        <a:lnSpc>
                          <a:spcPts val="1255"/>
                        </a:lnSpc>
                        <a:spcBef>
                          <a:spcPts val="0"/>
                        </a:spcBef>
                        <a:spcAft>
                          <a:spcPts val="0"/>
                        </a:spcAft>
                      </a:pPr>
                      <a:r>
                        <a:rPr lang="en-US" sz="1200" spc="-10">
                          <a:effectLst/>
                          <a:latin typeface="Baskerville Old Face" panose="02020602080505020303" pitchFamily="18" charset="0"/>
                        </a:rPr>
                        <a:t>2000-</a:t>
                      </a:r>
                      <a:r>
                        <a:rPr lang="en-US" sz="1200" spc="-20">
                          <a:effectLst/>
                          <a:latin typeface="Baskerville Old Face" panose="02020602080505020303" pitchFamily="18" charset="0"/>
                        </a:rPr>
                        <a:t>2001</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55"/>
                        </a:lnSpc>
                        <a:spcBef>
                          <a:spcPts val="0"/>
                        </a:spcBef>
                        <a:spcAft>
                          <a:spcPts val="0"/>
                        </a:spcAft>
                      </a:pPr>
                      <a:r>
                        <a:rPr lang="en-US" sz="1200" spc="-10">
                          <a:effectLst/>
                          <a:latin typeface="Baskerville Old Face" panose="02020602080505020303" pitchFamily="18" charset="0"/>
                        </a:rPr>
                        <a:t>$33,030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2105" marR="0" algn="ctr">
                        <a:lnSpc>
                          <a:spcPts val="1255"/>
                        </a:lnSpc>
                        <a:spcBef>
                          <a:spcPts val="0"/>
                        </a:spcBef>
                        <a:spcAft>
                          <a:spcPts val="0"/>
                        </a:spcAft>
                      </a:pPr>
                      <a:r>
                        <a:rPr lang="en-US" sz="1200" spc="-25" dirty="0">
                          <a:effectLst/>
                          <a:latin typeface="Baskerville Old Face" panose="02020602080505020303" pitchFamily="18" charset="0"/>
                        </a:rPr>
                        <a:t>74</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55"/>
                        </a:lnSpc>
                        <a:spcBef>
                          <a:spcPts val="0"/>
                        </a:spcBef>
                        <a:spcAft>
                          <a:spcPts val="0"/>
                        </a:spcAft>
                      </a:pPr>
                      <a:r>
                        <a:rPr lang="en-US" sz="1200" spc="-10">
                          <a:effectLst/>
                          <a:latin typeface="Baskerville Old Face" panose="02020602080505020303" pitchFamily="18" charset="0"/>
                        </a:rPr>
                        <a:t>$8,545</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55"/>
                        </a:lnSpc>
                        <a:spcBef>
                          <a:spcPts val="0"/>
                        </a:spcBef>
                        <a:spcAft>
                          <a:spcPts val="0"/>
                        </a:spcAft>
                      </a:pPr>
                      <a:r>
                        <a:rPr lang="en-US" sz="1200" spc="-25">
                          <a:effectLst/>
                          <a:latin typeface="Baskerville Old Face" panose="02020602080505020303" pitchFamily="18" charset="0"/>
                        </a:rPr>
                        <a:t>52</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42708823"/>
                  </a:ext>
                </a:extLst>
              </a:tr>
              <a:tr h="188340">
                <a:tc>
                  <a:txBody>
                    <a:bodyPr/>
                    <a:lstStyle/>
                    <a:p>
                      <a:pPr marL="67945" marR="0">
                        <a:lnSpc>
                          <a:spcPts val="1265"/>
                        </a:lnSpc>
                        <a:spcBef>
                          <a:spcPts val="0"/>
                        </a:spcBef>
                        <a:spcAft>
                          <a:spcPts val="0"/>
                        </a:spcAft>
                      </a:pPr>
                      <a:r>
                        <a:rPr lang="en-US" sz="1200" spc="-10">
                          <a:effectLst/>
                          <a:latin typeface="Baskerville Old Face" panose="02020602080505020303" pitchFamily="18" charset="0"/>
                        </a:rPr>
                        <a:t>1999-</a:t>
                      </a:r>
                      <a:r>
                        <a:rPr lang="en-US" sz="1200" spc="-20">
                          <a:effectLst/>
                          <a:latin typeface="Baskerville Old Face" panose="02020602080505020303" pitchFamily="18" charset="0"/>
                        </a:rPr>
                        <a:t>2000</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65"/>
                        </a:lnSpc>
                        <a:spcBef>
                          <a:spcPts val="0"/>
                        </a:spcBef>
                        <a:spcAft>
                          <a:spcPts val="0"/>
                        </a:spcAft>
                      </a:pPr>
                      <a:r>
                        <a:rPr lang="en-US" sz="1200" spc="-10">
                          <a:effectLst/>
                          <a:latin typeface="Baskerville Old Face" panose="02020602080505020303" pitchFamily="18" charset="0"/>
                        </a:rPr>
                        <a:t>$24,641</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2105" marR="0" algn="ctr">
                        <a:lnSpc>
                          <a:spcPts val="1265"/>
                        </a:lnSpc>
                        <a:spcBef>
                          <a:spcPts val="0"/>
                        </a:spcBef>
                        <a:spcAft>
                          <a:spcPts val="0"/>
                        </a:spcAft>
                      </a:pPr>
                      <a:r>
                        <a:rPr lang="en-US" sz="1200" spc="-25" dirty="0">
                          <a:effectLst/>
                          <a:latin typeface="Baskerville Old Face" panose="02020602080505020303" pitchFamily="18" charset="0"/>
                        </a:rPr>
                        <a:t>76</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spc="-10">
                          <a:effectLst/>
                          <a:latin typeface="Baskerville Old Face" panose="02020602080505020303" pitchFamily="18" charset="0"/>
                        </a:rPr>
                        <a:t>$11,763</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spc="-25">
                          <a:effectLst/>
                          <a:latin typeface="Baskerville Old Face" panose="02020602080505020303" pitchFamily="18" charset="0"/>
                        </a:rPr>
                        <a:t>79</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431186367"/>
                  </a:ext>
                </a:extLst>
              </a:tr>
              <a:tr h="188340">
                <a:tc>
                  <a:txBody>
                    <a:bodyPr/>
                    <a:lstStyle/>
                    <a:p>
                      <a:pPr marL="67945" marR="0">
                        <a:lnSpc>
                          <a:spcPts val="1255"/>
                        </a:lnSpc>
                        <a:spcBef>
                          <a:spcPts val="0"/>
                        </a:spcBef>
                        <a:spcAft>
                          <a:spcPts val="0"/>
                        </a:spcAft>
                      </a:pPr>
                      <a:r>
                        <a:rPr lang="en-US" sz="1200" spc="-10">
                          <a:effectLst/>
                          <a:latin typeface="Baskerville Old Face" panose="02020602080505020303" pitchFamily="18" charset="0"/>
                        </a:rPr>
                        <a:t>1998-</a:t>
                      </a:r>
                      <a:r>
                        <a:rPr lang="en-US" sz="1200" spc="-20">
                          <a:effectLst/>
                          <a:latin typeface="Baskerville Old Face" panose="02020602080505020303" pitchFamily="18" charset="0"/>
                        </a:rPr>
                        <a:t>1999</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255"/>
                        </a:lnSpc>
                        <a:spcBef>
                          <a:spcPts val="0"/>
                        </a:spcBef>
                        <a:spcAft>
                          <a:spcPts val="0"/>
                        </a:spcAft>
                      </a:pPr>
                      <a:r>
                        <a:rPr lang="en-US" sz="1200" spc="-10">
                          <a:effectLst/>
                          <a:latin typeface="Baskerville Old Face" panose="02020602080505020303" pitchFamily="18" charset="0"/>
                        </a:rPr>
                        <a:t>$25,806</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2105" marR="0" algn="ctr">
                        <a:lnSpc>
                          <a:spcPts val="1255"/>
                        </a:lnSpc>
                        <a:spcBef>
                          <a:spcPts val="0"/>
                        </a:spcBef>
                        <a:spcAft>
                          <a:spcPts val="0"/>
                        </a:spcAft>
                      </a:pPr>
                      <a:r>
                        <a:rPr lang="en-US" sz="1200" spc="-25" dirty="0">
                          <a:effectLst/>
                          <a:latin typeface="Baskerville Old Face" panose="02020602080505020303" pitchFamily="18" charset="0"/>
                        </a:rPr>
                        <a:t>71</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55"/>
                        </a:lnSpc>
                        <a:spcBef>
                          <a:spcPts val="0"/>
                        </a:spcBef>
                        <a:spcAft>
                          <a:spcPts val="0"/>
                        </a:spcAft>
                      </a:pPr>
                      <a:r>
                        <a:rPr lang="en-US" sz="1200" spc="-10">
                          <a:effectLst/>
                          <a:latin typeface="Baskerville Old Face" panose="02020602080505020303" pitchFamily="18" charset="0"/>
                        </a:rPr>
                        <a:t>$7,457</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55"/>
                        </a:lnSpc>
                        <a:spcBef>
                          <a:spcPts val="0"/>
                        </a:spcBef>
                        <a:spcAft>
                          <a:spcPts val="0"/>
                        </a:spcAft>
                      </a:pPr>
                      <a:r>
                        <a:rPr lang="en-US" sz="1200" spc="-25">
                          <a:effectLst/>
                          <a:latin typeface="Baskerville Old Face" panose="02020602080505020303" pitchFamily="18" charset="0"/>
                        </a:rPr>
                        <a:t>48</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855765718"/>
                  </a:ext>
                </a:extLst>
              </a:tr>
              <a:tr h="188340">
                <a:tc>
                  <a:txBody>
                    <a:bodyPr/>
                    <a:lstStyle/>
                    <a:p>
                      <a:pPr marL="67945" marR="0">
                        <a:lnSpc>
                          <a:spcPts val="1330"/>
                        </a:lnSpc>
                        <a:spcBef>
                          <a:spcPts val="0"/>
                        </a:spcBef>
                        <a:spcAft>
                          <a:spcPts val="0"/>
                        </a:spcAft>
                      </a:pPr>
                      <a:r>
                        <a:rPr lang="en-US" sz="1200" spc="-10">
                          <a:effectLst/>
                          <a:latin typeface="Baskerville Old Face" panose="02020602080505020303" pitchFamily="18" charset="0"/>
                        </a:rPr>
                        <a:t>1997-</a:t>
                      </a:r>
                      <a:r>
                        <a:rPr lang="en-US" sz="1200" spc="-20">
                          <a:effectLst/>
                          <a:latin typeface="Baskerville Old Face" panose="02020602080505020303" pitchFamily="18" charset="0"/>
                        </a:rPr>
                        <a:t>1998</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a:lnSpc>
                          <a:spcPts val="1330"/>
                        </a:lnSpc>
                        <a:spcBef>
                          <a:spcPts val="0"/>
                        </a:spcBef>
                        <a:spcAft>
                          <a:spcPts val="0"/>
                        </a:spcAft>
                      </a:pPr>
                      <a:r>
                        <a:rPr lang="en-US" sz="1200" spc="-10" dirty="0">
                          <a:effectLst/>
                          <a:latin typeface="Baskerville Old Face" panose="02020602080505020303" pitchFamily="18" charset="0"/>
                        </a:rPr>
                        <a:t>$21,850</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32105" marR="0" algn="ctr">
                        <a:lnSpc>
                          <a:spcPts val="1330"/>
                        </a:lnSpc>
                        <a:spcBef>
                          <a:spcPts val="0"/>
                        </a:spcBef>
                        <a:spcAft>
                          <a:spcPts val="0"/>
                        </a:spcAft>
                      </a:pPr>
                      <a:r>
                        <a:rPr lang="en-US" sz="1200" spc="-25" dirty="0">
                          <a:effectLst/>
                          <a:latin typeface="Baskerville Old Face" panose="02020602080505020303" pitchFamily="18" charset="0"/>
                        </a:rPr>
                        <a:t>54</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330"/>
                        </a:lnSpc>
                        <a:spcBef>
                          <a:spcPts val="0"/>
                        </a:spcBef>
                        <a:spcAft>
                          <a:spcPts val="0"/>
                        </a:spcAft>
                      </a:pPr>
                      <a:r>
                        <a:rPr lang="en-US" sz="1200" spc="-10" dirty="0">
                          <a:effectLst/>
                          <a:latin typeface="Baskerville Old Face" panose="02020602080505020303" pitchFamily="18" charset="0"/>
                        </a:rPr>
                        <a:t>$5,645</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330"/>
                        </a:lnSpc>
                        <a:spcBef>
                          <a:spcPts val="0"/>
                        </a:spcBef>
                        <a:spcAft>
                          <a:spcPts val="0"/>
                        </a:spcAft>
                      </a:pPr>
                      <a:r>
                        <a:rPr lang="en-US" sz="1200" spc="-25" dirty="0">
                          <a:effectLst/>
                          <a:latin typeface="Baskerville Old Face" panose="02020602080505020303" pitchFamily="18" charset="0"/>
                        </a:rPr>
                        <a:t>43</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02690900"/>
                  </a:ext>
                </a:extLst>
              </a:tr>
              <a:tr h="188340">
                <a:tc>
                  <a:txBody>
                    <a:bodyPr/>
                    <a:lstStyle/>
                    <a:p>
                      <a:pPr marL="67945" marR="0">
                        <a:lnSpc>
                          <a:spcPts val="1265"/>
                        </a:lnSpc>
                        <a:spcBef>
                          <a:spcPts val="0"/>
                        </a:spcBef>
                        <a:spcAft>
                          <a:spcPts val="0"/>
                        </a:spcAft>
                      </a:pPr>
                      <a:r>
                        <a:rPr lang="en-US" sz="1200">
                          <a:effectLst/>
                          <a:latin typeface="Baskerville Old Face" panose="02020602080505020303" pitchFamily="18" charset="0"/>
                        </a:rPr>
                        <a:t> </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nSpc>
                          <a:spcPts val="1265"/>
                        </a:lnSpc>
                        <a:spcBef>
                          <a:spcPts val="0"/>
                        </a:spcBef>
                        <a:spcAft>
                          <a:spcPts val="0"/>
                        </a:spcAft>
                      </a:pPr>
                      <a:r>
                        <a:rPr lang="en-US" sz="1200">
                          <a:effectLst/>
                          <a:latin typeface="Baskerville Old Face" panose="02020602080505020303" pitchFamily="18" charset="0"/>
                        </a:rPr>
                        <a:t> </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94005" marR="0">
                        <a:lnSpc>
                          <a:spcPts val="1265"/>
                        </a:lnSpc>
                        <a:spcBef>
                          <a:spcPts val="0"/>
                        </a:spcBef>
                        <a:spcAft>
                          <a:spcPts val="0"/>
                        </a:spcAft>
                      </a:pPr>
                      <a:r>
                        <a:rPr lang="en-US" sz="1200">
                          <a:effectLst/>
                          <a:latin typeface="Baskerville Old Face" panose="02020602080505020303" pitchFamily="18" charset="0"/>
                        </a:rPr>
                        <a:t> </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25400" algn="r">
                        <a:lnSpc>
                          <a:spcPts val="1265"/>
                        </a:lnSpc>
                        <a:spcBef>
                          <a:spcPts val="0"/>
                        </a:spcBef>
                        <a:spcAft>
                          <a:spcPts val="0"/>
                        </a:spcAft>
                      </a:pPr>
                      <a:r>
                        <a:rPr lang="en-US" sz="1200">
                          <a:effectLst/>
                          <a:latin typeface="Baskerville Old Face" panose="02020602080505020303" pitchFamily="18" charset="0"/>
                        </a:rPr>
                        <a:t> </a:t>
                      </a:r>
                      <a:endParaRPr lang="en-US" sz="12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55880" algn="r">
                        <a:lnSpc>
                          <a:spcPts val="1265"/>
                        </a:lnSpc>
                        <a:spcBef>
                          <a:spcPts val="0"/>
                        </a:spcBef>
                        <a:spcAft>
                          <a:spcPts val="0"/>
                        </a:spcAft>
                      </a:pPr>
                      <a:r>
                        <a:rPr lang="en-US" sz="1200" dirty="0">
                          <a:effectLst/>
                          <a:latin typeface="Baskerville Old Face" panose="02020602080505020303" pitchFamily="18" charset="0"/>
                        </a:rPr>
                        <a:t> </a:t>
                      </a:r>
                      <a:endParaRPr lang="en-US" sz="12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79718020"/>
                  </a:ext>
                </a:extLst>
              </a:tr>
            </a:tbl>
          </a:graphicData>
        </a:graphic>
      </p:graphicFrame>
    </p:spTree>
    <p:extLst>
      <p:ext uri="{BB962C8B-B14F-4D97-AF65-F5344CB8AC3E}">
        <p14:creationId xmlns:p14="http://schemas.microsoft.com/office/powerpoint/2010/main" val="2915613807"/>
      </p:ext>
    </p:extLst>
  </p:cSld>
  <p:clrMapOvr>
    <a:masterClrMapping/>
  </p:clrMapOvr>
  <p:transition spd="slow" advClick="0" advTm="10000">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E104B8-A289-4E88-BE41-1529CBDB3CD7}"/>
              </a:ext>
            </a:extLst>
          </p:cNvPr>
          <p:cNvSpPr txBox="1"/>
          <p:nvPr/>
        </p:nvSpPr>
        <p:spPr>
          <a:xfrm>
            <a:off x="842210" y="507577"/>
            <a:ext cx="10507579" cy="1261884"/>
          </a:xfrm>
          <a:prstGeom prst="rect">
            <a:avLst/>
          </a:prstGeom>
          <a:noFill/>
        </p:spPr>
        <p:txBody>
          <a:bodyPr wrap="square" rtlCol="0">
            <a:spAutoFit/>
          </a:bodyPr>
          <a:lstStyle/>
          <a:p>
            <a:pPr algn="ctr"/>
            <a:r>
              <a:rPr lang="en-US" sz="4000" dirty="0">
                <a:latin typeface="Baskerville Old Face" panose="02020602080505020303" pitchFamily="18" charset="0"/>
              </a:rPr>
              <a:t>Northern Oklahoma College Foundation, Inc.</a:t>
            </a:r>
          </a:p>
          <a:p>
            <a:pPr algn="ctr"/>
            <a:r>
              <a:rPr lang="en-US" sz="3600" dirty="0">
                <a:latin typeface="Baskerville Old Face" panose="02020602080505020303" pitchFamily="18" charset="0"/>
              </a:rPr>
              <a:t>Board of Trustees 2022-2023</a:t>
            </a:r>
          </a:p>
        </p:txBody>
      </p:sp>
      <p:sp>
        <p:nvSpPr>
          <p:cNvPr id="4" name="TextBox 3">
            <a:extLst>
              <a:ext uri="{FF2B5EF4-FFF2-40B4-BE49-F238E27FC236}">
                <a16:creationId xmlns:a16="http://schemas.microsoft.com/office/drawing/2014/main" id="{E56133EA-BD09-46F0-A0D2-32B5CFE0EF59}"/>
              </a:ext>
            </a:extLst>
          </p:cNvPr>
          <p:cNvSpPr txBox="1"/>
          <p:nvPr/>
        </p:nvSpPr>
        <p:spPr>
          <a:xfrm>
            <a:off x="920439" y="4873828"/>
            <a:ext cx="10507579" cy="646331"/>
          </a:xfrm>
          <a:prstGeom prst="rect">
            <a:avLst/>
          </a:prstGeom>
          <a:noFill/>
        </p:spPr>
        <p:txBody>
          <a:bodyPr wrap="square" rtlCol="0">
            <a:spAutoFit/>
          </a:bodyPr>
          <a:lstStyle/>
          <a:p>
            <a:pPr algn="ctr"/>
            <a:r>
              <a:rPr lang="en-US" sz="3600" b="1" dirty="0">
                <a:latin typeface="Baskerville Old Face" panose="02020602080505020303" pitchFamily="18" charset="0"/>
              </a:rPr>
              <a:t>Community Leaders</a:t>
            </a:r>
          </a:p>
        </p:txBody>
      </p:sp>
      <p:pic>
        <p:nvPicPr>
          <p:cNvPr id="2052" name="Picture 4" descr="Mr. Mike Loftis, Vice-Chair - Term:  6.30.20">
            <a:extLst>
              <a:ext uri="{FF2B5EF4-FFF2-40B4-BE49-F238E27FC236}">
                <a16:creationId xmlns:a16="http://schemas.microsoft.com/office/drawing/2014/main" id="{469C16E1-0D40-429D-BCC4-21DEDFD1C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600" y="1866020"/>
            <a:ext cx="1244566" cy="15687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084903F-5B16-4CB9-9BBB-2227D8991A57}"/>
              </a:ext>
            </a:extLst>
          </p:cNvPr>
          <p:cNvSpPr txBox="1"/>
          <p:nvPr/>
        </p:nvSpPr>
        <p:spPr>
          <a:xfrm>
            <a:off x="4567418" y="3966215"/>
            <a:ext cx="1261536" cy="523220"/>
          </a:xfrm>
          <a:prstGeom prst="rect">
            <a:avLst/>
          </a:prstGeom>
          <a:noFill/>
        </p:spPr>
        <p:txBody>
          <a:bodyPr wrap="square" rtlCol="0">
            <a:spAutoFit/>
          </a:bodyPr>
          <a:lstStyle/>
          <a:p>
            <a:pPr algn="ctr"/>
            <a:r>
              <a:rPr lang="en-US" sz="1400" dirty="0">
                <a:latin typeface="Baskerville Old Face" panose="02020602080505020303" pitchFamily="18" charset="0"/>
              </a:rPr>
              <a:t>Mark Detten</a:t>
            </a:r>
          </a:p>
          <a:p>
            <a:pPr algn="ctr"/>
            <a:r>
              <a:rPr lang="en-US" sz="1400" dirty="0">
                <a:latin typeface="Baskerville Old Face" panose="02020602080505020303" pitchFamily="18" charset="0"/>
              </a:rPr>
              <a:t>Chair</a:t>
            </a:r>
          </a:p>
        </p:txBody>
      </p:sp>
      <p:sp>
        <p:nvSpPr>
          <p:cNvPr id="7" name="TextBox 6">
            <a:extLst>
              <a:ext uri="{FF2B5EF4-FFF2-40B4-BE49-F238E27FC236}">
                <a16:creationId xmlns:a16="http://schemas.microsoft.com/office/drawing/2014/main" id="{1B6BE9EA-6740-4BBF-9C14-A28BB94C90C8}"/>
              </a:ext>
            </a:extLst>
          </p:cNvPr>
          <p:cNvSpPr txBox="1"/>
          <p:nvPr/>
        </p:nvSpPr>
        <p:spPr>
          <a:xfrm>
            <a:off x="8251776" y="3469765"/>
            <a:ext cx="1010213" cy="523220"/>
          </a:xfrm>
          <a:prstGeom prst="rect">
            <a:avLst/>
          </a:prstGeom>
          <a:noFill/>
        </p:spPr>
        <p:txBody>
          <a:bodyPr wrap="none" rtlCol="0">
            <a:spAutoFit/>
          </a:bodyPr>
          <a:lstStyle/>
          <a:p>
            <a:pPr algn="ctr"/>
            <a:r>
              <a:rPr lang="en-US" sz="1400" dirty="0">
                <a:latin typeface="Baskerville Old Face" panose="02020602080505020303" pitchFamily="18" charset="0"/>
              </a:rPr>
              <a:t>Mike Loftis</a:t>
            </a:r>
          </a:p>
          <a:p>
            <a:pPr algn="ctr"/>
            <a:r>
              <a:rPr lang="en-US" sz="1400" dirty="0">
                <a:latin typeface="Baskerville Old Face" panose="02020602080505020303" pitchFamily="18" charset="0"/>
              </a:rPr>
              <a:t>Past Chair</a:t>
            </a:r>
          </a:p>
        </p:txBody>
      </p:sp>
      <p:sp>
        <p:nvSpPr>
          <p:cNvPr id="9" name="TextBox 8">
            <a:extLst>
              <a:ext uri="{FF2B5EF4-FFF2-40B4-BE49-F238E27FC236}">
                <a16:creationId xmlns:a16="http://schemas.microsoft.com/office/drawing/2014/main" id="{6C144703-30A1-4C27-90D4-B6CA9529EBF0}"/>
              </a:ext>
            </a:extLst>
          </p:cNvPr>
          <p:cNvSpPr txBox="1"/>
          <p:nvPr/>
        </p:nvSpPr>
        <p:spPr>
          <a:xfrm>
            <a:off x="6347698" y="3945035"/>
            <a:ext cx="1305165" cy="523220"/>
          </a:xfrm>
          <a:prstGeom prst="rect">
            <a:avLst/>
          </a:prstGeom>
          <a:noFill/>
        </p:spPr>
        <p:txBody>
          <a:bodyPr wrap="none" rtlCol="0">
            <a:spAutoFit/>
          </a:bodyPr>
          <a:lstStyle/>
          <a:p>
            <a:r>
              <a:rPr lang="en-US" sz="1400" dirty="0">
                <a:latin typeface="Baskerville Old Face" panose="02020602080505020303" pitchFamily="18" charset="0"/>
              </a:rPr>
              <a:t>Misty Thurman</a:t>
            </a:r>
          </a:p>
          <a:p>
            <a:pPr algn="ctr"/>
            <a:r>
              <a:rPr lang="en-US" sz="1400" dirty="0">
                <a:latin typeface="Baskerville Old Face" panose="02020602080505020303" pitchFamily="18" charset="0"/>
              </a:rPr>
              <a:t>Vice-Chair</a:t>
            </a:r>
          </a:p>
        </p:txBody>
      </p:sp>
      <p:sp>
        <p:nvSpPr>
          <p:cNvPr id="11" name="TextBox 10">
            <a:extLst>
              <a:ext uri="{FF2B5EF4-FFF2-40B4-BE49-F238E27FC236}">
                <a16:creationId xmlns:a16="http://schemas.microsoft.com/office/drawing/2014/main" id="{0324A795-DF02-478E-B7A0-138EC5434071}"/>
              </a:ext>
            </a:extLst>
          </p:cNvPr>
          <p:cNvSpPr txBox="1"/>
          <p:nvPr/>
        </p:nvSpPr>
        <p:spPr>
          <a:xfrm>
            <a:off x="10088424" y="3516118"/>
            <a:ext cx="1185935" cy="307777"/>
          </a:xfrm>
          <a:prstGeom prst="rect">
            <a:avLst/>
          </a:prstGeom>
          <a:noFill/>
        </p:spPr>
        <p:txBody>
          <a:bodyPr wrap="square" rtlCol="0">
            <a:spAutoFit/>
          </a:bodyPr>
          <a:lstStyle/>
          <a:p>
            <a:pPr algn="ctr"/>
            <a:r>
              <a:rPr lang="en-US" sz="1400" dirty="0">
                <a:latin typeface="Baskerville Old Face" panose="02020602080505020303" pitchFamily="18" charset="0"/>
              </a:rPr>
              <a:t>LynnDe Funk</a:t>
            </a:r>
          </a:p>
        </p:txBody>
      </p:sp>
      <p:sp>
        <p:nvSpPr>
          <p:cNvPr id="13" name="TextBox 12">
            <a:extLst>
              <a:ext uri="{FF2B5EF4-FFF2-40B4-BE49-F238E27FC236}">
                <a16:creationId xmlns:a16="http://schemas.microsoft.com/office/drawing/2014/main" id="{56DB8802-5A82-46E4-8676-41EE027DB571}"/>
              </a:ext>
            </a:extLst>
          </p:cNvPr>
          <p:cNvSpPr txBox="1"/>
          <p:nvPr/>
        </p:nvSpPr>
        <p:spPr>
          <a:xfrm>
            <a:off x="2675690" y="3526337"/>
            <a:ext cx="1476687" cy="307777"/>
          </a:xfrm>
          <a:prstGeom prst="rect">
            <a:avLst/>
          </a:prstGeom>
          <a:noFill/>
        </p:spPr>
        <p:txBody>
          <a:bodyPr wrap="none" rtlCol="0">
            <a:spAutoFit/>
          </a:bodyPr>
          <a:lstStyle/>
          <a:p>
            <a:pPr algn="ctr"/>
            <a:r>
              <a:rPr lang="en-US" sz="1400" dirty="0">
                <a:latin typeface="Baskerville Old Face" panose="02020602080505020303" pitchFamily="18" charset="0"/>
              </a:rPr>
              <a:t>Dr. Gordon Laird</a:t>
            </a:r>
          </a:p>
        </p:txBody>
      </p:sp>
      <p:sp>
        <p:nvSpPr>
          <p:cNvPr id="14" name="TextBox 13">
            <a:extLst>
              <a:ext uri="{FF2B5EF4-FFF2-40B4-BE49-F238E27FC236}">
                <a16:creationId xmlns:a16="http://schemas.microsoft.com/office/drawing/2014/main" id="{1ADA83F3-D877-4BCC-81BC-B61C9F95C8E5}"/>
              </a:ext>
            </a:extLst>
          </p:cNvPr>
          <p:cNvSpPr txBox="1"/>
          <p:nvPr/>
        </p:nvSpPr>
        <p:spPr>
          <a:xfrm>
            <a:off x="653734" y="3538509"/>
            <a:ext cx="1431802" cy="307777"/>
          </a:xfrm>
          <a:prstGeom prst="rect">
            <a:avLst/>
          </a:prstGeom>
          <a:noFill/>
        </p:spPr>
        <p:txBody>
          <a:bodyPr wrap="none" rtlCol="0">
            <a:spAutoFit/>
          </a:bodyPr>
          <a:lstStyle/>
          <a:p>
            <a:pPr algn="ctr"/>
            <a:r>
              <a:rPr lang="en-US" sz="1400" dirty="0">
                <a:latin typeface="Baskerville Old Face" panose="02020602080505020303" pitchFamily="18" charset="0"/>
              </a:rPr>
              <a:t>David Cummings</a:t>
            </a:r>
          </a:p>
        </p:txBody>
      </p:sp>
      <p:sp>
        <p:nvSpPr>
          <p:cNvPr id="15" name="TextBox 14">
            <a:extLst>
              <a:ext uri="{FF2B5EF4-FFF2-40B4-BE49-F238E27FC236}">
                <a16:creationId xmlns:a16="http://schemas.microsoft.com/office/drawing/2014/main" id="{780B25A1-D6D8-4968-BC0C-A8DF6D51AEBE}"/>
              </a:ext>
            </a:extLst>
          </p:cNvPr>
          <p:cNvSpPr txBox="1"/>
          <p:nvPr/>
        </p:nvSpPr>
        <p:spPr>
          <a:xfrm>
            <a:off x="1891906" y="5496817"/>
            <a:ext cx="1067921" cy="307777"/>
          </a:xfrm>
          <a:prstGeom prst="rect">
            <a:avLst/>
          </a:prstGeom>
          <a:noFill/>
        </p:spPr>
        <p:txBody>
          <a:bodyPr wrap="none" rtlCol="0">
            <a:spAutoFit/>
          </a:bodyPr>
          <a:lstStyle/>
          <a:p>
            <a:pPr algn="ctr"/>
            <a:r>
              <a:rPr lang="en-US" sz="1400" dirty="0">
                <a:latin typeface="Baskerville Old Face" panose="02020602080505020303" pitchFamily="18" charset="0"/>
              </a:rPr>
              <a:t>Bert Mackie</a:t>
            </a:r>
          </a:p>
        </p:txBody>
      </p:sp>
      <p:sp>
        <p:nvSpPr>
          <p:cNvPr id="16" name="TextBox 15">
            <a:extLst>
              <a:ext uri="{FF2B5EF4-FFF2-40B4-BE49-F238E27FC236}">
                <a16:creationId xmlns:a16="http://schemas.microsoft.com/office/drawing/2014/main" id="{13D59512-27B3-4A45-A787-772547817A70}"/>
              </a:ext>
            </a:extLst>
          </p:cNvPr>
          <p:cNvSpPr txBox="1"/>
          <p:nvPr/>
        </p:nvSpPr>
        <p:spPr>
          <a:xfrm>
            <a:off x="9267589" y="5619442"/>
            <a:ext cx="1005403" cy="307777"/>
          </a:xfrm>
          <a:prstGeom prst="rect">
            <a:avLst/>
          </a:prstGeom>
          <a:noFill/>
        </p:spPr>
        <p:txBody>
          <a:bodyPr wrap="none" rtlCol="0">
            <a:spAutoFit/>
          </a:bodyPr>
          <a:lstStyle/>
          <a:p>
            <a:pPr algn="ctr"/>
            <a:r>
              <a:rPr lang="en-US" sz="1400" dirty="0">
                <a:latin typeface="Baskerville Old Face" panose="02020602080505020303" pitchFamily="18" charset="0"/>
              </a:rPr>
              <a:t>Tom Poole</a:t>
            </a:r>
          </a:p>
        </p:txBody>
      </p:sp>
      <p:pic>
        <p:nvPicPr>
          <p:cNvPr id="3074" name="Picture 2" descr="https://www.noc.edu/assets/uploads/sites/740/2021/09/Misty-Thurman-Term-6.30.24-400x516.jpg">
            <a:extLst>
              <a:ext uri="{FF2B5EF4-FFF2-40B4-BE49-F238E27FC236}">
                <a16:creationId xmlns:a16="http://schemas.microsoft.com/office/drawing/2014/main" id="{37A941EE-A3C2-42F7-90A2-416F517464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3048" y="2322153"/>
            <a:ext cx="1274467" cy="164406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r. Mark Detten - Term:  6.30.21">
            <a:extLst>
              <a:ext uri="{FF2B5EF4-FFF2-40B4-BE49-F238E27FC236}">
                <a16:creationId xmlns:a16="http://schemas.microsoft.com/office/drawing/2014/main" id="{57035F0F-4A1E-4C4A-826C-2948BC197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0058" y="2322153"/>
            <a:ext cx="1274467" cy="166234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Dr. Gordon Laird - Term 6.30.21">
            <a:extLst>
              <a:ext uri="{FF2B5EF4-FFF2-40B4-BE49-F238E27FC236}">
                <a16:creationId xmlns:a16="http://schemas.microsoft.com/office/drawing/2014/main" id="{71BF22BC-6AB2-460F-BE4E-A43D644A2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3894" y="1881012"/>
            <a:ext cx="1329879" cy="16623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r. David Cummings, Past Chair - Term: 6.30.20">
            <a:extLst>
              <a:ext uri="{FF2B5EF4-FFF2-40B4-BE49-F238E27FC236}">
                <a16:creationId xmlns:a16="http://schemas.microsoft.com/office/drawing/2014/main" id="{58CFDEE2-E89E-48B3-A856-6FBCBC1738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641" y="1895317"/>
            <a:ext cx="1311989" cy="16623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r. Bert Mackie - Term:  6.30.20">
            <a:extLst>
              <a:ext uri="{FF2B5EF4-FFF2-40B4-BE49-F238E27FC236}">
                <a16:creationId xmlns:a16="http://schemas.microsoft.com/office/drawing/2014/main" id="{37EC1D82-D344-4235-BC11-28402F7B72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8634" y="3882010"/>
            <a:ext cx="1274467" cy="16148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rs. LynnDe Funk, Chair - Term:  6.30.22">
            <a:extLst>
              <a:ext uri="{FF2B5EF4-FFF2-40B4-BE49-F238E27FC236}">
                <a16:creationId xmlns:a16="http://schemas.microsoft.com/office/drawing/2014/main" id="{176EB009-8EBF-4E58-A388-DA92E0E38C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40432" y="1866020"/>
            <a:ext cx="1294375" cy="165009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r. Tom Poole - Term:  6.30.22">
            <a:extLst>
              <a:ext uri="{FF2B5EF4-FFF2-40B4-BE49-F238E27FC236}">
                <a16:creationId xmlns:a16="http://schemas.microsoft.com/office/drawing/2014/main" id="{EC68EB36-8D96-4517-8F54-CBEFD57FBB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37217" y="3931430"/>
            <a:ext cx="1266149" cy="168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36043"/>
      </p:ext>
    </p:extLst>
  </p:cSld>
  <p:clrMapOvr>
    <a:masterClrMapping/>
  </p:clrMapOvr>
  <p:transition spd="slow" advClick="0" advTm="10000">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4111FD-306E-43E8-BECC-8B4807198D08}"/>
              </a:ext>
            </a:extLst>
          </p:cNvPr>
          <p:cNvSpPr/>
          <p:nvPr/>
        </p:nvSpPr>
        <p:spPr>
          <a:xfrm>
            <a:off x="882316" y="212780"/>
            <a:ext cx="10427368" cy="1323439"/>
          </a:xfrm>
          <a:prstGeom prst="rect">
            <a:avLst/>
          </a:prstGeom>
        </p:spPr>
        <p:txBody>
          <a:bodyPr wrap="square">
            <a:spAutoFit/>
          </a:bodyPr>
          <a:lstStyle/>
          <a:p>
            <a:pPr algn="ctr"/>
            <a:r>
              <a:rPr lang="en-US" sz="4000" dirty="0">
                <a:latin typeface="Baskerville Old Face" panose="02020602080505020303" pitchFamily="18" charset="0"/>
              </a:rPr>
              <a:t>Northern Oklahoma College Foundation, Inc.</a:t>
            </a:r>
          </a:p>
          <a:p>
            <a:pPr algn="ctr"/>
            <a:r>
              <a:rPr lang="en-US" sz="4000" dirty="0">
                <a:latin typeface="Baskerville Old Face" panose="02020602080505020303" pitchFamily="18" charset="0"/>
              </a:rPr>
              <a:t>2022-2023</a:t>
            </a:r>
          </a:p>
        </p:txBody>
      </p:sp>
      <p:sp>
        <p:nvSpPr>
          <p:cNvPr id="4" name="TextBox 3">
            <a:extLst>
              <a:ext uri="{FF2B5EF4-FFF2-40B4-BE49-F238E27FC236}">
                <a16:creationId xmlns:a16="http://schemas.microsoft.com/office/drawing/2014/main" id="{83A17731-5950-4B45-A1E3-18D571A37B9E}"/>
              </a:ext>
            </a:extLst>
          </p:cNvPr>
          <p:cNvSpPr txBox="1"/>
          <p:nvPr/>
        </p:nvSpPr>
        <p:spPr>
          <a:xfrm>
            <a:off x="882316" y="1365376"/>
            <a:ext cx="10427368" cy="584775"/>
          </a:xfrm>
          <a:prstGeom prst="rect">
            <a:avLst/>
          </a:prstGeom>
          <a:noFill/>
        </p:spPr>
        <p:txBody>
          <a:bodyPr wrap="square" rtlCol="0">
            <a:spAutoFit/>
          </a:bodyPr>
          <a:lstStyle/>
          <a:p>
            <a:pPr algn="ctr"/>
            <a:r>
              <a:rPr lang="en-US" sz="3200" dirty="0">
                <a:latin typeface="Baskerville Old Face" panose="02020602080505020303" pitchFamily="18" charset="0"/>
              </a:rPr>
              <a:t>Regents, Administrators and Support Staff</a:t>
            </a:r>
          </a:p>
        </p:txBody>
      </p:sp>
      <p:sp>
        <p:nvSpPr>
          <p:cNvPr id="5" name="TextBox 4">
            <a:extLst>
              <a:ext uri="{FF2B5EF4-FFF2-40B4-BE49-F238E27FC236}">
                <a16:creationId xmlns:a16="http://schemas.microsoft.com/office/drawing/2014/main" id="{10CF08DC-F6A9-4002-8CD8-1CD933F3ADE8}"/>
              </a:ext>
            </a:extLst>
          </p:cNvPr>
          <p:cNvSpPr txBox="1"/>
          <p:nvPr/>
        </p:nvSpPr>
        <p:spPr>
          <a:xfrm>
            <a:off x="3697411" y="3392977"/>
            <a:ext cx="1393330" cy="307777"/>
          </a:xfrm>
          <a:prstGeom prst="rect">
            <a:avLst/>
          </a:prstGeom>
          <a:noFill/>
        </p:spPr>
        <p:txBody>
          <a:bodyPr wrap="none" rtlCol="0">
            <a:spAutoFit/>
          </a:bodyPr>
          <a:lstStyle/>
          <a:p>
            <a:r>
              <a:rPr lang="en-US" sz="1400" dirty="0">
                <a:latin typeface="Baskerville Old Face" panose="02020602080505020303" pitchFamily="18" charset="0"/>
              </a:rPr>
              <a:t>Regent Brad Fox</a:t>
            </a:r>
          </a:p>
        </p:txBody>
      </p:sp>
      <p:pic>
        <p:nvPicPr>
          <p:cNvPr id="3082" name="Picture 10" descr="Mrs. Anita Simpson - Treasurer">
            <a:extLst>
              <a:ext uri="{FF2B5EF4-FFF2-40B4-BE49-F238E27FC236}">
                <a16:creationId xmlns:a16="http://schemas.microsoft.com/office/drawing/2014/main" id="{5474A488-C855-4C08-8899-A80E059A1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6957" y="1895028"/>
            <a:ext cx="1147343" cy="1463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E5A20A-D38A-4E2D-BEE9-6022309FE08B}"/>
              </a:ext>
            </a:extLst>
          </p:cNvPr>
          <p:cNvSpPr txBox="1"/>
          <p:nvPr/>
        </p:nvSpPr>
        <p:spPr>
          <a:xfrm>
            <a:off x="6789087" y="3359137"/>
            <a:ext cx="1899879" cy="307777"/>
          </a:xfrm>
          <a:prstGeom prst="rect">
            <a:avLst/>
          </a:prstGeom>
          <a:noFill/>
        </p:spPr>
        <p:txBody>
          <a:bodyPr wrap="none" rtlCol="0">
            <a:spAutoFit/>
          </a:bodyPr>
          <a:lstStyle/>
          <a:p>
            <a:r>
              <a:rPr lang="en-US" sz="1400" dirty="0">
                <a:latin typeface="Baskerville Old Face" panose="02020602080505020303" pitchFamily="18" charset="0"/>
              </a:rPr>
              <a:t>Regent Jami </a:t>
            </a:r>
            <a:r>
              <a:rPr lang="en-US" sz="1400" dirty="0" err="1">
                <a:latin typeface="Baskerville Old Face" panose="02020602080505020303" pitchFamily="18" charset="0"/>
              </a:rPr>
              <a:t>Groendyke</a:t>
            </a:r>
            <a:endParaRPr lang="en-US" sz="1400" dirty="0">
              <a:latin typeface="Baskerville Old Face" panose="02020602080505020303" pitchFamily="18" charset="0"/>
            </a:endParaRPr>
          </a:p>
        </p:txBody>
      </p:sp>
      <p:sp>
        <p:nvSpPr>
          <p:cNvPr id="10" name="TextBox 9">
            <a:extLst>
              <a:ext uri="{FF2B5EF4-FFF2-40B4-BE49-F238E27FC236}">
                <a16:creationId xmlns:a16="http://schemas.microsoft.com/office/drawing/2014/main" id="{80136893-9A2B-4260-AB57-2E87AD1F3547}"/>
              </a:ext>
            </a:extLst>
          </p:cNvPr>
          <p:cNvSpPr txBox="1"/>
          <p:nvPr/>
        </p:nvSpPr>
        <p:spPr>
          <a:xfrm>
            <a:off x="5412158" y="3998737"/>
            <a:ext cx="1367683" cy="523220"/>
          </a:xfrm>
          <a:prstGeom prst="rect">
            <a:avLst/>
          </a:prstGeom>
          <a:noFill/>
        </p:spPr>
        <p:txBody>
          <a:bodyPr wrap="none" rtlCol="0">
            <a:spAutoFit/>
          </a:bodyPr>
          <a:lstStyle/>
          <a:p>
            <a:pPr algn="ctr"/>
            <a:r>
              <a:rPr lang="en-US" sz="1400" dirty="0">
                <a:latin typeface="Baskerville Old Face" panose="02020602080505020303" pitchFamily="18" charset="0"/>
              </a:rPr>
              <a:t>Dr. Clark Harris</a:t>
            </a:r>
          </a:p>
          <a:p>
            <a:pPr algn="ctr"/>
            <a:r>
              <a:rPr lang="en-US" sz="1400" dirty="0">
                <a:latin typeface="Baskerville Old Face" panose="02020602080505020303" pitchFamily="18" charset="0"/>
              </a:rPr>
              <a:t>NOC President</a:t>
            </a:r>
          </a:p>
        </p:txBody>
      </p:sp>
      <p:sp>
        <p:nvSpPr>
          <p:cNvPr id="11" name="TextBox 10">
            <a:extLst>
              <a:ext uri="{FF2B5EF4-FFF2-40B4-BE49-F238E27FC236}">
                <a16:creationId xmlns:a16="http://schemas.microsoft.com/office/drawing/2014/main" id="{0B8DB630-FF05-4176-9D95-2EDDAAB424F3}"/>
              </a:ext>
            </a:extLst>
          </p:cNvPr>
          <p:cNvSpPr txBox="1"/>
          <p:nvPr/>
        </p:nvSpPr>
        <p:spPr>
          <a:xfrm>
            <a:off x="1937049" y="3390054"/>
            <a:ext cx="1731282" cy="523220"/>
          </a:xfrm>
          <a:prstGeom prst="rect">
            <a:avLst/>
          </a:prstGeom>
          <a:noFill/>
        </p:spPr>
        <p:txBody>
          <a:bodyPr wrap="square" rtlCol="0">
            <a:spAutoFit/>
          </a:bodyPr>
          <a:lstStyle/>
          <a:p>
            <a:pPr algn="ctr"/>
            <a:r>
              <a:rPr lang="en-US" sz="1400" dirty="0">
                <a:latin typeface="Baskerville Old Face" panose="02020602080505020303" pitchFamily="18" charset="0"/>
              </a:rPr>
              <a:t>Sheri Snyder</a:t>
            </a:r>
          </a:p>
          <a:p>
            <a:pPr algn="ctr"/>
            <a:r>
              <a:rPr lang="en-US" sz="1400" dirty="0">
                <a:latin typeface="Baskerville Old Face" panose="02020602080505020303" pitchFamily="18" charset="0"/>
              </a:rPr>
              <a:t>Executive Director</a:t>
            </a:r>
          </a:p>
        </p:txBody>
      </p:sp>
      <p:sp>
        <p:nvSpPr>
          <p:cNvPr id="14" name="TextBox 13">
            <a:extLst>
              <a:ext uri="{FF2B5EF4-FFF2-40B4-BE49-F238E27FC236}">
                <a16:creationId xmlns:a16="http://schemas.microsoft.com/office/drawing/2014/main" id="{9420F52B-36F8-42A8-8B00-48C991C960EF}"/>
              </a:ext>
            </a:extLst>
          </p:cNvPr>
          <p:cNvSpPr txBox="1"/>
          <p:nvPr/>
        </p:nvSpPr>
        <p:spPr>
          <a:xfrm>
            <a:off x="8644208" y="3359137"/>
            <a:ext cx="1292636" cy="523220"/>
          </a:xfrm>
          <a:prstGeom prst="rect">
            <a:avLst/>
          </a:prstGeom>
          <a:noFill/>
        </p:spPr>
        <p:txBody>
          <a:bodyPr wrap="square" rtlCol="0">
            <a:spAutoFit/>
          </a:bodyPr>
          <a:lstStyle/>
          <a:p>
            <a:pPr algn="ctr"/>
            <a:r>
              <a:rPr lang="en-US" sz="1400" dirty="0">
                <a:latin typeface="Baskerville Old Face" panose="02020602080505020303" pitchFamily="18" charset="0"/>
              </a:rPr>
              <a:t>Anita Simpson</a:t>
            </a:r>
          </a:p>
          <a:p>
            <a:pPr algn="ctr"/>
            <a:r>
              <a:rPr lang="en-US" sz="1400" dirty="0">
                <a:latin typeface="Baskerville Old Face" panose="02020602080505020303" pitchFamily="18" charset="0"/>
              </a:rPr>
              <a:t>Treasurer</a:t>
            </a:r>
          </a:p>
        </p:txBody>
      </p:sp>
      <p:sp>
        <p:nvSpPr>
          <p:cNvPr id="15" name="TextBox 14">
            <a:extLst>
              <a:ext uri="{FF2B5EF4-FFF2-40B4-BE49-F238E27FC236}">
                <a16:creationId xmlns:a16="http://schemas.microsoft.com/office/drawing/2014/main" id="{CDCE7BA6-EEC9-48B6-9A64-316BAFEBB4B9}"/>
              </a:ext>
            </a:extLst>
          </p:cNvPr>
          <p:cNvSpPr txBox="1"/>
          <p:nvPr/>
        </p:nvSpPr>
        <p:spPr>
          <a:xfrm>
            <a:off x="3469784" y="5230533"/>
            <a:ext cx="1848583" cy="738664"/>
          </a:xfrm>
          <a:prstGeom prst="rect">
            <a:avLst/>
          </a:prstGeom>
          <a:noFill/>
        </p:spPr>
        <p:txBody>
          <a:bodyPr wrap="none" rtlCol="0">
            <a:spAutoFit/>
          </a:bodyPr>
          <a:lstStyle/>
          <a:p>
            <a:pPr algn="ctr"/>
            <a:r>
              <a:rPr lang="en-US" sz="1400" dirty="0">
                <a:latin typeface="Baskerville Old Face" panose="02020602080505020303" pitchFamily="18" charset="0"/>
              </a:rPr>
              <a:t>Candy Oller</a:t>
            </a:r>
          </a:p>
          <a:p>
            <a:pPr algn="ctr"/>
            <a:r>
              <a:rPr lang="en-US" sz="1400" dirty="0">
                <a:latin typeface="Baskerville Old Face" panose="02020602080505020303" pitchFamily="18" charset="0"/>
              </a:rPr>
              <a:t>Development &amp; Donor</a:t>
            </a:r>
          </a:p>
          <a:p>
            <a:pPr algn="ctr"/>
            <a:r>
              <a:rPr lang="en-US" sz="1400" dirty="0">
                <a:latin typeface="Baskerville Old Face" panose="02020602080505020303" pitchFamily="18" charset="0"/>
              </a:rPr>
              <a:t> Relations</a:t>
            </a:r>
          </a:p>
        </p:txBody>
      </p:sp>
      <p:sp>
        <p:nvSpPr>
          <p:cNvPr id="16" name="TextBox 15">
            <a:extLst>
              <a:ext uri="{FF2B5EF4-FFF2-40B4-BE49-F238E27FC236}">
                <a16:creationId xmlns:a16="http://schemas.microsoft.com/office/drawing/2014/main" id="{D11CA8B1-1DFB-4B76-8CF8-BFA3BFC66057}"/>
              </a:ext>
            </a:extLst>
          </p:cNvPr>
          <p:cNvSpPr txBox="1"/>
          <p:nvPr/>
        </p:nvSpPr>
        <p:spPr>
          <a:xfrm>
            <a:off x="6628006" y="5230533"/>
            <a:ext cx="2222040" cy="738664"/>
          </a:xfrm>
          <a:prstGeom prst="rect">
            <a:avLst/>
          </a:prstGeom>
          <a:noFill/>
        </p:spPr>
        <p:txBody>
          <a:bodyPr wrap="square" rtlCol="0">
            <a:spAutoFit/>
          </a:bodyPr>
          <a:lstStyle/>
          <a:p>
            <a:pPr algn="ctr"/>
            <a:r>
              <a:rPr lang="en-US" sz="1400" dirty="0">
                <a:latin typeface="Baskerville Old Face" panose="02020602080505020303" pitchFamily="18" charset="0"/>
              </a:rPr>
              <a:t>Kayla Wooderson</a:t>
            </a:r>
          </a:p>
          <a:p>
            <a:pPr algn="ctr"/>
            <a:r>
              <a:rPr lang="en-US" sz="1400" dirty="0">
                <a:latin typeface="Baskerville Old Face" panose="02020602080505020303" pitchFamily="18" charset="0"/>
              </a:rPr>
              <a:t>Alumni &amp; Community Relations</a:t>
            </a:r>
          </a:p>
        </p:txBody>
      </p:sp>
      <p:pic>
        <p:nvPicPr>
          <p:cNvPr id="7" name="Picture 6">
            <a:extLst>
              <a:ext uri="{FF2B5EF4-FFF2-40B4-BE49-F238E27FC236}">
                <a16:creationId xmlns:a16="http://schemas.microsoft.com/office/drawing/2014/main" id="{24763A92-A9B2-4956-ACA8-E5A7CC5439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6567" y="3817708"/>
            <a:ext cx="1044918" cy="1463040"/>
          </a:xfrm>
          <a:prstGeom prst="rect">
            <a:avLst/>
          </a:prstGeom>
        </p:spPr>
      </p:pic>
      <p:pic>
        <p:nvPicPr>
          <p:cNvPr id="9" name="Picture 8">
            <a:extLst>
              <a:ext uri="{FF2B5EF4-FFF2-40B4-BE49-F238E27FC236}">
                <a16:creationId xmlns:a16="http://schemas.microsoft.com/office/drawing/2014/main" id="{8D140190-F436-4075-B8E8-8B2CCE7161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884" y="3840383"/>
            <a:ext cx="1074881" cy="1463040"/>
          </a:xfrm>
          <a:prstGeom prst="rect">
            <a:avLst/>
          </a:prstGeom>
        </p:spPr>
      </p:pic>
      <p:pic>
        <p:nvPicPr>
          <p:cNvPr id="17" name="Picture 16">
            <a:extLst>
              <a:ext uri="{FF2B5EF4-FFF2-40B4-BE49-F238E27FC236}">
                <a16:creationId xmlns:a16="http://schemas.microsoft.com/office/drawing/2014/main" id="{184BD8CA-7807-4C01-9B30-A8FD4F3E6B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337" y="3861836"/>
            <a:ext cx="1170432" cy="1463040"/>
          </a:xfrm>
          <a:prstGeom prst="rect">
            <a:avLst/>
          </a:prstGeom>
        </p:spPr>
      </p:pic>
      <p:sp>
        <p:nvSpPr>
          <p:cNvPr id="21" name="TextBox 20">
            <a:extLst>
              <a:ext uri="{FF2B5EF4-FFF2-40B4-BE49-F238E27FC236}">
                <a16:creationId xmlns:a16="http://schemas.microsoft.com/office/drawing/2014/main" id="{ADC6435A-9898-4C82-B7AE-07B05649C1D2}"/>
              </a:ext>
            </a:extLst>
          </p:cNvPr>
          <p:cNvSpPr txBox="1"/>
          <p:nvPr/>
        </p:nvSpPr>
        <p:spPr>
          <a:xfrm>
            <a:off x="2158248" y="5273438"/>
            <a:ext cx="1258678" cy="523220"/>
          </a:xfrm>
          <a:prstGeom prst="rect">
            <a:avLst/>
          </a:prstGeom>
          <a:noFill/>
        </p:spPr>
        <p:txBody>
          <a:bodyPr wrap="none" rtlCol="0">
            <a:spAutoFit/>
          </a:bodyPr>
          <a:lstStyle/>
          <a:p>
            <a:pPr algn="ctr"/>
            <a:r>
              <a:rPr lang="en-US" sz="1400" dirty="0">
                <a:latin typeface="Baskerville Old Face" panose="02020602080505020303" pitchFamily="18" charset="0"/>
              </a:rPr>
              <a:t>Heather Swain</a:t>
            </a:r>
          </a:p>
          <a:p>
            <a:pPr algn="ctr"/>
            <a:r>
              <a:rPr lang="en-US" sz="1400" dirty="0">
                <a:latin typeface="Baskerville Old Face" panose="02020602080505020303" pitchFamily="18" charset="0"/>
              </a:rPr>
              <a:t>Gift Processing</a:t>
            </a:r>
          </a:p>
        </p:txBody>
      </p:sp>
      <p:sp>
        <p:nvSpPr>
          <p:cNvPr id="22" name="TextBox 21">
            <a:extLst>
              <a:ext uri="{FF2B5EF4-FFF2-40B4-BE49-F238E27FC236}">
                <a16:creationId xmlns:a16="http://schemas.microsoft.com/office/drawing/2014/main" id="{93A05CD6-3F0D-43F6-95A5-BBE206F19760}"/>
              </a:ext>
            </a:extLst>
          </p:cNvPr>
          <p:cNvSpPr txBox="1"/>
          <p:nvPr/>
        </p:nvSpPr>
        <p:spPr>
          <a:xfrm>
            <a:off x="8829578" y="5291343"/>
            <a:ext cx="1083950" cy="523220"/>
          </a:xfrm>
          <a:prstGeom prst="rect">
            <a:avLst/>
          </a:prstGeom>
          <a:noFill/>
        </p:spPr>
        <p:txBody>
          <a:bodyPr wrap="none" rtlCol="0">
            <a:spAutoFit/>
          </a:bodyPr>
          <a:lstStyle/>
          <a:p>
            <a:pPr algn="ctr"/>
            <a:r>
              <a:rPr lang="en-US" sz="1400" dirty="0">
                <a:latin typeface="Baskerville Old Face" panose="02020602080505020303" pitchFamily="18" charset="0"/>
              </a:rPr>
              <a:t>Kerri Gray</a:t>
            </a:r>
          </a:p>
          <a:p>
            <a:pPr algn="ctr"/>
            <a:r>
              <a:rPr lang="en-US" sz="1400" dirty="0">
                <a:latin typeface="Baskerville Old Face" panose="02020602080505020303" pitchFamily="18" charset="0"/>
              </a:rPr>
              <a:t>Scholarships</a:t>
            </a:r>
          </a:p>
        </p:txBody>
      </p:sp>
      <p:sp>
        <p:nvSpPr>
          <p:cNvPr id="23" name="TextBox 22">
            <a:extLst>
              <a:ext uri="{FF2B5EF4-FFF2-40B4-BE49-F238E27FC236}">
                <a16:creationId xmlns:a16="http://schemas.microsoft.com/office/drawing/2014/main" id="{06B2D48B-1D4D-4FC4-BB09-0AE1D04B9589}"/>
              </a:ext>
            </a:extLst>
          </p:cNvPr>
          <p:cNvSpPr txBox="1"/>
          <p:nvPr/>
        </p:nvSpPr>
        <p:spPr>
          <a:xfrm>
            <a:off x="9936844" y="4123446"/>
            <a:ext cx="1731564" cy="523220"/>
          </a:xfrm>
          <a:prstGeom prst="rect">
            <a:avLst/>
          </a:prstGeom>
          <a:noFill/>
        </p:spPr>
        <p:txBody>
          <a:bodyPr wrap="none" rtlCol="0">
            <a:spAutoFit/>
          </a:bodyPr>
          <a:lstStyle/>
          <a:p>
            <a:pPr algn="ctr"/>
            <a:r>
              <a:rPr lang="en-US" sz="1400" dirty="0">
                <a:latin typeface="Baskerville Old Face" panose="02020602080505020303" pitchFamily="18" charset="0"/>
              </a:rPr>
              <a:t>Rachel Love</a:t>
            </a:r>
          </a:p>
          <a:p>
            <a:pPr algn="ctr"/>
            <a:r>
              <a:rPr lang="en-US" sz="1400" dirty="0">
                <a:latin typeface="Baskerville Old Face" panose="02020602080505020303" pitchFamily="18" charset="0"/>
              </a:rPr>
              <a:t>Asst. to the Treasurer</a:t>
            </a:r>
          </a:p>
        </p:txBody>
      </p:sp>
      <p:sp>
        <p:nvSpPr>
          <p:cNvPr id="25" name="TextBox 24">
            <a:extLst>
              <a:ext uri="{FF2B5EF4-FFF2-40B4-BE49-F238E27FC236}">
                <a16:creationId xmlns:a16="http://schemas.microsoft.com/office/drawing/2014/main" id="{A17638C8-A653-47B7-8547-91878F6909CB}"/>
              </a:ext>
            </a:extLst>
          </p:cNvPr>
          <p:cNvSpPr txBox="1"/>
          <p:nvPr/>
        </p:nvSpPr>
        <p:spPr>
          <a:xfrm>
            <a:off x="348513" y="4310293"/>
            <a:ext cx="1628971" cy="523220"/>
          </a:xfrm>
          <a:prstGeom prst="rect">
            <a:avLst/>
          </a:prstGeom>
          <a:noFill/>
        </p:spPr>
        <p:txBody>
          <a:bodyPr wrap="none" rtlCol="0">
            <a:spAutoFit/>
          </a:bodyPr>
          <a:lstStyle/>
          <a:p>
            <a:pPr algn="ctr"/>
            <a:r>
              <a:rPr lang="en-US" sz="1400" dirty="0">
                <a:latin typeface="Baskerville Old Face" panose="02020602080505020303" pitchFamily="18" charset="0"/>
              </a:rPr>
              <a:t>Brittany Cox</a:t>
            </a:r>
          </a:p>
          <a:p>
            <a:pPr algn="ctr"/>
            <a:r>
              <a:rPr lang="en-US" sz="1400" dirty="0">
                <a:latin typeface="Baskerville Old Face" panose="02020602080505020303" pitchFamily="18" charset="0"/>
              </a:rPr>
              <a:t>Asst. to the Director</a:t>
            </a:r>
          </a:p>
        </p:txBody>
      </p:sp>
      <p:pic>
        <p:nvPicPr>
          <p:cNvPr id="4100" name="Picture 4" descr="https://www.noc.edu/assets/uploads/sites/740/2020/07/Jami-Groendyke-Headshot-1-400x516.jpg">
            <a:extLst>
              <a:ext uri="{FF2B5EF4-FFF2-40B4-BE49-F238E27FC236}">
                <a16:creationId xmlns:a16="http://schemas.microsoft.com/office/drawing/2014/main" id="{E6F875EE-58B2-4576-B609-FA70420C2D4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9" t="-1075" r="509" b="-1075"/>
          <a:stretch/>
        </p:blipFill>
        <p:spPr bwMode="auto">
          <a:xfrm>
            <a:off x="7113560" y="1882083"/>
            <a:ext cx="11341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r. Clark Harris, NOC President">
            <a:extLst>
              <a:ext uri="{FF2B5EF4-FFF2-40B4-BE49-F238E27FC236}">
                <a16:creationId xmlns:a16="http://schemas.microsoft.com/office/drawing/2014/main" id="{A8D55AFC-F26B-4F69-B7BB-23CA466627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2491" y="2322307"/>
            <a:ext cx="1324561" cy="17086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91EF241-1DE8-4B3C-A6C4-3E162F4663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2164" y="3911577"/>
            <a:ext cx="1090846" cy="1363558"/>
          </a:xfrm>
          <a:prstGeom prst="rect">
            <a:avLst/>
          </a:prstGeom>
        </p:spPr>
      </p:pic>
      <p:pic>
        <p:nvPicPr>
          <p:cNvPr id="20" name="Picture 19">
            <a:extLst>
              <a:ext uri="{FF2B5EF4-FFF2-40B4-BE49-F238E27FC236}">
                <a16:creationId xmlns:a16="http://schemas.microsoft.com/office/drawing/2014/main" id="{D04A4E76-4B5E-4D56-BDE0-BFD9B8D7D0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8056" y="2664123"/>
            <a:ext cx="1191858" cy="1489823"/>
          </a:xfrm>
          <a:prstGeom prst="rect">
            <a:avLst/>
          </a:prstGeom>
        </p:spPr>
      </p:pic>
      <p:pic>
        <p:nvPicPr>
          <p:cNvPr id="26" name="Picture 2" descr="https://www.noc.edu/assets/uploads/sites/740/2021/10/NOC_4991.jpg">
            <a:extLst>
              <a:ext uri="{FF2B5EF4-FFF2-40B4-BE49-F238E27FC236}">
                <a16:creationId xmlns:a16="http://schemas.microsoft.com/office/drawing/2014/main" id="{23C71682-0211-4CF3-9AE9-590AEAA1A66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45" t="-4318" r="-2145" b="-4318"/>
          <a:stretch/>
        </p:blipFill>
        <p:spPr bwMode="auto">
          <a:xfrm>
            <a:off x="3781399" y="1850804"/>
            <a:ext cx="1292954" cy="1616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766496-411E-4E66-9DF2-2504321ECE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8035" y="1957409"/>
            <a:ext cx="1273530" cy="1415978"/>
          </a:xfrm>
          <a:prstGeom prst="rect">
            <a:avLst/>
          </a:prstGeom>
        </p:spPr>
      </p:pic>
      <p:pic>
        <p:nvPicPr>
          <p:cNvPr id="13" name="Picture 12">
            <a:extLst>
              <a:ext uri="{FF2B5EF4-FFF2-40B4-BE49-F238E27FC236}">
                <a16:creationId xmlns:a16="http://schemas.microsoft.com/office/drawing/2014/main" id="{8D6DE1CE-22BC-47AD-AC81-C51B15A3229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346" y="2858822"/>
            <a:ext cx="1170432" cy="1463040"/>
          </a:xfrm>
          <a:prstGeom prst="rect">
            <a:avLst/>
          </a:prstGeom>
        </p:spPr>
      </p:pic>
    </p:spTree>
    <p:extLst>
      <p:ext uri="{BB962C8B-B14F-4D97-AF65-F5344CB8AC3E}">
        <p14:creationId xmlns:p14="http://schemas.microsoft.com/office/powerpoint/2010/main" val="855734136"/>
      </p:ext>
    </p:extLst>
  </p:cSld>
  <p:clrMapOvr>
    <a:masterClrMapping/>
  </p:clrMapOvr>
  <p:transition spd="slow" advClick="0" advTm="10000">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11969"/>
            <a:ext cx="2804403" cy="2042337"/>
          </a:xfrm>
          <a:prstGeom prst="rect">
            <a:avLst/>
          </a:prstGeom>
        </p:spPr>
      </p:pic>
      <p:sp>
        <p:nvSpPr>
          <p:cNvPr id="8" name="Content Placeholder 2"/>
          <p:cNvSpPr>
            <a:spLocks noGrp="1"/>
          </p:cNvSpPr>
          <p:nvPr>
            <p:ph idx="1"/>
          </p:nvPr>
        </p:nvSpPr>
        <p:spPr>
          <a:xfrm>
            <a:off x="1654340" y="2254306"/>
            <a:ext cx="8883316" cy="3920917"/>
          </a:xfrm>
        </p:spPr>
        <p:txBody>
          <a:bodyPr/>
          <a:lstStyle/>
          <a:p>
            <a:pPr marL="0" indent="0" algn="ctr">
              <a:buNone/>
            </a:pPr>
            <a:r>
              <a:rPr lang="en-US" sz="1600" dirty="0">
                <a:solidFill>
                  <a:srgbClr val="000000"/>
                </a:solidFill>
                <a:effectLst>
                  <a:glow rad="38100">
                    <a:schemeClr val="bg1">
                      <a:lumMod val="50000"/>
                      <a:lumOff val="50000"/>
                      <a:alpha val="20000"/>
                    </a:schemeClr>
                  </a:glow>
                </a:effectLst>
                <a:latin typeface="Baskerville Old Face" panose="02020602080505020303" pitchFamily="18" charset="0"/>
                <a:cs typeface="Arial" pitchFamily="34" charset="0"/>
              </a:rPr>
              <a:t>The Northern Oklahoma College Foundation has established the Central Hall Society in order to recognize those Alumni and Friends who have remembered NOC in their estate planning. The Central Hall Society recognizes and honors the legacy of these donors.</a:t>
            </a:r>
          </a:p>
          <a:p>
            <a:pPr marL="0" indent="0" algn="ctr">
              <a:buNone/>
            </a:pPr>
            <a:endParaRPr lang="en-US" sz="1600" dirty="0">
              <a:solidFill>
                <a:srgbClr val="000000"/>
              </a:solidFill>
              <a:effectLst>
                <a:glow rad="38100">
                  <a:schemeClr val="bg1">
                    <a:lumMod val="50000"/>
                    <a:lumOff val="50000"/>
                    <a:alpha val="20000"/>
                  </a:schemeClr>
                </a:glow>
              </a:effectLst>
              <a:latin typeface="Baskerville Old Face" panose="02020602080505020303" pitchFamily="18" charset="0"/>
              <a:cs typeface="Arial" pitchFamily="34" charset="0"/>
            </a:endParaRPr>
          </a:p>
          <a:p>
            <a:pPr marL="0" lvl="0" indent="0" algn="ctr" fontAlgn="base">
              <a:spcBef>
                <a:spcPct val="0"/>
              </a:spcBef>
              <a:spcAft>
                <a:spcPct val="0"/>
              </a:spcAft>
              <a:buNone/>
              <a:defRPr/>
            </a:pPr>
            <a:r>
              <a:rPr lang="en-US" sz="1600" b="1" dirty="0">
                <a:solidFill>
                  <a:srgbClr val="000000"/>
                </a:solidFill>
                <a:effectLst>
                  <a:glow rad="38100">
                    <a:schemeClr val="bg1">
                      <a:lumMod val="50000"/>
                      <a:lumOff val="50000"/>
                      <a:alpha val="20000"/>
                    </a:schemeClr>
                  </a:glow>
                </a:effectLst>
                <a:latin typeface="Baskerville Old Face" panose="02020602080505020303" pitchFamily="18" charset="0"/>
                <a:cs typeface="Arial" pitchFamily="34" charset="0"/>
              </a:rPr>
              <a:t>Membership in the Central Hall Society is open to those who:</a:t>
            </a:r>
          </a:p>
          <a:p>
            <a:pPr marL="0" lvl="0" indent="0" algn="ctr" fontAlgn="base">
              <a:spcBef>
                <a:spcPct val="0"/>
              </a:spcBef>
              <a:spcAft>
                <a:spcPct val="0"/>
              </a:spcAft>
              <a:buNone/>
              <a:defRPr/>
            </a:pPr>
            <a:endParaRPr lang="en-US" sz="1600" dirty="0">
              <a:solidFill>
                <a:srgbClr val="000000"/>
              </a:solidFill>
              <a:effectLst>
                <a:glow rad="38100">
                  <a:schemeClr val="bg1">
                    <a:lumMod val="50000"/>
                    <a:lumOff val="50000"/>
                    <a:alpha val="20000"/>
                  </a:schemeClr>
                </a:glow>
              </a:effectLst>
              <a:latin typeface="Baskerville Old Face" panose="02020602080505020303" pitchFamily="18" charset="0"/>
              <a:cs typeface="Arial" pitchFamily="34" charset="0"/>
            </a:endParaRPr>
          </a:p>
          <a:p>
            <a:pPr fontAlgn="base">
              <a:spcBef>
                <a:spcPct val="0"/>
              </a:spcBef>
              <a:spcAft>
                <a:spcPct val="0"/>
              </a:spcAft>
              <a:defRPr/>
            </a:pPr>
            <a:r>
              <a:rPr lang="en-US" sz="1600" dirty="0">
                <a:solidFill>
                  <a:srgbClr val="000000"/>
                </a:solidFill>
                <a:effectLst>
                  <a:glow rad="38100">
                    <a:schemeClr val="bg1">
                      <a:lumMod val="50000"/>
                      <a:lumOff val="50000"/>
                      <a:alpha val="20000"/>
                    </a:schemeClr>
                  </a:glow>
                </a:effectLst>
                <a:latin typeface="Baskerville Old Face" panose="02020602080505020303" pitchFamily="18" charset="0"/>
                <a:cs typeface="Arial" pitchFamily="34" charset="0"/>
              </a:rPr>
              <a:t>Make planned gifts in the form of charitable remainder trusts (including pooled income funds and uni-trusts), lead trusts, gift annuities, or deferred gift annuities; or</a:t>
            </a:r>
          </a:p>
          <a:p>
            <a:pPr fontAlgn="base">
              <a:spcBef>
                <a:spcPct val="0"/>
              </a:spcBef>
              <a:spcAft>
                <a:spcPct val="0"/>
              </a:spcAft>
              <a:defRPr/>
            </a:pPr>
            <a:r>
              <a:rPr lang="en-US" sz="1600" dirty="0">
                <a:solidFill>
                  <a:srgbClr val="000000"/>
                </a:solidFill>
                <a:effectLst>
                  <a:glow rad="38100">
                    <a:schemeClr val="bg1">
                      <a:lumMod val="50000"/>
                      <a:lumOff val="50000"/>
                      <a:alpha val="20000"/>
                    </a:schemeClr>
                  </a:glow>
                </a:effectLst>
                <a:latin typeface="Baskerville Old Face" panose="02020602080505020303" pitchFamily="18" charset="0"/>
                <a:cs typeface="Arial" pitchFamily="34" charset="0"/>
              </a:rPr>
              <a:t>Make gifts of life insurance or have named the college as the beneficiary of their policy; or </a:t>
            </a:r>
          </a:p>
          <a:p>
            <a:pPr fontAlgn="base">
              <a:spcBef>
                <a:spcPct val="0"/>
              </a:spcBef>
              <a:spcAft>
                <a:spcPct val="0"/>
              </a:spcAft>
              <a:defRPr/>
            </a:pPr>
            <a:r>
              <a:rPr lang="en-US" sz="1600" dirty="0">
                <a:solidFill>
                  <a:srgbClr val="000000"/>
                </a:solidFill>
                <a:effectLst>
                  <a:glow rad="38100">
                    <a:schemeClr val="bg1">
                      <a:lumMod val="50000"/>
                      <a:lumOff val="50000"/>
                      <a:alpha val="20000"/>
                    </a:schemeClr>
                  </a:glow>
                </a:effectLst>
                <a:latin typeface="Baskerville Old Face" panose="02020602080505020303" pitchFamily="18" charset="0"/>
                <a:cs typeface="Arial" pitchFamily="34" charset="0"/>
              </a:rPr>
              <a:t>Have confirmed non-contingent, bequest  provisions; or</a:t>
            </a:r>
          </a:p>
          <a:p>
            <a:pPr fontAlgn="base">
              <a:spcBef>
                <a:spcPct val="0"/>
              </a:spcBef>
              <a:spcAft>
                <a:spcPct val="0"/>
              </a:spcAft>
              <a:defRPr/>
            </a:pPr>
            <a:r>
              <a:rPr lang="en-US" sz="1600" dirty="0">
                <a:solidFill>
                  <a:srgbClr val="000000"/>
                </a:solidFill>
                <a:effectLst>
                  <a:glow rad="38100">
                    <a:schemeClr val="bg1">
                      <a:lumMod val="50000"/>
                      <a:lumOff val="50000"/>
                      <a:alpha val="20000"/>
                    </a:schemeClr>
                  </a:glow>
                </a:effectLst>
                <a:latin typeface="Baskerville Old Face" panose="02020602080505020303" pitchFamily="18" charset="0"/>
                <a:cs typeface="Arial" pitchFamily="34" charset="0"/>
              </a:rPr>
              <a:t>Have named the college as a non-contingent beneficiary of their IRA or other retirement plans</a:t>
            </a:r>
            <a:endParaRPr lang="en-US" sz="1400" dirty="0">
              <a:solidFill>
                <a:srgbClr val="000000"/>
              </a:solidFill>
              <a:effectLst>
                <a:glow rad="38100">
                  <a:schemeClr val="bg1">
                    <a:lumMod val="50000"/>
                    <a:lumOff val="50000"/>
                    <a:alpha val="20000"/>
                  </a:schemeClr>
                </a:glow>
              </a:effectLst>
              <a:latin typeface="Baskerville Old Face" panose="02020602080505020303" pitchFamily="18" charset="0"/>
              <a:cs typeface="Arial" pitchFamily="34" charset="0"/>
            </a:endParaRPr>
          </a:p>
          <a:p>
            <a:pPr marL="0" indent="0" algn="ctr">
              <a:buNone/>
            </a:pPr>
            <a:endParaRPr lang="en-US" dirty="0"/>
          </a:p>
        </p:txBody>
      </p:sp>
      <p:sp>
        <p:nvSpPr>
          <p:cNvPr id="3" name="TextBox 2">
            <a:extLst>
              <a:ext uri="{FF2B5EF4-FFF2-40B4-BE49-F238E27FC236}">
                <a16:creationId xmlns:a16="http://schemas.microsoft.com/office/drawing/2014/main" id="{62575B88-B9DB-4A1A-BD18-C6A65886E324}"/>
              </a:ext>
            </a:extLst>
          </p:cNvPr>
          <p:cNvSpPr txBox="1"/>
          <p:nvPr/>
        </p:nvSpPr>
        <p:spPr>
          <a:xfrm>
            <a:off x="3257721" y="1432840"/>
            <a:ext cx="5676554" cy="400110"/>
          </a:xfrm>
          <a:prstGeom prst="rect">
            <a:avLst/>
          </a:prstGeom>
          <a:noFill/>
        </p:spPr>
        <p:txBody>
          <a:bodyPr wrap="none" rtlCol="0">
            <a:spAutoFit/>
          </a:bodyPr>
          <a:lstStyle/>
          <a:p>
            <a:pPr algn="ctr"/>
            <a:r>
              <a:rPr lang="en-US" sz="2000" b="1" i="1" dirty="0">
                <a:solidFill>
                  <a:schemeClr val="accent1"/>
                </a:solidFill>
                <a:latin typeface="Baskerville Old Face" panose="02020602080505020303" pitchFamily="18" charset="0"/>
              </a:rPr>
              <a:t>Consider Remembering NOC in your Planned Giving</a:t>
            </a:r>
          </a:p>
        </p:txBody>
      </p:sp>
      <p:sp>
        <p:nvSpPr>
          <p:cNvPr id="7" name="Rectangle 6">
            <a:extLst>
              <a:ext uri="{FF2B5EF4-FFF2-40B4-BE49-F238E27FC236}">
                <a16:creationId xmlns:a16="http://schemas.microsoft.com/office/drawing/2014/main" id="{95AC1C56-4277-4827-9986-289867F4A7E1}"/>
              </a:ext>
            </a:extLst>
          </p:cNvPr>
          <p:cNvSpPr/>
          <p:nvPr/>
        </p:nvSpPr>
        <p:spPr>
          <a:xfrm>
            <a:off x="882314" y="724954"/>
            <a:ext cx="10427368" cy="707886"/>
          </a:xfrm>
          <a:prstGeom prst="rect">
            <a:avLst/>
          </a:prstGeom>
        </p:spPr>
        <p:txBody>
          <a:bodyPr wrap="square">
            <a:spAutoFit/>
          </a:bodyPr>
          <a:lstStyle/>
          <a:p>
            <a:pPr algn="ctr"/>
            <a:r>
              <a:rPr lang="en-US" sz="4000" dirty="0">
                <a:latin typeface="Baskerville Old Face" panose="02020602080505020303" pitchFamily="18" charset="0"/>
              </a:rPr>
              <a:t>The Central Hall Society</a:t>
            </a:r>
          </a:p>
        </p:txBody>
      </p:sp>
    </p:spTree>
    <p:extLst>
      <p:ext uri="{BB962C8B-B14F-4D97-AF65-F5344CB8AC3E}">
        <p14:creationId xmlns:p14="http://schemas.microsoft.com/office/powerpoint/2010/main" val="3580081235"/>
      </p:ext>
    </p:extLst>
  </p:cSld>
  <p:clrMapOvr>
    <a:masterClrMapping/>
  </p:clrMapOvr>
  <p:transition spd="slow" advClick="0" advTm="10000">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2E00FB-D14E-42E1-B728-0EB57D4D8DC5}"/>
              </a:ext>
            </a:extLst>
          </p:cNvPr>
          <p:cNvSpPr>
            <a:spLocks noGrp="1"/>
          </p:cNvSpPr>
          <p:nvPr>
            <p:ph type="sldNum" sz="quarter" idx="12"/>
          </p:nvPr>
        </p:nvSpPr>
        <p:spPr/>
        <p:txBody>
          <a:bodyPr/>
          <a:lstStyle/>
          <a:p>
            <a:fld id="{3131D7CC-1314-44C6-8B02-DAA70D54A6AA}" type="slidenum">
              <a:rPr lang="en-US" smtClean="0"/>
              <a:t>14</a:t>
            </a:fld>
            <a:endParaRPr lang="en-US"/>
          </a:p>
        </p:txBody>
      </p:sp>
      <p:pic>
        <p:nvPicPr>
          <p:cNvPr id="6146" name="Picture 2" descr="No photo description available.">
            <a:extLst>
              <a:ext uri="{FF2B5EF4-FFF2-40B4-BE49-F238E27FC236}">
                <a16:creationId xmlns:a16="http://schemas.microsoft.com/office/drawing/2014/main" id="{FDD0A818-9C98-4B9A-A0F4-972F1DE75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2893"/>
            <a:ext cx="12192000" cy="850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979088"/>
      </p:ext>
    </p:extLst>
  </p:cSld>
  <p:clrMapOvr>
    <a:masterClrMapping/>
  </p:clrMapOvr>
  <p:transition spd="slow" advClick="0" advTm="10000">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6AD03-DB88-453E-8638-A15886806928}"/>
              </a:ext>
            </a:extLst>
          </p:cNvPr>
          <p:cNvSpPr txBox="1"/>
          <p:nvPr/>
        </p:nvSpPr>
        <p:spPr>
          <a:xfrm>
            <a:off x="832021" y="654909"/>
            <a:ext cx="10527957" cy="1015663"/>
          </a:xfrm>
          <a:prstGeom prst="rect">
            <a:avLst/>
          </a:prstGeom>
          <a:noFill/>
        </p:spPr>
        <p:txBody>
          <a:bodyPr wrap="square" rtlCol="0">
            <a:spAutoFit/>
          </a:bodyPr>
          <a:lstStyle/>
          <a:p>
            <a:pPr algn="ctr"/>
            <a:r>
              <a:rPr lang="en-US" sz="6000" dirty="0">
                <a:latin typeface="Baskerville Old Face" panose="02020602080505020303" pitchFamily="18" charset="0"/>
              </a:rPr>
              <a:t>NEW SCHOLARSHIPS</a:t>
            </a:r>
          </a:p>
        </p:txBody>
      </p:sp>
      <p:sp>
        <p:nvSpPr>
          <p:cNvPr id="6" name="TextBox 5">
            <a:extLst>
              <a:ext uri="{FF2B5EF4-FFF2-40B4-BE49-F238E27FC236}">
                <a16:creationId xmlns:a16="http://schemas.microsoft.com/office/drawing/2014/main" id="{7C6310FE-D3E4-443D-9376-C2F14EB30C7A}"/>
              </a:ext>
            </a:extLst>
          </p:cNvPr>
          <p:cNvSpPr txBox="1"/>
          <p:nvPr/>
        </p:nvSpPr>
        <p:spPr>
          <a:xfrm>
            <a:off x="968903" y="2486216"/>
            <a:ext cx="10254192" cy="3139321"/>
          </a:xfrm>
          <a:prstGeom prst="rect">
            <a:avLst/>
          </a:prstGeom>
          <a:noFill/>
        </p:spPr>
        <p:txBody>
          <a:bodyPr wrap="square" rtlCol="0">
            <a:spAutoFit/>
          </a:bodyPr>
          <a:lstStyle/>
          <a:p>
            <a:pPr algn="ctr"/>
            <a:r>
              <a:rPr lang="en-US" sz="3200" dirty="0">
                <a:solidFill>
                  <a:srgbClr val="C00000"/>
                </a:solidFill>
                <a:latin typeface="Baskerville Old Face" panose="02020602080505020303" pitchFamily="18" charset="0"/>
              </a:rPr>
              <a:t>Judith L. Whitmore Nursing - Enid</a:t>
            </a:r>
          </a:p>
          <a:p>
            <a:pPr algn="ctr"/>
            <a:r>
              <a:rPr lang="en-US" sz="2000" dirty="0">
                <a:solidFill>
                  <a:schemeClr val="bg1"/>
                </a:solidFill>
              </a:rPr>
              <a:t>This scholarship will go to a full-time, first-year nursing student in the NOC Enid Nursing program with a 3.0 or higher GPA. The recipient will be determined by the NOC Enid Scholarship Committee – Nursing Division.</a:t>
            </a:r>
          </a:p>
          <a:p>
            <a:pPr algn="ctr"/>
            <a:endParaRPr lang="en-US" sz="3200" dirty="0">
              <a:solidFill>
                <a:srgbClr val="C00000"/>
              </a:solidFill>
              <a:latin typeface="Baskerville Old Face" panose="02020602080505020303" pitchFamily="18" charset="0"/>
            </a:endParaRPr>
          </a:p>
          <a:p>
            <a:pPr algn="ctr"/>
            <a:r>
              <a:rPr lang="en-US" sz="3200" dirty="0">
                <a:solidFill>
                  <a:srgbClr val="C00000"/>
                </a:solidFill>
                <a:latin typeface="Baskerville Old Face" panose="02020602080505020303" pitchFamily="18" charset="0"/>
              </a:rPr>
              <a:t>Tonkawa H.S. Concurrent Enrollment</a:t>
            </a:r>
          </a:p>
          <a:p>
            <a:pPr algn="ctr"/>
            <a:endParaRPr lang="en-US" sz="2400" dirty="0"/>
          </a:p>
          <a:p>
            <a:pPr algn="ctr"/>
            <a:endParaRPr lang="en-US" dirty="0"/>
          </a:p>
        </p:txBody>
      </p:sp>
    </p:spTree>
    <p:extLst>
      <p:ext uri="{BB962C8B-B14F-4D97-AF65-F5344CB8AC3E}">
        <p14:creationId xmlns:p14="http://schemas.microsoft.com/office/powerpoint/2010/main" val="2906385679"/>
      </p:ext>
    </p:extLst>
  </p:cSld>
  <p:clrMapOvr>
    <a:masterClrMapping/>
  </p:clrMapOvr>
  <p:transition spd="slow" advClick="0" advTm="10000">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4DB9C-F6B9-44CA-BAEC-E6751CCA0CA9}"/>
              </a:ext>
            </a:extLst>
          </p:cNvPr>
          <p:cNvSpPr txBox="1"/>
          <p:nvPr/>
        </p:nvSpPr>
        <p:spPr>
          <a:xfrm>
            <a:off x="0" y="2875002"/>
            <a:ext cx="12192000" cy="1107996"/>
          </a:xfrm>
          <a:prstGeom prst="rect">
            <a:avLst/>
          </a:prstGeom>
          <a:noFill/>
        </p:spPr>
        <p:txBody>
          <a:bodyPr wrap="square" rtlCol="0">
            <a:spAutoFit/>
          </a:bodyPr>
          <a:lstStyle/>
          <a:p>
            <a:pPr algn="ctr"/>
            <a:r>
              <a:rPr lang="en-US" sz="6600" dirty="0">
                <a:latin typeface="Baskerville Old Face" panose="02020602080505020303" pitchFamily="18" charset="0"/>
              </a:rPr>
              <a:t>2023 Honor Roll</a:t>
            </a:r>
          </a:p>
        </p:txBody>
      </p:sp>
      <p:sp>
        <p:nvSpPr>
          <p:cNvPr id="4" name="TextBox 3">
            <a:extLst>
              <a:ext uri="{FF2B5EF4-FFF2-40B4-BE49-F238E27FC236}">
                <a16:creationId xmlns:a16="http://schemas.microsoft.com/office/drawing/2014/main" id="{FC261F78-FAFC-4B0A-A177-D9242D6EC530}"/>
              </a:ext>
            </a:extLst>
          </p:cNvPr>
          <p:cNvSpPr txBox="1"/>
          <p:nvPr/>
        </p:nvSpPr>
        <p:spPr>
          <a:xfrm>
            <a:off x="0" y="691978"/>
            <a:ext cx="12192000"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Northern Oklahoma College Foundation</a:t>
            </a:r>
          </a:p>
        </p:txBody>
      </p:sp>
    </p:spTree>
    <p:extLst>
      <p:ext uri="{BB962C8B-B14F-4D97-AF65-F5344CB8AC3E}">
        <p14:creationId xmlns:p14="http://schemas.microsoft.com/office/powerpoint/2010/main" val="3724019369"/>
      </p:ext>
    </p:extLst>
  </p:cSld>
  <p:clrMapOvr>
    <a:masterClrMapping/>
  </p:clrMapOvr>
  <p:transition spd="slow" advClick="0" advTm="10000">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34437-9D87-4712-9ED8-09C5B363113B}"/>
              </a:ext>
            </a:extLst>
          </p:cNvPr>
          <p:cNvSpPr>
            <a:spLocks noGrp="1"/>
          </p:cNvSpPr>
          <p:nvPr>
            <p:ph type="sldNum" sz="quarter" idx="12"/>
          </p:nvPr>
        </p:nvSpPr>
        <p:spPr/>
        <p:txBody>
          <a:bodyPr/>
          <a:lstStyle/>
          <a:p>
            <a:fld id="{3131D7CC-1314-44C6-8B02-DAA70D54A6AA}" type="slidenum">
              <a:rPr lang="en-US" smtClean="0"/>
              <a:t>17</a:t>
            </a:fld>
            <a:endParaRPr lang="en-US"/>
          </a:p>
        </p:txBody>
      </p:sp>
      <p:pic>
        <p:nvPicPr>
          <p:cNvPr id="4" name="Picture 3">
            <a:extLst>
              <a:ext uri="{FF2B5EF4-FFF2-40B4-BE49-F238E27FC236}">
                <a16:creationId xmlns:a16="http://schemas.microsoft.com/office/drawing/2014/main" id="{3DAFEE0B-0C74-4446-BBDD-87F6E9539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984"/>
            <a:ext cx="12192000" cy="8125968"/>
          </a:xfrm>
          <a:prstGeom prst="rect">
            <a:avLst/>
          </a:prstGeom>
        </p:spPr>
      </p:pic>
    </p:spTree>
    <p:extLst>
      <p:ext uri="{BB962C8B-B14F-4D97-AF65-F5344CB8AC3E}">
        <p14:creationId xmlns:p14="http://schemas.microsoft.com/office/powerpoint/2010/main" val="2276695016"/>
      </p:ext>
    </p:extLst>
  </p:cSld>
  <p:clrMapOvr>
    <a:masterClrMapping/>
  </p:clrMapOvr>
  <p:transition spd="slow" advClick="0" advTm="10000">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Major Club</a:t>
            </a:r>
          </a:p>
        </p:txBody>
      </p:sp>
      <p:sp>
        <p:nvSpPr>
          <p:cNvPr id="4" name="Rectangle 3">
            <a:extLst>
              <a:ext uri="{FF2B5EF4-FFF2-40B4-BE49-F238E27FC236}">
                <a16:creationId xmlns:a16="http://schemas.microsoft.com/office/drawing/2014/main" id="{E9B5E2AD-E435-4318-AA62-70FF2966D879}"/>
              </a:ext>
            </a:extLst>
          </p:cNvPr>
          <p:cNvSpPr/>
          <p:nvPr/>
        </p:nvSpPr>
        <p:spPr>
          <a:xfrm>
            <a:off x="740228" y="1914244"/>
            <a:ext cx="10485484" cy="6036974"/>
          </a:xfrm>
          <a:prstGeom prst="rect">
            <a:avLst/>
          </a:prstGeom>
        </p:spPr>
        <p:txBody>
          <a:bodyPr wrap="square" numCol="2">
            <a:spAutoFit/>
          </a:bodyPr>
          <a:lstStyle/>
          <a:p>
            <a:pPr algn="ctr">
              <a:lnSpc>
                <a:spcPct val="150000"/>
              </a:lnSpc>
            </a:pPr>
            <a:r>
              <a:rPr lang="en-US" sz="2000" dirty="0">
                <a:latin typeface="Baskerville Old Face" panose="02020602080505020303" pitchFamily="18" charset="0"/>
              </a:rPr>
              <a:t>Michael Adams</a:t>
            </a:r>
          </a:p>
          <a:p>
            <a:pPr algn="ctr">
              <a:lnSpc>
                <a:spcPct val="150000"/>
              </a:lnSpc>
            </a:pPr>
            <a:r>
              <a:rPr lang="en-US" sz="2000" dirty="0">
                <a:latin typeface="Baskerville Old Face" panose="02020602080505020303" pitchFamily="18" charset="0"/>
              </a:rPr>
              <a:t>Gene Belcher Educational Foundation</a:t>
            </a:r>
          </a:p>
          <a:p>
            <a:pPr algn="ctr">
              <a:lnSpc>
                <a:spcPct val="150000"/>
              </a:lnSpc>
            </a:pPr>
            <a:r>
              <a:rPr lang="en-US" sz="2000" dirty="0">
                <a:latin typeface="Baskerville Old Face" panose="02020602080505020303" pitchFamily="18" charset="0"/>
              </a:rPr>
              <a:t>George and Floretta </a:t>
            </a:r>
            <a:r>
              <a:rPr lang="en-US" sz="2000" dirty="0" err="1">
                <a:latin typeface="Baskerville Old Face" panose="02020602080505020303" pitchFamily="18" charset="0"/>
              </a:rPr>
              <a:t>Bellmon</a:t>
            </a:r>
            <a:r>
              <a:rPr lang="en-US" sz="2000" dirty="0">
                <a:latin typeface="Baskerville Old Face" panose="02020602080505020303" pitchFamily="18" charset="0"/>
              </a:rPr>
              <a:t> Revocable Trust</a:t>
            </a:r>
          </a:p>
          <a:p>
            <a:pPr algn="ctr">
              <a:lnSpc>
                <a:spcPct val="150000"/>
              </a:lnSpc>
            </a:pPr>
            <a:r>
              <a:rPr lang="en-US" sz="2000" dirty="0">
                <a:latin typeface="Baskerville Old Face" panose="02020602080505020303" pitchFamily="18" charset="0"/>
              </a:rPr>
              <a:t>Jackie &amp; Marc </a:t>
            </a:r>
            <a:r>
              <a:rPr lang="en-US" sz="2000" dirty="0" err="1">
                <a:latin typeface="Baskerville Old Face" panose="02020602080505020303" pitchFamily="18" charset="0"/>
              </a:rPr>
              <a:t>Conrady</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Jim &amp; Jeanine </a:t>
            </a:r>
            <a:r>
              <a:rPr lang="en-US" sz="2000" dirty="0" err="1">
                <a:latin typeface="Baskerville Old Face" panose="02020602080505020303" pitchFamily="18" charset="0"/>
              </a:rPr>
              <a:t>Deterding</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Diemer Family Foundation – Robert Diemer</a:t>
            </a:r>
          </a:p>
          <a:p>
            <a:pPr algn="ctr">
              <a:lnSpc>
                <a:spcPct val="150000"/>
              </a:lnSpc>
            </a:pPr>
            <a:r>
              <a:rPr lang="en-US" sz="2000" dirty="0">
                <a:latin typeface="Baskerville Old Face" panose="02020602080505020303" pitchFamily="18" charset="0"/>
              </a:rPr>
              <a:t>Gene V. Dougherty Estate – Vince Dougherty</a:t>
            </a:r>
          </a:p>
          <a:p>
            <a:pPr algn="ctr">
              <a:lnSpc>
                <a:spcPct val="150000"/>
              </a:lnSpc>
            </a:pPr>
            <a:r>
              <a:rPr lang="en-US" sz="2000" dirty="0">
                <a:latin typeface="Baskerville Old Face" panose="02020602080505020303" pitchFamily="18" charset="0"/>
              </a:rPr>
              <a:t>Dr. Rick Edgington</a:t>
            </a: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Enel Green Power NA, Inc.</a:t>
            </a:r>
          </a:p>
          <a:p>
            <a:pPr algn="ctr">
              <a:lnSpc>
                <a:spcPct val="150000"/>
              </a:lnSpc>
            </a:pPr>
            <a:r>
              <a:rPr lang="en-US" sz="2000" dirty="0">
                <a:latin typeface="Baskerville Old Face" panose="02020602080505020303" pitchFamily="18" charset="0"/>
              </a:rPr>
              <a:t>Enid Concrete Co., Inc.</a:t>
            </a:r>
          </a:p>
          <a:p>
            <a:pPr algn="ctr">
              <a:lnSpc>
                <a:spcPct val="150000"/>
              </a:lnSpc>
            </a:pPr>
            <a:r>
              <a:rPr lang="en-US" sz="2000" dirty="0">
                <a:latin typeface="Baskerville Old Face" panose="02020602080505020303" pitchFamily="18" charset="0"/>
              </a:rPr>
              <a:t>Enid Higher Education Council, Inc.</a:t>
            </a:r>
          </a:p>
          <a:p>
            <a:pPr algn="ctr">
              <a:lnSpc>
                <a:spcPct val="150000"/>
              </a:lnSpc>
            </a:pPr>
            <a:r>
              <a:rPr lang="en-US" sz="2000" dirty="0">
                <a:latin typeface="Baskerville Old Face" panose="02020602080505020303" pitchFamily="18" charset="0"/>
              </a:rPr>
              <a:t>Evans &amp; Associates Construction Co., Inc.</a:t>
            </a:r>
          </a:p>
          <a:p>
            <a:pPr algn="ctr">
              <a:lnSpc>
                <a:spcPct val="150000"/>
              </a:lnSpc>
            </a:pPr>
            <a:r>
              <a:rPr lang="en-US" sz="2000" dirty="0">
                <a:latin typeface="Baskerville Old Face" panose="02020602080505020303" pitchFamily="18" charset="0"/>
              </a:rPr>
              <a:t>Evans Family Foundation</a:t>
            </a:r>
          </a:p>
          <a:p>
            <a:pPr algn="ctr">
              <a:lnSpc>
                <a:spcPct val="150000"/>
              </a:lnSpc>
            </a:pPr>
            <a:r>
              <a:rPr lang="en-US" sz="2000" dirty="0">
                <a:latin typeface="Baskerville Old Face" panose="02020602080505020303" pitchFamily="18" charset="0"/>
              </a:rPr>
              <a:t>Bruce and Janet Evans</a:t>
            </a:r>
          </a:p>
          <a:p>
            <a:pPr algn="ctr">
              <a:lnSpc>
                <a:spcPct val="150000"/>
              </a:lnSpc>
            </a:pPr>
            <a:r>
              <a:rPr lang="en-US" sz="2000" dirty="0">
                <a:latin typeface="Baskerville Old Face" panose="02020602080505020303" pitchFamily="18" charset="0"/>
              </a:rPr>
              <a:t>Hurst Construction &amp; Fabrication, LLC</a:t>
            </a:r>
          </a:p>
          <a:p>
            <a:pPr algn="ctr">
              <a:lnSpc>
                <a:spcPct val="150000"/>
              </a:lnSpc>
            </a:pPr>
            <a:r>
              <a:rPr lang="en-US" sz="2000" dirty="0">
                <a:latin typeface="Baskerville Old Face" panose="02020602080505020303" pitchFamily="18" charset="0"/>
              </a:rPr>
              <a:t>Oliver and Joy Kerfoot Estate – Karen Kerfoot</a:t>
            </a:r>
          </a:p>
          <a:p>
            <a:pPr algn="ctr">
              <a:lnSpc>
                <a:spcPct val="150000"/>
              </a:lnSpc>
            </a:pPr>
            <a:r>
              <a:rPr lang="en-US" sz="2000" dirty="0">
                <a:latin typeface="Baskerville Old Face" panose="02020602080505020303" pitchFamily="18" charset="0"/>
              </a:rPr>
              <a:t>Loftis Corporation– Mike and Kim Loftis</a:t>
            </a:r>
          </a:p>
          <a:p>
            <a:endParaRPr lang="en-US" sz="2000" dirty="0"/>
          </a:p>
        </p:txBody>
      </p:sp>
    </p:spTree>
    <p:extLst>
      <p:ext uri="{BB962C8B-B14F-4D97-AF65-F5344CB8AC3E}">
        <p14:creationId xmlns:p14="http://schemas.microsoft.com/office/powerpoint/2010/main" val="97725711"/>
      </p:ext>
    </p:extLst>
  </p:cSld>
  <p:clrMapOvr>
    <a:masterClrMapping/>
  </p:clrMapOvr>
  <p:transition spd="slow" advClick="0" advTm="10000">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Major Club </a:t>
            </a:r>
            <a:r>
              <a:rPr lang="en-US" sz="2800" dirty="0">
                <a:solidFill>
                  <a:srgbClr val="C00000"/>
                </a:solidFill>
                <a:latin typeface="Baskerville Old Face" panose="02020602080505020303" pitchFamily="18" charset="0"/>
              </a:rPr>
              <a:t>(Continued)</a:t>
            </a:r>
            <a:endParaRPr lang="en-US" sz="4800" dirty="0">
              <a:solidFill>
                <a:srgbClr val="C00000"/>
              </a:solidFill>
              <a:latin typeface="Baskerville Old Face" panose="02020602080505020303" pitchFamily="18" charset="0"/>
            </a:endParaRPr>
          </a:p>
        </p:txBody>
      </p:sp>
      <p:sp>
        <p:nvSpPr>
          <p:cNvPr id="4" name="Rectangle 3">
            <a:extLst>
              <a:ext uri="{FF2B5EF4-FFF2-40B4-BE49-F238E27FC236}">
                <a16:creationId xmlns:a16="http://schemas.microsoft.com/office/drawing/2014/main" id="{E9B5E2AD-E435-4318-AA62-70FF2966D879}"/>
              </a:ext>
            </a:extLst>
          </p:cNvPr>
          <p:cNvSpPr/>
          <p:nvPr/>
        </p:nvSpPr>
        <p:spPr>
          <a:xfrm>
            <a:off x="870597" y="2017086"/>
            <a:ext cx="10485484" cy="10665164"/>
          </a:xfrm>
          <a:prstGeom prst="rect">
            <a:avLst/>
          </a:prstGeom>
        </p:spPr>
        <p:txBody>
          <a:bodyPr wrap="square" numCol="2">
            <a:spAutoFit/>
          </a:bodyPr>
          <a:lstStyle/>
          <a:p>
            <a:pPr algn="ctr">
              <a:lnSpc>
                <a:spcPct val="150000"/>
              </a:lnSpc>
            </a:pPr>
            <a:r>
              <a:rPr lang="en-US" sz="2000" dirty="0">
                <a:latin typeface="Baskerville Old Face" panose="02020602080505020303" pitchFamily="18" charset="0"/>
              </a:rPr>
              <a:t>Pamela and Joseph McNeal Memorial – </a:t>
            </a:r>
          </a:p>
          <a:p>
            <a:pPr algn="ctr">
              <a:lnSpc>
                <a:spcPct val="150000"/>
              </a:lnSpc>
            </a:pPr>
            <a:r>
              <a:rPr lang="en-US" sz="2000" dirty="0">
                <a:latin typeface="Baskerville Old Face" panose="02020602080505020303" pitchFamily="18" charset="0"/>
              </a:rPr>
              <a:t>Angela </a:t>
            </a:r>
            <a:r>
              <a:rPr lang="en-US" sz="2000" dirty="0" err="1">
                <a:latin typeface="Baskerville Old Face" panose="02020602080505020303" pitchFamily="18" charset="0"/>
              </a:rPr>
              <a:t>Almeyda</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Bill and Susie Phelps</a:t>
            </a:r>
          </a:p>
          <a:p>
            <a:pPr algn="ctr">
              <a:lnSpc>
                <a:spcPct val="150000"/>
              </a:lnSpc>
            </a:pPr>
            <a:r>
              <a:rPr lang="en-US" sz="2000" dirty="0">
                <a:latin typeface="Baskerville Old Face" panose="02020602080505020303" pitchFamily="18" charset="0"/>
              </a:rPr>
              <a:t>Doctor Pickens Museum, Inc. – Hugh Pickens</a:t>
            </a:r>
          </a:p>
          <a:p>
            <a:pPr algn="ctr">
              <a:lnSpc>
                <a:spcPct val="150000"/>
              </a:lnSpc>
            </a:pPr>
            <a:r>
              <a:rPr lang="en-US" sz="2000" dirty="0">
                <a:latin typeface="Baskerville Old Face" panose="02020602080505020303" pitchFamily="18" charset="0"/>
              </a:rPr>
              <a:t>Renfro Family Foundation – </a:t>
            </a:r>
          </a:p>
          <a:p>
            <a:pPr algn="ctr">
              <a:lnSpc>
                <a:spcPct val="150000"/>
              </a:lnSpc>
            </a:pPr>
            <a:r>
              <a:rPr lang="en-US" sz="2000" dirty="0">
                <a:latin typeface="Baskerville Old Face" panose="02020602080505020303" pitchFamily="18" charset="0"/>
              </a:rPr>
              <a:t>Carl and Brenda Renfro</a:t>
            </a: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Kenneth and Dianne Smith</a:t>
            </a:r>
          </a:p>
          <a:p>
            <a:pPr algn="ctr">
              <a:lnSpc>
                <a:spcPct val="150000"/>
              </a:lnSpc>
            </a:pPr>
            <a:r>
              <a:rPr lang="en-US" sz="2000" dirty="0">
                <a:latin typeface="Baskerville Old Face" panose="02020602080505020303" pitchFamily="18" charset="0"/>
              </a:rPr>
              <a:t>Steichen Family Decedent’s Trust</a:t>
            </a:r>
          </a:p>
          <a:p>
            <a:pPr algn="ctr">
              <a:lnSpc>
                <a:spcPct val="150000"/>
              </a:lnSpc>
            </a:pPr>
            <a:r>
              <a:rPr lang="en-US" sz="2000" dirty="0">
                <a:latin typeface="Baskerville Old Face" panose="02020602080505020303" pitchFamily="18" charset="0"/>
              </a:rPr>
              <a:t>University Center Foundation, Inc. at Ponca City</a:t>
            </a:r>
          </a:p>
          <a:p>
            <a:pPr algn="ctr">
              <a:lnSpc>
                <a:spcPct val="150000"/>
              </a:lnSpc>
            </a:pPr>
            <a:r>
              <a:rPr lang="en-US" sz="2000" dirty="0">
                <a:latin typeface="Baskerville Old Face" panose="02020602080505020303" pitchFamily="18" charset="0"/>
              </a:rPr>
              <a:t>Wind for Schools</a:t>
            </a:r>
          </a:p>
          <a:p>
            <a:pPr algn="ctr">
              <a:lnSpc>
                <a:spcPct val="150000"/>
              </a:lnSpc>
            </a:pPr>
            <a:endParaRPr lang="en-US" sz="2000" dirty="0"/>
          </a:p>
          <a:p>
            <a:pPr algn="ctr">
              <a:lnSpc>
                <a:spcPct val="150000"/>
              </a:lnSpc>
            </a:pPr>
            <a:endParaRPr lang="en-US" sz="2000" dirty="0"/>
          </a:p>
          <a:p>
            <a:pPr algn="ctr">
              <a:lnSpc>
                <a:spcPct val="150000"/>
              </a:lnSpc>
            </a:pPr>
            <a:endParaRPr lang="en-US" sz="2000" dirty="0"/>
          </a:p>
          <a:p>
            <a:pPr algn="ctr">
              <a:lnSpc>
                <a:spcPct val="150000"/>
              </a:lnSpc>
            </a:pPr>
            <a:endParaRPr lang="en-US" sz="2000" dirty="0"/>
          </a:p>
          <a:p>
            <a:pPr algn="ctr">
              <a:lnSpc>
                <a:spcPct val="150000"/>
              </a:lnSpc>
            </a:pPr>
            <a:r>
              <a:rPr lang="en-US" sz="2000" dirty="0"/>
              <a:t> </a:t>
            </a:r>
          </a:p>
          <a:p>
            <a:endParaRPr lang="en-US" sz="2000" dirty="0"/>
          </a:p>
        </p:txBody>
      </p:sp>
    </p:spTree>
    <p:extLst>
      <p:ext uri="{BB962C8B-B14F-4D97-AF65-F5344CB8AC3E}">
        <p14:creationId xmlns:p14="http://schemas.microsoft.com/office/powerpoint/2010/main" val="3063618240"/>
      </p:ext>
    </p:extLst>
  </p:cSld>
  <p:clrMapOvr>
    <a:masterClrMapping/>
  </p:clrMapOvr>
  <p:transition spd="slow" advClick="0" advTm="10000">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3CEA12-2805-42F0-A9A6-8C146CEDCFB5}"/>
              </a:ext>
            </a:extLst>
          </p:cNvPr>
          <p:cNvSpPr>
            <a:spLocks noGrp="1"/>
          </p:cNvSpPr>
          <p:nvPr>
            <p:ph type="sldNum" sz="quarter" idx="12"/>
          </p:nvPr>
        </p:nvSpPr>
        <p:spPr>
          <a:xfrm>
            <a:off x="10514012" y="5883275"/>
            <a:ext cx="551167" cy="365125"/>
          </a:xfrm>
        </p:spPr>
        <p:txBody>
          <a:bodyPr/>
          <a:lstStyle/>
          <a:p>
            <a:fld id="{3131D7CC-1314-44C6-8B02-DAA70D54A6AA}" type="slidenum">
              <a:rPr lang="en-US" smtClean="0"/>
              <a:pPr/>
              <a:t>2</a:t>
            </a:fld>
            <a:endParaRPr lang="en-US"/>
          </a:p>
        </p:txBody>
      </p:sp>
      <p:pic>
        <p:nvPicPr>
          <p:cNvPr id="3074" name="Picture 2" descr="No photo description available.">
            <a:extLst>
              <a:ext uri="{FF2B5EF4-FFF2-40B4-BE49-F238E27FC236}">
                <a16:creationId xmlns:a16="http://schemas.microsoft.com/office/drawing/2014/main" id="{E24D7FFD-F8E1-437D-A844-BF97AA39D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926095"/>
            <a:ext cx="12287693" cy="9830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394164"/>
      </p:ext>
    </p:extLst>
  </p:cSld>
  <p:clrMapOvr>
    <a:masterClrMapping/>
  </p:clrMapOvr>
  <p:transition spd="slow" advClick="0" advTm="10000">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D09B66-F109-41F1-87D8-2D939E38C03A}"/>
              </a:ext>
            </a:extLst>
          </p:cNvPr>
          <p:cNvSpPr>
            <a:spLocks noGrp="1"/>
          </p:cNvSpPr>
          <p:nvPr>
            <p:ph type="sldNum" sz="quarter" idx="12"/>
          </p:nvPr>
        </p:nvSpPr>
        <p:spPr/>
        <p:txBody>
          <a:bodyPr/>
          <a:lstStyle/>
          <a:p>
            <a:fld id="{3131D7CC-1314-44C6-8B02-DAA70D54A6AA}" type="slidenum">
              <a:rPr lang="en-US" smtClean="0"/>
              <a:t>20</a:t>
            </a:fld>
            <a:endParaRPr lang="en-US"/>
          </a:p>
        </p:txBody>
      </p:sp>
      <p:pic>
        <p:nvPicPr>
          <p:cNvPr id="4" name="Picture 3">
            <a:extLst>
              <a:ext uri="{FF2B5EF4-FFF2-40B4-BE49-F238E27FC236}">
                <a16:creationId xmlns:a16="http://schemas.microsoft.com/office/drawing/2014/main" id="{00A3A52B-04CB-4540-9E49-76A90971E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984"/>
            <a:ext cx="12192000" cy="8125968"/>
          </a:xfrm>
          <a:prstGeom prst="rect">
            <a:avLst/>
          </a:prstGeom>
        </p:spPr>
      </p:pic>
    </p:spTree>
    <p:extLst>
      <p:ext uri="{BB962C8B-B14F-4D97-AF65-F5344CB8AC3E}">
        <p14:creationId xmlns:p14="http://schemas.microsoft.com/office/powerpoint/2010/main" val="3208817971"/>
      </p:ext>
    </p:extLst>
  </p:cSld>
  <p:clrMapOvr>
    <a:masterClrMapping/>
  </p:clrMapOvr>
  <p:transition spd="slow" advClick="0" advTm="10000">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Heritage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70597" y="1712609"/>
            <a:ext cx="10485484" cy="5125186"/>
          </a:xfrm>
          <a:prstGeom prst="rect">
            <a:avLst/>
          </a:prstGeom>
          <a:noFill/>
        </p:spPr>
        <p:txBody>
          <a:bodyPr wrap="square" numCol="2" rtlCol="0">
            <a:spAutoFit/>
          </a:bodyPr>
          <a:lstStyle/>
          <a:p>
            <a:pPr algn="ctr">
              <a:lnSpc>
                <a:spcPct val="150000"/>
              </a:lnSpc>
            </a:pPr>
            <a:r>
              <a:rPr lang="en-US" sz="2000" dirty="0">
                <a:latin typeface="Baskerville Old Face" panose="02020602080505020303" pitchFamily="18" charset="0"/>
              </a:rPr>
              <a:t>Dirk and Ann Allen</a:t>
            </a:r>
          </a:p>
          <a:p>
            <a:pPr algn="ctr">
              <a:lnSpc>
                <a:spcPct val="150000"/>
              </a:lnSpc>
            </a:pPr>
            <a:r>
              <a:rPr lang="en-US" sz="2000" dirty="0">
                <a:latin typeface="Baskerville Old Face" panose="02020602080505020303" pitchFamily="18" charset="0"/>
              </a:rPr>
              <a:t>John and Linda Brown</a:t>
            </a:r>
          </a:p>
          <a:p>
            <a:pPr algn="ctr">
              <a:lnSpc>
                <a:spcPct val="150000"/>
              </a:lnSpc>
            </a:pPr>
            <a:r>
              <a:rPr lang="en-US" sz="2000" dirty="0">
                <a:latin typeface="Baskerville Old Face" panose="02020602080505020303" pitchFamily="18" charset="0"/>
              </a:rPr>
              <a:t>John Campbell</a:t>
            </a:r>
          </a:p>
          <a:p>
            <a:pPr algn="ctr">
              <a:lnSpc>
                <a:spcPct val="150000"/>
              </a:lnSpc>
            </a:pPr>
            <a:r>
              <a:rPr lang="en-US" sz="2000" dirty="0">
                <a:latin typeface="Baskerville Old Face" panose="02020602080505020303" pitchFamily="18" charset="0"/>
              </a:rPr>
              <a:t>Drs. Kurt and Sarah Campbell</a:t>
            </a:r>
          </a:p>
          <a:p>
            <a:pPr algn="ctr">
              <a:lnSpc>
                <a:spcPct val="150000"/>
              </a:lnSpc>
            </a:pPr>
            <a:r>
              <a:rPr lang="en-US" sz="2000" dirty="0">
                <a:latin typeface="Baskerville Old Face" panose="02020602080505020303" pitchFamily="18" charset="0"/>
              </a:rPr>
              <a:t>Stan and Kendall </a:t>
            </a:r>
            <a:r>
              <a:rPr lang="en-US" sz="2000" dirty="0" err="1">
                <a:latin typeface="Baskerville Old Face" panose="02020602080505020303" pitchFamily="18" charset="0"/>
              </a:rPr>
              <a:t>Claybaker</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Evelyn Coyle</a:t>
            </a:r>
          </a:p>
          <a:p>
            <a:pPr algn="ctr">
              <a:lnSpc>
                <a:spcPct val="150000"/>
              </a:lnSpc>
            </a:pPr>
            <a:r>
              <a:rPr lang="en-US" sz="2000" dirty="0">
                <a:latin typeface="Baskerville Old Face" panose="02020602080505020303" pitchFamily="18" charset="0"/>
              </a:rPr>
              <a:t>Bruce Dale</a:t>
            </a:r>
          </a:p>
          <a:p>
            <a:pPr algn="ctr">
              <a:lnSpc>
                <a:spcPct val="150000"/>
              </a:lnSpc>
            </a:pPr>
            <a:r>
              <a:rPr lang="en-US" sz="2000" dirty="0">
                <a:latin typeface="Baskerville Old Face" panose="02020602080505020303" pitchFamily="18" charset="0"/>
              </a:rPr>
              <a:t>Richard and Lori Davis</a:t>
            </a:r>
          </a:p>
          <a:p>
            <a:pPr algn="ctr">
              <a:lnSpc>
                <a:spcPct val="150000"/>
              </a:lnSpc>
            </a:pPr>
            <a:r>
              <a:rPr lang="en-US" sz="2000" dirty="0">
                <a:latin typeface="Baskerville Old Face" panose="02020602080505020303" pitchFamily="18" charset="0"/>
              </a:rPr>
              <a:t>Robert Easterling</a:t>
            </a: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The Ellis Foundation</a:t>
            </a:r>
          </a:p>
          <a:p>
            <a:pPr algn="ctr">
              <a:lnSpc>
                <a:spcPct val="150000"/>
              </a:lnSpc>
            </a:pPr>
            <a:r>
              <a:rPr lang="en-US" sz="2000" dirty="0">
                <a:latin typeface="Baskerville Old Face" panose="02020602080505020303" pitchFamily="18" charset="0"/>
              </a:rPr>
              <a:t>Robert and Jacque </a:t>
            </a:r>
            <a:r>
              <a:rPr lang="en-US" sz="2000" dirty="0" err="1">
                <a:latin typeface="Baskerville Old Face" panose="02020602080505020303" pitchFamily="18" charset="0"/>
              </a:rPr>
              <a:t>Erner</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Dr. Cheryl and Tom Evans</a:t>
            </a:r>
          </a:p>
          <a:p>
            <a:pPr algn="ctr">
              <a:lnSpc>
                <a:spcPct val="150000"/>
              </a:lnSpc>
            </a:pPr>
            <a:r>
              <a:rPr lang="en-US" sz="2000" dirty="0">
                <a:latin typeface="Baskerville Old Face" panose="02020602080505020303" pitchFamily="18" charset="0"/>
              </a:rPr>
              <a:t>Jeff and LynnDe Funk</a:t>
            </a:r>
          </a:p>
          <a:p>
            <a:pPr algn="ctr">
              <a:lnSpc>
                <a:spcPct val="150000"/>
              </a:lnSpc>
            </a:pPr>
            <a:r>
              <a:rPr lang="en-US" sz="2000" dirty="0">
                <a:latin typeface="Baskerville Old Face" panose="02020602080505020303" pitchFamily="18" charset="0"/>
              </a:rPr>
              <a:t>Hayden and Jami </a:t>
            </a:r>
            <a:r>
              <a:rPr lang="en-US" sz="2000" dirty="0" err="1">
                <a:latin typeface="Baskerville Old Face" panose="02020602080505020303" pitchFamily="18" charset="0"/>
              </a:rPr>
              <a:t>Groendyke</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John and Virginia </a:t>
            </a:r>
            <a:r>
              <a:rPr lang="en-US" sz="2000" dirty="0" err="1">
                <a:latin typeface="Baskerville Old Face" panose="02020602080505020303" pitchFamily="18" charset="0"/>
              </a:rPr>
              <a:t>Groendyke</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Dr. Clark and Paula Harris</a:t>
            </a:r>
          </a:p>
          <a:p>
            <a:pPr algn="ctr">
              <a:lnSpc>
                <a:spcPct val="150000"/>
              </a:lnSpc>
            </a:pPr>
            <a:r>
              <a:rPr lang="en-US" sz="2000" dirty="0">
                <a:latin typeface="Baskerville Old Face" panose="02020602080505020303" pitchFamily="18" charset="0"/>
              </a:rPr>
              <a:t>Jeremy and Brandy Hise</a:t>
            </a:r>
          </a:p>
          <a:p>
            <a:pPr algn="ctr">
              <a:lnSpc>
                <a:spcPct val="150000"/>
              </a:lnSpc>
            </a:pPr>
            <a:r>
              <a:rPr lang="en-US" sz="2000" dirty="0">
                <a:latin typeface="Baskerville Old Face" panose="02020602080505020303" pitchFamily="18" charset="0"/>
              </a:rPr>
              <a:t>Inasmuch Foundation</a:t>
            </a:r>
          </a:p>
          <a:p>
            <a:pPr>
              <a:lnSpc>
                <a:spcPct val="150000"/>
              </a:lnSpc>
            </a:pPr>
            <a:r>
              <a:rPr lang="en-US" sz="2000" dirty="0"/>
              <a:t> </a:t>
            </a:r>
          </a:p>
        </p:txBody>
      </p:sp>
    </p:spTree>
    <p:extLst>
      <p:ext uri="{BB962C8B-B14F-4D97-AF65-F5344CB8AC3E}">
        <p14:creationId xmlns:p14="http://schemas.microsoft.com/office/powerpoint/2010/main" val="211754110"/>
      </p:ext>
    </p:extLst>
  </p:cSld>
  <p:clrMapOvr>
    <a:masterClrMapping/>
  </p:clrMapOvr>
  <p:transition spd="slow" advClick="0" advTm="10000">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Heritage Club </a:t>
            </a:r>
            <a:r>
              <a:rPr lang="en-US" sz="2800" dirty="0">
                <a:solidFill>
                  <a:srgbClr val="C00000"/>
                </a:solidFill>
                <a:latin typeface="Baskerville Old Face" panose="02020602080505020303" pitchFamily="18" charset="0"/>
              </a:rPr>
              <a:t>(Continued)</a:t>
            </a:r>
            <a:endParaRPr lang="en-US" sz="4800" dirty="0">
              <a:solidFill>
                <a:srgbClr val="C00000"/>
              </a:solidFill>
              <a:latin typeface="Baskerville Old Face" panose="02020602080505020303" pitchFamily="18" charset="0"/>
            </a:endParaRP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2178094"/>
            <a:ext cx="10485484" cy="6048515"/>
          </a:xfrm>
          <a:prstGeom prst="rect">
            <a:avLst/>
          </a:prstGeom>
          <a:noFill/>
        </p:spPr>
        <p:txBody>
          <a:bodyPr wrap="square" numCol="2" rtlCol="0">
            <a:spAutoFit/>
          </a:bodyPr>
          <a:lstStyle/>
          <a:p>
            <a:pPr algn="ctr">
              <a:lnSpc>
                <a:spcPct val="150000"/>
              </a:lnSpc>
            </a:pPr>
            <a:r>
              <a:rPr lang="en-US" sz="2000" dirty="0">
                <a:latin typeface="Baskerville Old Face" panose="02020602080505020303" pitchFamily="18" charset="0"/>
              </a:rPr>
              <a:t>Jason and Cara Beth Johnson</a:t>
            </a:r>
          </a:p>
          <a:p>
            <a:pPr algn="ctr">
              <a:lnSpc>
                <a:spcPct val="150000"/>
              </a:lnSpc>
            </a:pPr>
            <a:r>
              <a:rPr lang="en-US" sz="2000" dirty="0">
                <a:latin typeface="Baskerville Old Face" panose="02020602080505020303" pitchFamily="18" charset="0"/>
              </a:rPr>
              <a:t>Bert and Janice Mackie</a:t>
            </a:r>
          </a:p>
          <a:p>
            <a:pPr algn="ctr">
              <a:lnSpc>
                <a:spcPct val="150000"/>
              </a:lnSpc>
            </a:pPr>
            <a:r>
              <a:rPr lang="en-US" sz="2000" dirty="0">
                <a:latin typeface="Baskerville Old Face" panose="02020602080505020303" pitchFamily="18" charset="0"/>
              </a:rPr>
              <a:t>Dr. Pete and Tricia Moore</a:t>
            </a:r>
          </a:p>
          <a:p>
            <a:pPr algn="ctr">
              <a:lnSpc>
                <a:spcPct val="150000"/>
              </a:lnSpc>
            </a:pPr>
            <a:r>
              <a:rPr lang="en-US" sz="2000" dirty="0" err="1">
                <a:latin typeface="Baskerville Old Face" panose="02020602080505020303" pitchFamily="18" charset="0"/>
              </a:rPr>
              <a:t>Madalynne</a:t>
            </a:r>
            <a:r>
              <a:rPr lang="en-US" sz="2000" dirty="0">
                <a:latin typeface="Baskerville Old Face" panose="02020602080505020303" pitchFamily="18" charset="0"/>
              </a:rPr>
              <a:t> L. Peel Foundation</a:t>
            </a:r>
          </a:p>
          <a:p>
            <a:pPr algn="ctr">
              <a:lnSpc>
                <a:spcPct val="150000"/>
              </a:lnSpc>
            </a:pPr>
            <a:r>
              <a:rPr lang="en-US" sz="2000" dirty="0">
                <a:latin typeface="Baskerville Old Face" panose="02020602080505020303" pitchFamily="18" charset="0"/>
              </a:rPr>
              <a:t>Peter Pan Cleaners</a:t>
            </a:r>
          </a:p>
          <a:p>
            <a:pPr algn="ctr">
              <a:lnSpc>
                <a:spcPct val="150000"/>
              </a:lnSpc>
            </a:pPr>
            <a:r>
              <a:rPr lang="en-US" sz="2000" dirty="0">
                <a:latin typeface="Baskerville Old Face" panose="02020602080505020303" pitchFamily="18" charset="0"/>
              </a:rPr>
              <a:t>Tom and Judy Poole</a:t>
            </a:r>
          </a:p>
          <a:p>
            <a:pPr algn="ctr">
              <a:lnSpc>
                <a:spcPct val="150000"/>
              </a:lnSpc>
            </a:pPr>
            <a:r>
              <a:rPr lang="en-US" sz="2000" dirty="0">
                <a:latin typeface="Baskerville Old Face" panose="02020602080505020303" pitchFamily="18" charset="0"/>
              </a:rPr>
              <a:t>Eric and Anita Simpson</a:t>
            </a: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Coby and Sheri Snyder</a:t>
            </a:r>
          </a:p>
          <a:p>
            <a:pPr algn="ctr">
              <a:lnSpc>
                <a:spcPct val="150000"/>
              </a:lnSpc>
            </a:pPr>
            <a:r>
              <a:rPr lang="en-US" sz="2000" dirty="0">
                <a:latin typeface="Baskerville Old Face" panose="02020602080505020303" pitchFamily="18" charset="0"/>
              </a:rPr>
              <a:t>Drs. Don and Pamela Stinson</a:t>
            </a:r>
          </a:p>
          <a:p>
            <a:pPr algn="ctr">
              <a:lnSpc>
                <a:spcPct val="150000"/>
              </a:lnSpc>
            </a:pPr>
            <a:r>
              <a:rPr lang="en-US" sz="2000" dirty="0">
                <a:latin typeface="Baskerville Old Face" panose="02020602080505020303" pitchFamily="18" charset="0"/>
              </a:rPr>
              <a:t>Dr. Wendy McConnell Stone</a:t>
            </a:r>
          </a:p>
          <a:p>
            <a:pPr algn="ctr">
              <a:lnSpc>
                <a:spcPct val="150000"/>
              </a:lnSpc>
            </a:pPr>
            <a:r>
              <a:rPr lang="en-US" sz="2000" dirty="0">
                <a:latin typeface="Baskerville Old Face" panose="02020602080505020303" pitchFamily="18" charset="0"/>
              </a:rPr>
              <a:t>Tom Walker</a:t>
            </a:r>
          </a:p>
          <a:p>
            <a:pPr algn="ctr">
              <a:lnSpc>
                <a:spcPct val="150000"/>
              </a:lnSpc>
            </a:pPr>
            <a:r>
              <a:rPr lang="en-US" sz="2000" dirty="0">
                <a:latin typeface="Baskerville Old Face" panose="02020602080505020303" pitchFamily="18" charset="0"/>
              </a:rPr>
              <a:t>Mick and Vina </a:t>
            </a:r>
            <a:r>
              <a:rPr lang="en-US" sz="2000" dirty="0" err="1">
                <a:latin typeface="Baskerville Old Face" panose="02020602080505020303" pitchFamily="18" charset="0"/>
              </a:rPr>
              <a:t>Weiberg</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Sherri Whitehead</a:t>
            </a:r>
          </a:p>
          <a:p>
            <a:pPr algn="ctr">
              <a:lnSpc>
                <a:spcPct val="150000"/>
              </a:lnSpc>
            </a:pPr>
            <a:endParaRPr lang="en-US" sz="2000" dirty="0"/>
          </a:p>
          <a:p>
            <a:pPr algn="ctr">
              <a:lnSpc>
                <a:spcPct val="150000"/>
              </a:lnSpc>
            </a:pPr>
            <a:endParaRPr lang="en-US" sz="2000" dirty="0"/>
          </a:p>
          <a:p>
            <a:pPr>
              <a:lnSpc>
                <a:spcPct val="150000"/>
              </a:lnSpc>
            </a:pPr>
            <a:r>
              <a:rPr lang="en-US" sz="2000" dirty="0"/>
              <a:t> </a:t>
            </a:r>
          </a:p>
        </p:txBody>
      </p:sp>
    </p:spTree>
    <p:extLst>
      <p:ext uri="{BB962C8B-B14F-4D97-AF65-F5344CB8AC3E}">
        <p14:creationId xmlns:p14="http://schemas.microsoft.com/office/powerpoint/2010/main" val="1378532999"/>
      </p:ext>
    </p:extLst>
  </p:cSld>
  <p:clrMapOvr>
    <a:masterClrMapping/>
  </p:clrMapOvr>
  <p:transition spd="slow" advClick="0" advTm="10000">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AA7DA7-2DF7-4027-9027-189010DF94F4}"/>
              </a:ext>
            </a:extLst>
          </p:cNvPr>
          <p:cNvSpPr>
            <a:spLocks noGrp="1"/>
          </p:cNvSpPr>
          <p:nvPr>
            <p:ph type="sldNum" sz="quarter" idx="12"/>
          </p:nvPr>
        </p:nvSpPr>
        <p:spPr/>
        <p:txBody>
          <a:bodyPr/>
          <a:lstStyle/>
          <a:p>
            <a:fld id="{3131D7CC-1314-44C6-8B02-DAA70D54A6AA}" type="slidenum">
              <a:rPr lang="en-US" smtClean="0"/>
              <a:t>23</a:t>
            </a:fld>
            <a:endParaRPr lang="en-US"/>
          </a:p>
        </p:txBody>
      </p:sp>
      <p:pic>
        <p:nvPicPr>
          <p:cNvPr id="4" name="Picture 3">
            <a:extLst>
              <a:ext uri="{FF2B5EF4-FFF2-40B4-BE49-F238E27FC236}">
                <a16:creationId xmlns:a16="http://schemas.microsoft.com/office/drawing/2014/main" id="{BC54834C-0DA5-4DCE-92E4-74B100819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984"/>
            <a:ext cx="12192000" cy="8125968"/>
          </a:xfrm>
          <a:prstGeom prst="rect">
            <a:avLst/>
          </a:prstGeom>
        </p:spPr>
      </p:pic>
    </p:spTree>
    <p:extLst>
      <p:ext uri="{BB962C8B-B14F-4D97-AF65-F5344CB8AC3E}">
        <p14:creationId xmlns:p14="http://schemas.microsoft.com/office/powerpoint/2010/main" val="1106847746"/>
      </p:ext>
    </p:extLst>
  </p:cSld>
  <p:clrMapOvr>
    <a:masterClrMapping/>
  </p:clrMapOvr>
  <p:transition spd="slow" advClick="0" advTm="10000">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President’s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70597" y="1782630"/>
            <a:ext cx="10485484" cy="5163593"/>
          </a:xfrm>
          <a:prstGeom prst="rect">
            <a:avLst/>
          </a:prstGeom>
          <a:noFill/>
        </p:spPr>
        <p:txBody>
          <a:bodyPr wrap="square" numCol="2" rtlCol="0">
            <a:spAutoFit/>
          </a:bodyPr>
          <a:lstStyle/>
          <a:p>
            <a:pPr algn="ctr">
              <a:lnSpc>
                <a:spcPct val="150000"/>
              </a:lnSpc>
            </a:pPr>
            <a:r>
              <a:rPr lang="en-US" sz="2000" dirty="0">
                <a:latin typeface="Baskerville Old Face" panose="02020602080505020303" pitchFamily="18" charset="0"/>
              </a:rPr>
              <a:t>Stan Anderson</a:t>
            </a:r>
          </a:p>
          <a:p>
            <a:pPr algn="ctr">
              <a:lnSpc>
                <a:spcPct val="150000"/>
              </a:lnSpc>
            </a:pPr>
            <a:r>
              <a:rPr lang="en-US" sz="2000" dirty="0">
                <a:latin typeface="Baskerville Old Face" panose="02020602080505020303" pitchFamily="18" charset="0"/>
              </a:rPr>
              <a:t>JoAnn Black</a:t>
            </a:r>
          </a:p>
          <a:p>
            <a:pPr algn="ctr">
              <a:lnSpc>
                <a:spcPct val="150000"/>
              </a:lnSpc>
            </a:pPr>
            <a:r>
              <a:rPr lang="en-US" sz="2000" dirty="0">
                <a:latin typeface="Baskerville Old Face" panose="02020602080505020303" pitchFamily="18" charset="0"/>
              </a:rPr>
              <a:t>Art and </a:t>
            </a:r>
            <a:r>
              <a:rPr lang="en-US" sz="2000" dirty="0" err="1">
                <a:latin typeface="Baskerville Old Face" panose="02020602080505020303" pitchFamily="18" charset="0"/>
              </a:rPr>
              <a:t>Nevona</a:t>
            </a:r>
            <a:r>
              <a:rPr lang="en-US" sz="2000" dirty="0">
                <a:latin typeface="Baskerville Old Face" panose="02020602080505020303" pitchFamily="18" charset="0"/>
              </a:rPr>
              <a:t> Bossert</a:t>
            </a:r>
          </a:p>
          <a:p>
            <a:pPr algn="ctr">
              <a:lnSpc>
                <a:spcPct val="150000"/>
              </a:lnSpc>
            </a:pPr>
            <a:r>
              <a:rPr lang="en-US" sz="2000" dirty="0">
                <a:latin typeface="Baskerville Old Face" panose="02020602080505020303" pitchFamily="18" charset="0"/>
              </a:rPr>
              <a:t>Robert Case</a:t>
            </a:r>
          </a:p>
          <a:p>
            <a:pPr algn="ctr">
              <a:lnSpc>
                <a:spcPct val="150000"/>
              </a:lnSpc>
            </a:pPr>
            <a:r>
              <a:rPr lang="en-US" sz="2000" dirty="0">
                <a:latin typeface="Baskerville Old Face" panose="02020602080505020303" pitchFamily="18" charset="0"/>
              </a:rPr>
              <a:t>David and Deanna Cummings</a:t>
            </a:r>
          </a:p>
          <a:p>
            <a:pPr algn="ctr">
              <a:lnSpc>
                <a:spcPct val="150000"/>
              </a:lnSpc>
            </a:pPr>
            <a:r>
              <a:rPr lang="en-US" sz="2000" dirty="0">
                <a:latin typeface="Baskerville Old Face" panose="02020602080505020303" pitchFamily="18" charset="0"/>
              </a:rPr>
              <a:t>Andrew and Kristi </a:t>
            </a:r>
            <a:r>
              <a:rPr lang="en-US" sz="2000" dirty="0" err="1">
                <a:latin typeface="Baskerville Old Face" panose="02020602080505020303" pitchFamily="18" charset="0"/>
              </a:rPr>
              <a:t>DesJarlais</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Dr. Ann and Tom </a:t>
            </a:r>
            <a:r>
              <a:rPr lang="en-US" sz="2000" dirty="0" err="1">
                <a:latin typeface="Baskerville Old Face" panose="02020602080505020303" pitchFamily="18" charset="0"/>
              </a:rPr>
              <a:t>Dugger</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Equity Bank – Ponca City</a:t>
            </a:r>
          </a:p>
          <a:p>
            <a:pPr algn="ctr">
              <a:lnSpc>
                <a:spcPct val="150000"/>
              </a:lnSpc>
            </a:pPr>
            <a:r>
              <a:rPr lang="en-US" sz="2000" dirty="0">
                <a:latin typeface="Baskerville Old Face" panose="02020602080505020303" pitchFamily="18" charset="0"/>
              </a:rPr>
              <a:t>First National Bank of Oklahoma</a:t>
            </a: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Justin and Mara Funk</a:t>
            </a:r>
          </a:p>
          <a:p>
            <a:pPr algn="ctr">
              <a:lnSpc>
                <a:spcPct val="150000"/>
              </a:lnSpc>
            </a:pPr>
            <a:r>
              <a:rPr lang="en-US" sz="2000" dirty="0">
                <a:latin typeface="Baskerville Old Face" panose="02020602080505020303" pitchFamily="18" charset="0"/>
              </a:rPr>
              <a:t>Dr. Jill and David Green</a:t>
            </a:r>
          </a:p>
          <a:p>
            <a:pPr algn="ctr">
              <a:lnSpc>
                <a:spcPct val="150000"/>
              </a:lnSpc>
            </a:pPr>
            <a:r>
              <a:rPr lang="en-US" sz="2000" dirty="0">
                <a:latin typeface="Baskerville Old Face" panose="02020602080505020303" pitchFamily="18" charset="0"/>
              </a:rPr>
              <a:t>Dineo </a:t>
            </a:r>
            <a:r>
              <a:rPr lang="en-US" sz="2000" dirty="0" err="1">
                <a:latin typeface="Baskerville Old Face" panose="02020602080505020303" pitchFamily="18" charset="0"/>
              </a:rPr>
              <a:t>Heilmann</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Jerry Kirkpatrick</a:t>
            </a:r>
          </a:p>
          <a:p>
            <a:pPr algn="ctr">
              <a:lnSpc>
                <a:spcPct val="150000"/>
              </a:lnSpc>
            </a:pPr>
            <a:r>
              <a:rPr lang="en-US" sz="2000" dirty="0">
                <a:latin typeface="Baskerville Old Face" panose="02020602080505020303" pitchFamily="18" charset="0"/>
              </a:rPr>
              <a:t>Jena </a:t>
            </a:r>
            <a:r>
              <a:rPr lang="en-US" sz="2000" dirty="0" err="1">
                <a:latin typeface="Baskerville Old Face" panose="02020602080505020303" pitchFamily="18" charset="0"/>
              </a:rPr>
              <a:t>Kodesh</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Ford and Maxine Lasher</a:t>
            </a:r>
          </a:p>
          <a:p>
            <a:pPr algn="ctr">
              <a:lnSpc>
                <a:spcPct val="150000"/>
              </a:lnSpc>
            </a:pPr>
            <a:r>
              <a:rPr lang="en-US" sz="2000" dirty="0">
                <a:latin typeface="Baskerville Old Face" panose="02020602080505020303" pitchFamily="18" charset="0"/>
              </a:rPr>
              <a:t>Steve and Cheryl Marquardt</a:t>
            </a:r>
          </a:p>
          <a:p>
            <a:pPr algn="ctr">
              <a:lnSpc>
                <a:spcPct val="150000"/>
              </a:lnSpc>
            </a:pPr>
            <a:r>
              <a:rPr lang="en-US" sz="2000" dirty="0">
                <a:latin typeface="Baskerville Old Face" panose="02020602080505020303" pitchFamily="18" charset="0"/>
              </a:rPr>
              <a:t>Brad Purdy</a:t>
            </a:r>
          </a:p>
          <a:p>
            <a:pPr algn="ctr">
              <a:lnSpc>
                <a:spcPct val="150000"/>
              </a:lnSpc>
            </a:pPr>
            <a:r>
              <a:rPr lang="en-US" sz="2000" dirty="0">
                <a:latin typeface="Baskerville Old Face" panose="02020602080505020303" pitchFamily="18" charset="0"/>
              </a:rPr>
              <a:t>Irma Quade</a:t>
            </a:r>
          </a:p>
          <a:p>
            <a:pPr algn="ctr">
              <a:lnSpc>
                <a:spcPct val="150000"/>
              </a:lnSpc>
            </a:pPr>
            <a:r>
              <a:rPr lang="en-US" sz="2000" dirty="0"/>
              <a:t> </a:t>
            </a:r>
          </a:p>
        </p:txBody>
      </p:sp>
    </p:spTree>
    <p:extLst>
      <p:ext uri="{BB962C8B-B14F-4D97-AF65-F5344CB8AC3E}">
        <p14:creationId xmlns:p14="http://schemas.microsoft.com/office/powerpoint/2010/main" val="3152887963"/>
      </p:ext>
    </p:extLst>
  </p:cSld>
  <p:clrMapOvr>
    <a:masterClrMapping/>
  </p:clrMapOvr>
  <p:transition spd="slow" advClick="0" advTm="10000">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President’s Club </a:t>
            </a:r>
            <a:r>
              <a:rPr lang="en-US" sz="2800" dirty="0">
                <a:solidFill>
                  <a:srgbClr val="C00000"/>
                </a:solidFill>
                <a:latin typeface="Baskerville Old Face" panose="02020602080505020303" pitchFamily="18" charset="0"/>
              </a:rPr>
              <a:t>(Continued)</a:t>
            </a:r>
            <a:endParaRPr lang="en-US" sz="4800" dirty="0">
              <a:solidFill>
                <a:srgbClr val="C00000"/>
              </a:solidFill>
              <a:latin typeface="Baskerville Old Face" panose="02020602080505020303" pitchFamily="18" charset="0"/>
            </a:endParaRPr>
          </a:p>
        </p:txBody>
      </p:sp>
      <p:sp>
        <p:nvSpPr>
          <p:cNvPr id="5" name="TextBox 4">
            <a:extLst>
              <a:ext uri="{FF2B5EF4-FFF2-40B4-BE49-F238E27FC236}">
                <a16:creationId xmlns:a16="http://schemas.microsoft.com/office/drawing/2014/main" id="{7951902A-A8FA-477F-8E89-02725B31F727}"/>
              </a:ext>
            </a:extLst>
          </p:cNvPr>
          <p:cNvSpPr txBox="1"/>
          <p:nvPr/>
        </p:nvSpPr>
        <p:spPr>
          <a:xfrm>
            <a:off x="4251749" y="2420582"/>
            <a:ext cx="6997497" cy="3785652"/>
          </a:xfrm>
          <a:prstGeom prst="rect">
            <a:avLst/>
          </a:prstGeom>
          <a:noFill/>
        </p:spPr>
        <p:txBody>
          <a:bodyPr wrap="square" numCol="2" rtlCol="0">
            <a:spAutoFit/>
          </a:bodyPr>
          <a:lstStyle/>
          <a:p>
            <a:pPr algn="ctr">
              <a:lnSpc>
                <a:spcPct val="150000"/>
              </a:lnSpc>
            </a:pPr>
            <a:r>
              <a:rPr lang="en-US" sz="2000" dirty="0">
                <a:latin typeface="Baskerville Old Face" panose="02020602080505020303" pitchFamily="18" charset="0"/>
              </a:rPr>
              <a:t>Jim and Sue Ann Rodgers</a:t>
            </a:r>
          </a:p>
          <a:p>
            <a:pPr algn="ctr">
              <a:lnSpc>
                <a:spcPct val="150000"/>
              </a:lnSpc>
            </a:pPr>
            <a:r>
              <a:rPr lang="en-US" sz="2000" dirty="0">
                <a:latin typeface="Baskerville Old Face" panose="02020602080505020303" pitchFamily="18" charset="0"/>
              </a:rPr>
              <a:t>Mrs. Edgar (Leigh Ann) Snyder</a:t>
            </a:r>
          </a:p>
          <a:p>
            <a:pPr algn="ctr">
              <a:lnSpc>
                <a:spcPct val="150000"/>
              </a:lnSpc>
            </a:pPr>
            <a:r>
              <a:rPr lang="en-US" sz="2000" dirty="0">
                <a:latin typeface="Baskerville Old Face" panose="02020602080505020303" pitchFamily="18" charset="0"/>
              </a:rPr>
              <a:t>Tara Thomas</a:t>
            </a:r>
          </a:p>
          <a:p>
            <a:pPr algn="ctr">
              <a:lnSpc>
                <a:spcPct val="150000"/>
              </a:lnSpc>
            </a:pPr>
            <a:r>
              <a:rPr lang="en-US" sz="2000" dirty="0">
                <a:latin typeface="Baskerville Old Face" panose="02020602080505020303" pitchFamily="18" charset="0"/>
              </a:rPr>
              <a:t>Randy Walker</a:t>
            </a: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2207165795"/>
      </p:ext>
    </p:extLst>
  </p:cSld>
  <p:clrMapOvr>
    <a:masterClrMapping/>
  </p:clrMapOvr>
  <p:transition spd="slow" advClick="0" advTm="10000">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506B44-DCB2-4D74-B7F7-44154A82D8FE}"/>
              </a:ext>
            </a:extLst>
          </p:cNvPr>
          <p:cNvSpPr>
            <a:spLocks noGrp="1"/>
          </p:cNvSpPr>
          <p:nvPr>
            <p:ph type="sldNum" sz="quarter" idx="12"/>
          </p:nvPr>
        </p:nvSpPr>
        <p:spPr/>
        <p:txBody>
          <a:bodyPr/>
          <a:lstStyle/>
          <a:p>
            <a:fld id="{3131D7CC-1314-44C6-8B02-DAA70D54A6AA}" type="slidenum">
              <a:rPr lang="en-US" smtClean="0"/>
              <a:t>26</a:t>
            </a:fld>
            <a:endParaRPr lang="en-US"/>
          </a:p>
        </p:txBody>
      </p:sp>
      <p:pic>
        <p:nvPicPr>
          <p:cNvPr id="4" name="Picture 3">
            <a:extLst>
              <a:ext uri="{FF2B5EF4-FFF2-40B4-BE49-F238E27FC236}">
                <a16:creationId xmlns:a16="http://schemas.microsoft.com/office/drawing/2014/main" id="{14D2ADE8-A84B-4F22-A7AF-FD50CBF7F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984"/>
            <a:ext cx="12192000" cy="8125968"/>
          </a:xfrm>
          <a:prstGeom prst="rect">
            <a:avLst/>
          </a:prstGeom>
        </p:spPr>
      </p:pic>
    </p:spTree>
    <p:extLst>
      <p:ext uri="{BB962C8B-B14F-4D97-AF65-F5344CB8AC3E}">
        <p14:creationId xmlns:p14="http://schemas.microsoft.com/office/powerpoint/2010/main" val="2641100055"/>
      </p:ext>
    </p:extLst>
  </p:cSld>
  <p:clrMapOvr>
    <a:masterClrMapping/>
  </p:clrMapOvr>
  <p:transition spd="slow" advClick="0" advTm="10000">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Crimson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01593"/>
            <a:ext cx="10485484" cy="6960303"/>
          </a:xfrm>
          <a:prstGeom prst="rect">
            <a:avLst/>
          </a:prstGeom>
          <a:noFill/>
        </p:spPr>
        <p:txBody>
          <a:bodyPr wrap="square" numCol="2" rtlCol="0">
            <a:spAutoFit/>
          </a:bodyPr>
          <a:lstStyle/>
          <a:p>
            <a:pPr algn="ctr">
              <a:lnSpc>
                <a:spcPct val="150000"/>
              </a:lnSpc>
            </a:pPr>
            <a:r>
              <a:rPr lang="en-US" sz="2000" dirty="0">
                <a:latin typeface="Baskerville Old Face" panose="02020602080505020303" pitchFamily="18" charset="0"/>
              </a:rPr>
              <a:t>Nancy Appleman</a:t>
            </a:r>
          </a:p>
          <a:p>
            <a:pPr algn="ctr">
              <a:lnSpc>
                <a:spcPct val="150000"/>
              </a:lnSpc>
            </a:pPr>
            <a:r>
              <a:rPr lang="en-US" sz="2000" dirty="0">
                <a:latin typeface="Baskerville Old Face" panose="02020602080505020303" pitchFamily="18" charset="0"/>
              </a:rPr>
              <a:t>Ronald Austin, DDS</a:t>
            </a:r>
          </a:p>
          <a:p>
            <a:pPr algn="ctr">
              <a:lnSpc>
                <a:spcPct val="150000"/>
              </a:lnSpc>
            </a:pPr>
            <a:r>
              <a:rPr lang="en-US" sz="2000" dirty="0">
                <a:latin typeface="Baskerville Old Face" panose="02020602080505020303" pitchFamily="18" charset="0"/>
              </a:rPr>
              <a:t>Dr. Jerry Blankenship</a:t>
            </a:r>
          </a:p>
          <a:p>
            <a:pPr algn="ctr">
              <a:lnSpc>
                <a:spcPct val="150000"/>
              </a:lnSpc>
            </a:pPr>
            <a:r>
              <a:rPr lang="en-US" sz="2000" dirty="0">
                <a:latin typeface="Baskerville Old Face" panose="02020602080505020303" pitchFamily="18" charset="0"/>
              </a:rPr>
              <a:t>Carol Bouldin</a:t>
            </a:r>
          </a:p>
          <a:p>
            <a:pPr algn="ctr">
              <a:lnSpc>
                <a:spcPct val="150000"/>
              </a:lnSpc>
            </a:pPr>
            <a:r>
              <a:rPr lang="en-US" sz="2000" dirty="0">
                <a:latin typeface="Baskerville Old Face" panose="02020602080505020303" pitchFamily="18" charset="0"/>
              </a:rPr>
              <a:t>Dennis and Valorie Buss</a:t>
            </a:r>
          </a:p>
          <a:p>
            <a:pPr algn="ctr">
              <a:lnSpc>
                <a:spcPct val="150000"/>
              </a:lnSpc>
            </a:pPr>
            <a:r>
              <a:rPr lang="en-US" sz="2000" dirty="0">
                <a:latin typeface="Baskerville Old Face" panose="02020602080505020303" pitchFamily="18" charset="0"/>
              </a:rPr>
              <a:t>Dr. Jeremy Cook</a:t>
            </a:r>
          </a:p>
          <a:p>
            <a:pPr algn="ctr">
              <a:lnSpc>
                <a:spcPct val="150000"/>
              </a:lnSpc>
            </a:pPr>
            <a:r>
              <a:rPr lang="en-US" sz="2000" dirty="0">
                <a:latin typeface="Baskerville Old Face" panose="02020602080505020303" pitchFamily="18" charset="0"/>
              </a:rPr>
              <a:t>Meg Coots</a:t>
            </a:r>
          </a:p>
          <a:p>
            <a:pPr algn="ctr">
              <a:lnSpc>
                <a:spcPct val="150000"/>
              </a:lnSpc>
            </a:pPr>
            <a:r>
              <a:rPr lang="en-US" sz="2000" dirty="0">
                <a:latin typeface="Baskerville Old Face" panose="02020602080505020303" pitchFamily="18" charset="0"/>
              </a:rPr>
              <a:t>Mark and Jayne </a:t>
            </a:r>
            <a:r>
              <a:rPr lang="en-US" sz="2000" dirty="0" err="1">
                <a:latin typeface="Baskerville Old Face" panose="02020602080505020303" pitchFamily="18" charset="0"/>
              </a:rPr>
              <a:t>Detten</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Don and Brenda Dobbs</a:t>
            </a: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Jack Drake</a:t>
            </a:r>
          </a:p>
          <a:p>
            <a:pPr algn="ctr">
              <a:lnSpc>
                <a:spcPct val="150000"/>
              </a:lnSpc>
            </a:pPr>
            <a:r>
              <a:rPr lang="en-US" sz="2000" dirty="0">
                <a:latin typeface="Baskerville Old Face" panose="02020602080505020303" pitchFamily="18" charset="0"/>
              </a:rPr>
              <a:t>Steve and Jeanna Friesen</a:t>
            </a:r>
          </a:p>
          <a:p>
            <a:pPr algn="ctr">
              <a:lnSpc>
                <a:spcPct val="150000"/>
              </a:lnSpc>
            </a:pPr>
            <a:r>
              <a:rPr lang="en-US" sz="2000" dirty="0">
                <a:latin typeface="Baskerville Old Face" panose="02020602080505020303" pitchFamily="18" charset="0"/>
              </a:rPr>
              <a:t>Mike and Lynn Goodale</a:t>
            </a:r>
          </a:p>
          <a:p>
            <a:pPr algn="ctr">
              <a:lnSpc>
                <a:spcPct val="150000"/>
              </a:lnSpc>
            </a:pPr>
            <a:r>
              <a:rPr lang="en-US" sz="2000" dirty="0">
                <a:latin typeface="Baskerville Old Face" panose="02020602080505020303" pitchFamily="18" charset="0"/>
              </a:rPr>
              <a:t>Janet Jarvis</a:t>
            </a:r>
          </a:p>
          <a:p>
            <a:pPr algn="ctr">
              <a:lnSpc>
                <a:spcPct val="150000"/>
              </a:lnSpc>
            </a:pPr>
            <a:r>
              <a:rPr lang="en-US" sz="2000" dirty="0">
                <a:latin typeface="Baskerville Old Face" panose="02020602080505020303" pitchFamily="18" charset="0"/>
              </a:rPr>
              <a:t>J. Kelly Johnson</a:t>
            </a:r>
          </a:p>
          <a:p>
            <a:pPr algn="ctr">
              <a:lnSpc>
                <a:spcPct val="150000"/>
              </a:lnSpc>
            </a:pPr>
            <a:r>
              <a:rPr lang="en-US" sz="2000" dirty="0">
                <a:latin typeface="Baskerville Old Face" panose="02020602080505020303" pitchFamily="18" charset="0"/>
              </a:rPr>
              <a:t>Bill and Kim Korn</a:t>
            </a:r>
          </a:p>
          <a:p>
            <a:pPr algn="ctr">
              <a:lnSpc>
                <a:spcPct val="150000"/>
              </a:lnSpc>
            </a:pPr>
            <a:r>
              <a:rPr lang="en-US" sz="2000" dirty="0">
                <a:latin typeface="Baskerville Old Face" panose="02020602080505020303" pitchFamily="18" charset="0"/>
              </a:rPr>
              <a:t>Louis and Janet McCarter</a:t>
            </a:r>
          </a:p>
          <a:p>
            <a:pPr algn="ctr">
              <a:lnSpc>
                <a:spcPct val="150000"/>
              </a:lnSpc>
            </a:pPr>
            <a:r>
              <a:rPr lang="en-US" sz="2000" dirty="0">
                <a:latin typeface="Baskerville Old Face" panose="02020602080505020303" pitchFamily="18" charset="0"/>
              </a:rPr>
              <a:t>Candy Oller</a:t>
            </a:r>
          </a:p>
          <a:p>
            <a:pPr algn="ctr">
              <a:lnSpc>
                <a:spcPct val="150000"/>
              </a:lnSpc>
            </a:pPr>
            <a:r>
              <a:rPr lang="en-US" sz="2000" dirty="0">
                <a:latin typeface="Baskerville Old Face" panose="02020602080505020303" pitchFamily="18" charset="0"/>
              </a:rPr>
              <a:t>Phillips66 Matching Gift Program</a:t>
            </a:r>
          </a:p>
          <a:p>
            <a:pPr algn="ctr">
              <a:lnSpc>
                <a:spcPct val="150000"/>
              </a:lnSpc>
            </a:pPr>
            <a:endParaRPr lang="en-US" sz="2000" dirty="0"/>
          </a:p>
          <a:p>
            <a:pPr algn="ctr">
              <a:lnSpc>
                <a:spcPct val="150000"/>
              </a:lnSpc>
            </a:pPr>
            <a:endParaRPr lang="en-US" sz="2000" dirty="0"/>
          </a:p>
          <a:p>
            <a:pPr algn="ctr">
              <a:lnSpc>
                <a:spcPct val="150000"/>
              </a:lnSpc>
            </a:pPr>
            <a:endParaRPr lang="en-US" sz="2000" dirty="0"/>
          </a:p>
          <a:p>
            <a:pPr>
              <a:lnSpc>
                <a:spcPct val="150000"/>
              </a:lnSpc>
            </a:pPr>
            <a:r>
              <a:rPr lang="en-US" sz="2000" dirty="0"/>
              <a:t> </a:t>
            </a:r>
          </a:p>
        </p:txBody>
      </p:sp>
    </p:spTree>
    <p:extLst>
      <p:ext uri="{BB962C8B-B14F-4D97-AF65-F5344CB8AC3E}">
        <p14:creationId xmlns:p14="http://schemas.microsoft.com/office/powerpoint/2010/main" val="374392607"/>
      </p:ext>
    </p:extLst>
  </p:cSld>
  <p:clrMapOvr>
    <a:masterClrMapping/>
  </p:clrMapOvr>
  <p:transition spd="slow" advClick="0" advTm="10000">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Crimson Club </a:t>
            </a:r>
            <a:r>
              <a:rPr lang="en-US" sz="2800" dirty="0">
                <a:solidFill>
                  <a:srgbClr val="C00000"/>
                </a:solidFill>
                <a:latin typeface="Baskerville Old Face" panose="02020602080505020303" pitchFamily="18" charset="0"/>
              </a:rPr>
              <a:t>(Continued)</a:t>
            </a:r>
            <a:endParaRPr lang="en-US" sz="4800" dirty="0">
              <a:solidFill>
                <a:srgbClr val="C00000"/>
              </a:solidFill>
              <a:latin typeface="Baskerville Old Face" panose="02020602080505020303" pitchFamily="18" charset="0"/>
            </a:endParaRPr>
          </a:p>
        </p:txBody>
      </p:sp>
      <p:sp>
        <p:nvSpPr>
          <p:cNvPr id="5" name="TextBox 4">
            <a:extLst>
              <a:ext uri="{FF2B5EF4-FFF2-40B4-BE49-F238E27FC236}">
                <a16:creationId xmlns:a16="http://schemas.microsoft.com/office/drawing/2014/main" id="{7951902A-A8FA-477F-8E89-02725B31F727}"/>
              </a:ext>
            </a:extLst>
          </p:cNvPr>
          <p:cNvSpPr txBox="1"/>
          <p:nvPr/>
        </p:nvSpPr>
        <p:spPr>
          <a:xfrm>
            <a:off x="4574653" y="1891015"/>
            <a:ext cx="6408779" cy="3776740"/>
          </a:xfrm>
          <a:prstGeom prst="rect">
            <a:avLst/>
          </a:prstGeom>
          <a:noFill/>
        </p:spPr>
        <p:txBody>
          <a:bodyPr wrap="square" numCol="2" rtlCol="0">
            <a:spAutoFit/>
          </a:bodyPr>
          <a:lstStyle/>
          <a:p>
            <a:pPr algn="ctr">
              <a:lnSpc>
                <a:spcPct val="150000"/>
              </a:lnSpc>
            </a:pPr>
            <a:r>
              <a:rPr lang="en-US" sz="2000" dirty="0" err="1">
                <a:latin typeface="Baskerville Old Face" panose="02020602080505020303" pitchFamily="18" charset="0"/>
              </a:rPr>
              <a:t>Ody</a:t>
            </a:r>
            <a:r>
              <a:rPr lang="en-US" sz="2000" dirty="0">
                <a:latin typeface="Baskerville Old Face" panose="02020602080505020303" pitchFamily="18" charset="0"/>
              </a:rPr>
              <a:t> Rico</a:t>
            </a:r>
          </a:p>
          <a:p>
            <a:pPr algn="ctr">
              <a:lnSpc>
                <a:spcPct val="150000"/>
              </a:lnSpc>
            </a:pPr>
            <a:r>
              <a:rPr lang="en-US" sz="2000" dirty="0">
                <a:latin typeface="Baskerville Old Face" panose="02020602080505020303" pitchFamily="18" charset="0"/>
              </a:rPr>
              <a:t>Vincent Siren</a:t>
            </a:r>
          </a:p>
          <a:p>
            <a:pPr algn="ctr">
              <a:lnSpc>
                <a:spcPct val="150000"/>
              </a:lnSpc>
            </a:pPr>
            <a:r>
              <a:rPr lang="en-US" sz="2000" dirty="0">
                <a:latin typeface="Baskerville Old Face" panose="02020602080505020303" pitchFamily="18" charset="0"/>
              </a:rPr>
              <a:t>Barry Steichen</a:t>
            </a:r>
          </a:p>
          <a:p>
            <a:pPr algn="ctr">
              <a:lnSpc>
                <a:spcPct val="150000"/>
              </a:lnSpc>
            </a:pPr>
            <a:r>
              <a:rPr lang="en-US" sz="2000" dirty="0">
                <a:latin typeface="Baskerville Old Face" panose="02020602080505020303" pitchFamily="18" charset="0"/>
              </a:rPr>
              <a:t>Tommy and Suzy </a:t>
            </a:r>
            <a:r>
              <a:rPr lang="en-US" sz="2000" dirty="0" err="1">
                <a:latin typeface="Baskerville Old Face" panose="02020602080505020303" pitchFamily="18" charset="0"/>
              </a:rPr>
              <a:t>Stergas</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Connie Van </a:t>
            </a:r>
            <a:r>
              <a:rPr lang="en-US" sz="2000" dirty="0" err="1">
                <a:latin typeface="Baskerville Old Face" panose="02020602080505020303" pitchFamily="18" charset="0"/>
              </a:rPr>
              <a:t>Ausdall</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Dennis and Melanie Williams</a:t>
            </a:r>
          </a:p>
          <a:p>
            <a:pPr algn="ctr">
              <a:lnSpc>
                <a:spcPct val="150000"/>
              </a:lnSpc>
            </a:pPr>
            <a:r>
              <a:rPr lang="en-US" sz="2000" dirty="0">
                <a:latin typeface="Baskerville Old Face" panose="02020602080505020303" pitchFamily="18" charset="0"/>
              </a:rPr>
              <a:t>Daniel Wood</a:t>
            </a:r>
          </a:p>
          <a:p>
            <a:pPr algn="ctr">
              <a:lnSpc>
                <a:spcPct val="150000"/>
              </a:lnSpc>
            </a:pPr>
            <a:r>
              <a:rPr lang="en-US" sz="2000" dirty="0">
                <a:latin typeface="Baskerville Old Face" panose="02020602080505020303" pitchFamily="18" charset="0"/>
              </a:rPr>
              <a:t>Vernon and Norma Young</a:t>
            </a:r>
          </a:p>
          <a:p>
            <a:pPr algn="ctr">
              <a:lnSpc>
                <a:spcPct val="150000"/>
              </a:lnSpc>
            </a:pPr>
            <a:endParaRPr lang="en-US" sz="20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1745581941"/>
      </p:ext>
    </p:extLst>
  </p:cSld>
  <p:clrMapOvr>
    <a:masterClrMapping/>
  </p:clrMapOvr>
  <p:transition spd="slow" advClick="0" advTm="10000">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7E60D-B9ED-4A2E-AA90-5D7070CFF5A0}"/>
              </a:ext>
            </a:extLst>
          </p:cNvPr>
          <p:cNvSpPr>
            <a:spLocks noGrp="1"/>
          </p:cNvSpPr>
          <p:nvPr>
            <p:ph type="sldNum" sz="quarter" idx="12"/>
          </p:nvPr>
        </p:nvSpPr>
        <p:spPr/>
        <p:txBody>
          <a:bodyPr/>
          <a:lstStyle/>
          <a:p>
            <a:fld id="{3131D7CC-1314-44C6-8B02-DAA70D54A6AA}" type="slidenum">
              <a:rPr lang="en-US" smtClean="0"/>
              <a:t>29</a:t>
            </a:fld>
            <a:endParaRPr lang="en-US"/>
          </a:p>
        </p:txBody>
      </p:sp>
      <p:pic>
        <p:nvPicPr>
          <p:cNvPr id="4" name="Picture 3">
            <a:extLst>
              <a:ext uri="{FF2B5EF4-FFF2-40B4-BE49-F238E27FC236}">
                <a16:creationId xmlns:a16="http://schemas.microsoft.com/office/drawing/2014/main" id="{90629E6C-AE46-45E3-83BA-7EF5F42B7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984"/>
            <a:ext cx="12192000" cy="8125968"/>
          </a:xfrm>
          <a:prstGeom prst="rect">
            <a:avLst/>
          </a:prstGeom>
        </p:spPr>
      </p:pic>
    </p:spTree>
    <p:extLst>
      <p:ext uri="{BB962C8B-B14F-4D97-AF65-F5344CB8AC3E}">
        <p14:creationId xmlns:p14="http://schemas.microsoft.com/office/powerpoint/2010/main" val="2107223089"/>
      </p:ext>
    </p:extLst>
  </p:cSld>
  <p:clrMapOvr>
    <a:masterClrMapping/>
  </p:clrMapOvr>
  <p:transition spd="slow" advClick="0" advTm="10000">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D5EB8F-1E26-48A5-928B-F2BA004400E2}"/>
              </a:ext>
            </a:extLst>
          </p:cNvPr>
          <p:cNvSpPr/>
          <p:nvPr/>
        </p:nvSpPr>
        <p:spPr>
          <a:xfrm>
            <a:off x="850232" y="834190"/>
            <a:ext cx="10491536" cy="1031705"/>
          </a:xfrm>
          <a:prstGeom prst="rect">
            <a:avLst/>
          </a:prstGeom>
        </p:spPr>
        <p:txBody>
          <a:bodyPr wrap="square">
            <a:spAutoFit/>
          </a:bodyPr>
          <a:lstStyle/>
          <a:p>
            <a:pPr algn="ctr"/>
            <a:r>
              <a:rPr lang="en-US" sz="6000" dirty="0">
                <a:latin typeface="Baskerville Old Face" panose="02020602080505020303" pitchFamily="18" charset="0"/>
              </a:rPr>
              <a:t>NOC Mission Statement</a:t>
            </a:r>
          </a:p>
        </p:txBody>
      </p:sp>
      <p:sp>
        <p:nvSpPr>
          <p:cNvPr id="4" name="TextBox 3">
            <a:extLst>
              <a:ext uri="{FF2B5EF4-FFF2-40B4-BE49-F238E27FC236}">
                <a16:creationId xmlns:a16="http://schemas.microsoft.com/office/drawing/2014/main" id="{772D9B18-DAA1-4FE3-955A-5EF2DA563BD0}"/>
              </a:ext>
            </a:extLst>
          </p:cNvPr>
          <p:cNvSpPr txBox="1"/>
          <p:nvPr/>
        </p:nvSpPr>
        <p:spPr>
          <a:xfrm>
            <a:off x="978568" y="2144632"/>
            <a:ext cx="10363200" cy="3539430"/>
          </a:xfrm>
          <a:prstGeom prst="rect">
            <a:avLst/>
          </a:prstGeom>
          <a:noFill/>
        </p:spPr>
        <p:txBody>
          <a:bodyPr wrap="square" rtlCol="0">
            <a:spAutoFit/>
          </a:bodyPr>
          <a:lstStyle/>
          <a:p>
            <a:pPr algn="ctr"/>
            <a:r>
              <a:rPr lang="en-US" sz="3200" dirty="0">
                <a:latin typeface="Baskerville Old Face" panose="02020602080505020303" pitchFamily="18" charset="0"/>
              </a:rPr>
              <a:t>Northern Oklahoma College, the State’s first public community college is a multi-campus, land-grant institution that provides high-quality, accessible, and affordable educational opportunities and services which create life-changing experiences and develop students as effective learners and leaders within their communities in a connected, ever-changing world.</a:t>
            </a:r>
          </a:p>
        </p:txBody>
      </p:sp>
    </p:spTree>
    <p:extLst>
      <p:ext uri="{BB962C8B-B14F-4D97-AF65-F5344CB8AC3E}">
        <p14:creationId xmlns:p14="http://schemas.microsoft.com/office/powerpoint/2010/main" val="1401315963"/>
      </p:ext>
    </p:extLst>
  </p:cSld>
  <p:clrMapOvr>
    <a:masterClrMapping/>
  </p:clrMapOvr>
  <p:transition spd="slow" advClick="0" advTm="10000">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Round Up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687354"/>
            <a:ext cx="10485484" cy="5170646"/>
          </a:xfrm>
          <a:prstGeom prst="rect">
            <a:avLst/>
          </a:prstGeom>
          <a:noFill/>
        </p:spPr>
        <p:txBody>
          <a:bodyPr wrap="square" numCol="2" rtlCol="0">
            <a:spAutoFit/>
          </a:bodyPr>
          <a:lstStyle/>
          <a:p>
            <a:pPr algn="ctr">
              <a:lnSpc>
                <a:spcPct val="150000"/>
              </a:lnSpc>
            </a:pPr>
            <a:r>
              <a:rPr lang="en-US" sz="2000" dirty="0">
                <a:latin typeface="Baskerville Old Face" panose="02020602080505020303" pitchFamily="18" charset="0"/>
              </a:rPr>
              <a:t>Elaine Albers</a:t>
            </a:r>
          </a:p>
          <a:p>
            <a:pPr algn="ctr">
              <a:lnSpc>
                <a:spcPct val="150000"/>
              </a:lnSpc>
            </a:pPr>
            <a:r>
              <a:rPr lang="en-US" sz="2000" dirty="0">
                <a:latin typeface="Baskerville Old Face" panose="02020602080505020303" pitchFamily="18" charset="0"/>
              </a:rPr>
              <a:t>Art Center of Tonkawa</a:t>
            </a:r>
          </a:p>
          <a:p>
            <a:pPr algn="ctr">
              <a:lnSpc>
                <a:spcPct val="150000"/>
              </a:lnSpc>
            </a:pPr>
            <a:r>
              <a:rPr lang="en-US" sz="2000" dirty="0">
                <a:latin typeface="Baskerville Old Face" panose="02020602080505020303" pitchFamily="18" charset="0"/>
              </a:rPr>
              <a:t>Dr. Paul Bowers</a:t>
            </a:r>
          </a:p>
          <a:p>
            <a:pPr algn="ctr">
              <a:lnSpc>
                <a:spcPct val="150000"/>
              </a:lnSpc>
            </a:pPr>
            <a:r>
              <a:rPr lang="en-US" sz="2000" dirty="0">
                <a:latin typeface="Baskerville Old Face" panose="02020602080505020303" pitchFamily="18" charset="0"/>
              </a:rPr>
              <a:t>Aaron and Suzi Brown</a:t>
            </a:r>
          </a:p>
          <a:p>
            <a:pPr algn="ctr">
              <a:lnSpc>
                <a:spcPct val="150000"/>
              </a:lnSpc>
            </a:pPr>
            <a:r>
              <a:rPr lang="en-US" sz="2000" dirty="0">
                <a:latin typeface="Baskerville Old Face" panose="02020602080505020303" pitchFamily="18" charset="0"/>
              </a:rPr>
              <a:t>Carolyn Brown</a:t>
            </a:r>
          </a:p>
          <a:p>
            <a:pPr algn="ctr">
              <a:lnSpc>
                <a:spcPct val="150000"/>
              </a:lnSpc>
            </a:pPr>
            <a:r>
              <a:rPr lang="en-US" sz="2000" dirty="0">
                <a:latin typeface="Baskerville Old Face" panose="02020602080505020303" pitchFamily="18" charset="0"/>
              </a:rPr>
              <a:t>Rhett and Jill Butler</a:t>
            </a:r>
          </a:p>
          <a:p>
            <a:pPr algn="ctr">
              <a:lnSpc>
                <a:spcPct val="150000"/>
              </a:lnSpc>
            </a:pPr>
            <a:r>
              <a:rPr lang="en-US" sz="2000" dirty="0">
                <a:latin typeface="Baskerville Old Face" panose="02020602080505020303" pitchFamily="18" charset="0"/>
              </a:rPr>
              <a:t>Royce and Kathlyn Caldron</a:t>
            </a:r>
          </a:p>
          <a:p>
            <a:pPr algn="ctr">
              <a:lnSpc>
                <a:spcPct val="150000"/>
              </a:lnSpc>
            </a:pPr>
            <a:r>
              <a:rPr lang="en-US" sz="2000" dirty="0">
                <a:latin typeface="Baskerville Old Face" panose="02020602080505020303" pitchFamily="18" charset="0"/>
              </a:rPr>
              <a:t>Anna </a:t>
            </a:r>
            <a:r>
              <a:rPr lang="en-US" sz="2000" dirty="0" err="1">
                <a:latin typeface="Baskerville Old Face" panose="02020602080505020303" pitchFamily="18" charset="0"/>
              </a:rPr>
              <a:t>Cales</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Mark and Cherri Calvert</a:t>
            </a: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Dr. Jack </a:t>
            </a:r>
            <a:r>
              <a:rPr lang="en-US" sz="2000" dirty="0" err="1">
                <a:latin typeface="Baskerville Old Face" panose="02020602080505020303" pitchFamily="18" charset="0"/>
              </a:rPr>
              <a:t>Cnossen</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Tim and Ginny Coffman</a:t>
            </a:r>
          </a:p>
          <a:p>
            <a:pPr algn="ctr">
              <a:lnSpc>
                <a:spcPct val="150000"/>
              </a:lnSpc>
            </a:pPr>
            <a:r>
              <a:rPr lang="en-US" sz="2000" dirty="0">
                <a:latin typeface="Baskerville Old Face" panose="02020602080505020303" pitchFamily="18" charset="0"/>
              </a:rPr>
              <a:t>ConocoPhillips Matching Gift Program</a:t>
            </a:r>
          </a:p>
          <a:p>
            <a:pPr algn="ctr">
              <a:lnSpc>
                <a:spcPct val="150000"/>
              </a:lnSpc>
            </a:pPr>
            <a:r>
              <a:rPr lang="en-US" sz="2000" dirty="0">
                <a:latin typeface="Baskerville Old Face" panose="02020602080505020303" pitchFamily="18" charset="0"/>
              </a:rPr>
              <a:t>Tamera Davis</a:t>
            </a:r>
          </a:p>
          <a:p>
            <a:pPr algn="ctr">
              <a:lnSpc>
                <a:spcPct val="150000"/>
              </a:lnSpc>
            </a:pPr>
            <a:r>
              <a:rPr lang="en-US" sz="2000" dirty="0">
                <a:latin typeface="Baskerville Old Face" panose="02020602080505020303" pitchFamily="18" charset="0"/>
              </a:rPr>
              <a:t>Delphi Study Club</a:t>
            </a:r>
          </a:p>
          <a:p>
            <a:pPr algn="ctr">
              <a:lnSpc>
                <a:spcPct val="150000"/>
              </a:lnSpc>
            </a:pPr>
            <a:r>
              <a:rPr lang="en-US" sz="2000" dirty="0">
                <a:latin typeface="Baskerville Old Face" panose="02020602080505020303" pitchFamily="18" charset="0"/>
              </a:rPr>
              <a:t>Diemer Construction Company Employees</a:t>
            </a:r>
          </a:p>
          <a:p>
            <a:pPr algn="ctr">
              <a:lnSpc>
                <a:spcPct val="150000"/>
              </a:lnSpc>
            </a:pPr>
            <a:r>
              <a:rPr lang="en-US" sz="2000" dirty="0">
                <a:latin typeface="Baskerville Old Face" panose="02020602080505020303" pitchFamily="18" charset="0"/>
              </a:rPr>
              <a:t>Robert Doenges</a:t>
            </a:r>
          </a:p>
          <a:p>
            <a:pPr algn="ctr">
              <a:lnSpc>
                <a:spcPct val="150000"/>
              </a:lnSpc>
            </a:pPr>
            <a:r>
              <a:rPr lang="en-US" sz="2000" dirty="0">
                <a:latin typeface="Baskerville Old Face" panose="02020602080505020303" pitchFamily="18" charset="0"/>
              </a:rPr>
              <a:t>Larry and Sharon Dye</a:t>
            </a:r>
          </a:p>
          <a:p>
            <a:pPr algn="ctr">
              <a:lnSpc>
                <a:spcPct val="150000"/>
              </a:lnSpc>
            </a:pPr>
            <a:r>
              <a:rPr lang="en-US" sz="2000" dirty="0">
                <a:latin typeface="Baskerville Old Face" panose="02020602080505020303" pitchFamily="18" charset="0"/>
              </a:rPr>
              <a:t>Leonard and Vickie Epperson</a:t>
            </a:r>
          </a:p>
          <a:p>
            <a:pPr>
              <a:lnSpc>
                <a:spcPct val="150000"/>
              </a:lnSpc>
            </a:pPr>
            <a:r>
              <a:rPr lang="en-US" sz="2000" dirty="0"/>
              <a:t> </a:t>
            </a:r>
          </a:p>
        </p:txBody>
      </p:sp>
    </p:spTree>
    <p:extLst>
      <p:ext uri="{BB962C8B-B14F-4D97-AF65-F5344CB8AC3E}">
        <p14:creationId xmlns:p14="http://schemas.microsoft.com/office/powerpoint/2010/main" val="2487239930"/>
      </p:ext>
    </p:extLst>
  </p:cSld>
  <p:clrMapOvr>
    <a:masterClrMapping/>
  </p:clrMapOvr>
  <p:transition spd="slow" advClick="0" advTm="10000">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Round Up Club </a:t>
            </a:r>
            <a:r>
              <a:rPr lang="en-US" sz="2800" dirty="0">
                <a:solidFill>
                  <a:srgbClr val="C00000"/>
                </a:solidFill>
                <a:latin typeface="Baskerville Old Face" panose="02020602080505020303" pitchFamily="18" charset="0"/>
              </a:rPr>
              <a:t>(Continued)</a:t>
            </a:r>
            <a:endParaRPr lang="en-US" sz="4800" dirty="0">
              <a:solidFill>
                <a:srgbClr val="C00000"/>
              </a:solidFill>
              <a:latin typeface="Baskerville Old Face" panose="02020602080505020303" pitchFamily="18" charset="0"/>
            </a:endParaRP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01593"/>
            <a:ext cx="10485484" cy="6036974"/>
          </a:xfrm>
          <a:prstGeom prst="rect">
            <a:avLst/>
          </a:prstGeom>
          <a:noFill/>
        </p:spPr>
        <p:txBody>
          <a:bodyPr wrap="square" numCol="2" rtlCol="0">
            <a:spAutoFit/>
          </a:bodyPr>
          <a:lstStyle/>
          <a:p>
            <a:pPr algn="ctr">
              <a:lnSpc>
                <a:spcPct val="150000"/>
              </a:lnSpc>
            </a:pPr>
            <a:r>
              <a:rPr lang="en-US" sz="2000" dirty="0">
                <a:latin typeface="Baskerville Old Face" panose="02020602080505020303" pitchFamily="18" charset="0"/>
              </a:rPr>
              <a:t>James and Marilyn Gilbert</a:t>
            </a:r>
          </a:p>
          <a:p>
            <a:pPr algn="ctr">
              <a:lnSpc>
                <a:spcPct val="150000"/>
              </a:lnSpc>
            </a:pPr>
            <a:r>
              <a:rPr lang="en-US" sz="2000" dirty="0">
                <a:latin typeface="Baskerville Old Face" panose="02020602080505020303" pitchFamily="18" charset="0"/>
              </a:rPr>
              <a:t>Phil and Debora Gooch</a:t>
            </a:r>
          </a:p>
          <a:p>
            <a:pPr algn="ctr">
              <a:lnSpc>
                <a:spcPct val="150000"/>
              </a:lnSpc>
            </a:pPr>
            <a:r>
              <a:rPr lang="en-US" sz="2000" dirty="0">
                <a:latin typeface="Baskerville Old Face" panose="02020602080505020303" pitchFamily="18" charset="0"/>
              </a:rPr>
              <a:t>Brad Gordon</a:t>
            </a:r>
          </a:p>
          <a:p>
            <a:pPr algn="ctr">
              <a:lnSpc>
                <a:spcPct val="150000"/>
              </a:lnSpc>
            </a:pPr>
            <a:r>
              <a:rPr lang="en-US" sz="2000" dirty="0">
                <a:latin typeface="Baskerville Old Face" panose="02020602080505020303" pitchFamily="18" charset="0"/>
              </a:rPr>
              <a:t>Brandt and Pat Harris</a:t>
            </a:r>
          </a:p>
          <a:p>
            <a:pPr algn="ctr">
              <a:lnSpc>
                <a:spcPct val="150000"/>
              </a:lnSpc>
            </a:pPr>
            <a:r>
              <a:rPr lang="en-US" sz="2000" dirty="0">
                <a:latin typeface="Baskerville Old Face" panose="02020602080505020303" pitchFamily="18" charset="0"/>
              </a:rPr>
              <a:t>Richard </a:t>
            </a:r>
            <a:r>
              <a:rPr lang="en-US" sz="2000" dirty="0" err="1">
                <a:latin typeface="Baskerville Old Face" panose="02020602080505020303" pitchFamily="18" charset="0"/>
              </a:rPr>
              <a:t>Hefton</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Kirby Hill</a:t>
            </a:r>
          </a:p>
          <a:p>
            <a:pPr algn="ctr">
              <a:lnSpc>
                <a:spcPct val="150000"/>
              </a:lnSpc>
            </a:pPr>
            <a:r>
              <a:rPr lang="en-US" sz="2000" dirty="0">
                <a:latin typeface="Baskerville Old Face" panose="02020602080505020303" pitchFamily="18" charset="0"/>
              </a:rPr>
              <a:t>Mark </a:t>
            </a:r>
            <a:r>
              <a:rPr lang="en-US" sz="2000" dirty="0" err="1">
                <a:latin typeface="Baskerville Old Face" panose="02020602080505020303" pitchFamily="18" charset="0"/>
              </a:rPr>
              <a:t>Hilyard</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William Hodge</a:t>
            </a:r>
          </a:p>
          <a:p>
            <a:pPr algn="ctr">
              <a:lnSpc>
                <a:spcPct val="150000"/>
              </a:lnSpc>
            </a:pPr>
            <a:r>
              <a:rPr lang="en-US" sz="2000" dirty="0">
                <a:latin typeface="Baskerville Old Face" panose="02020602080505020303" pitchFamily="18" charset="0"/>
              </a:rPr>
              <a:t>Leslie Johns</a:t>
            </a: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Clayton and Nancy Johnson</a:t>
            </a:r>
          </a:p>
          <a:p>
            <a:pPr algn="ctr">
              <a:lnSpc>
                <a:spcPct val="150000"/>
              </a:lnSpc>
            </a:pPr>
            <a:r>
              <a:rPr lang="en-US" sz="2000" dirty="0">
                <a:latin typeface="Baskerville Old Face" panose="02020602080505020303" pitchFamily="18" charset="0"/>
              </a:rPr>
              <a:t>Cameron and Sherryl Nelson</a:t>
            </a:r>
          </a:p>
          <a:p>
            <a:pPr algn="ctr">
              <a:lnSpc>
                <a:spcPct val="150000"/>
              </a:lnSpc>
            </a:pPr>
            <a:r>
              <a:rPr lang="en-US" sz="2000" dirty="0">
                <a:latin typeface="Baskerville Old Face" panose="02020602080505020303" pitchFamily="18" charset="0"/>
              </a:rPr>
              <a:t>Homer and Barbara Nicholson</a:t>
            </a:r>
          </a:p>
          <a:p>
            <a:pPr algn="ctr">
              <a:lnSpc>
                <a:spcPct val="150000"/>
              </a:lnSpc>
            </a:pPr>
            <a:r>
              <a:rPr lang="en-US" sz="2000" dirty="0">
                <a:latin typeface="Baskerville Old Face" panose="02020602080505020303" pitchFamily="18" charset="0"/>
              </a:rPr>
              <a:t>Lisa </a:t>
            </a:r>
            <a:r>
              <a:rPr lang="en-US" sz="2000" dirty="0" err="1">
                <a:latin typeface="Baskerville Old Face" panose="02020602080505020303" pitchFamily="18" charset="0"/>
              </a:rPr>
              <a:t>Nordquist</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Kim Ochoa</a:t>
            </a:r>
          </a:p>
          <a:p>
            <a:pPr algn="ctr">
              <a:lnSpc>
                <a:spcPct val="150000"/>
              </a:lnSpc>
            </a:pPr>
            <a:r>
              <a:rPr lang="en-US" sz="2000" dirty="0">
                <a:latin typeface="Baskerville Old Face" panose="02020602080505020303" pitchFamily="18" charset="0"/>
              </a:rPr>
              <a:t>James Parnell</a:t>
            </a:r>
          </a:p>
          <a:p>
            <a:pPr algn="ctr">
              <a:lnSpc>
                <a:spcPct val="150000"/>
              </a:lnSpc>
            </a:pPr>
            <a:r>
              <a:rPr lang="en-US" sz="2000" dirty="0">
                <a:latin typeface="Baskerville Old Face" panose="02020602080505020303" pitchFamily="18" charset="0"/>
              </a:rPr>
              <a:t>Ryan and Jennie Paul</a:t>
            </a:r>
          </a:p>
          <a:p>
            <a:pPr algn="ctr">
              <a:lnSpc>
                <a:spcPct val="150000"/>
              </a:lnSpc>
            </a:pPr>
            <a:r>
              <a:rPr lang="en-US" sz="2000" dirty="0">
                <a:latin typeface="Baskerville Old Face" panose="02020602080505020303" pitchFamily="18" charset="0"/>
              </a:rPr>
              <a:t>Natalie Prather</a:t>
            </a:r>
          </a:p>
          <a:p>
            <a:pPr algn="ctr">
              <a:lnSpc>
                <a:spcPct val="150000"/>
              </a:lnSpc>
            </a:pPr>
            <a:r>
              <a:rPr lang="en-US" sz="2000" dirty="0">
                <a:latin typeface="Baskerville Old Face" panose="02020602080505020303" pitchFamily="18" charset="0"/>
              </a:rPr>
              <a:t>Laurence “Bo” </a:t>
            </a:r>
            <a:r>
              <a:rPr lang="en-US" sz="2000" dirty="0" err="1">
                <a:latin typeface="Baskerville Old Face" panose="02020602080505020303" pitchFamily="18" charset="0"/>
              </a:rPr>
              <a:t>Riseling</a:t>
            </a:r>
            <a:endParaRPr lang="en-US" sz="2000" dirty="0">
              <a:latin typeface="Baskerville Old Face" panose="02020602080505020303" pitchFamily="18" charset="0"/>
            </a:endParaRPr>
          </a:p>
          <a:p>
            <a:pPr algn="ctr">
              <a:lnSpc>
                <a:spcPct val="150000"/>
              </a:lnSpc>
            </a:pPr>
            <a:endParaRPr lang="en-US" sz="2000" dirty="0"/>
          </a:p>
          <a:p>
            <a:pPr algn="ctr">
              <a:lnSpc>
                <a:spcPct val="150000"/>
              </a:lnSpc>
            </a:pPr>
            <a:endParaRPr lang="en-US" sz="2000" dirty="0"/>
          </a:p>
          <a:p>
            <a:pPr algn="ctr">
              <a:lnSpc>
                <a:spcPct val="150000"/>
              </a:lnSpc>
            </a:pPr>
            <a:endParaRPr lang="en-US" sz="2000" dirty="0"/>
          </a:p>
          <a:p>
            <a:pPr>
              <a:lnSpc>
                <a:spcPct val="150000"/>
              </a:lnSpc>
            </a:pPr>
            <a:r>
              <a:rPr lang="en-US" sz="2000" dirty="0"/>
              <a:t> </a:t>
            </a:r>
          </a:p>
        </p:txBody>
      </p:sp>
    </p:spTree>
    <p:extLst>
      <p:ext uri="{BB962C8B-B14F-4D97-AF65-F5344CB8AC3E}">
        <p14:creationId xmlns:p14="http://schemas.microsoft.com/office/powerpoint/2010/main" val="458328398"/>
      </p:ext>
    </p:extLst>
  </p:cSld>
  <p:clrMapOvr>
    <a:masterClrMapping/>
  </p:clrMapOvr>
  <p:transition spd="slow" advClick="0" advTm="10000">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Round Up Club </a:t>
            </a:r>
            <a:r>
              <a:rPr lang="en-US" sz="2800" dirty="0">
                <a:solidFill>
                  <a:srgbClr val="C00000"/>
                </a:solidFill>
                <a:latin typeface="Baskerville Old Face" panose="02020602080505020303" pitchFamily="18" charset="0"/>
              </a:rPr>
              <a:t>(Continued)</a:t>
            </a:r>
            <a:endParaRPr lang="en-US" sz="4800" dirty="0">
              <a:solidFill>
                <a:srgbClr val="C00000"/>
              </a:solidFill>
              <a:latin typeface="Baskerville Old Face" panose="02020602080505020303" pitchFamily="18" charset="0"/>
            </a:endParaRP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84690"/>
            <a:ext cx="10485484" cy="5575309"/>
          </a:xfrm>
          <a:prstGeom prst="rect">
            <a:avLst/>
          </a:prstGeom>
          <a:noFill/>
        </p:spPr>
        <p:txBody>
          <a:bodyPr wrap="square" numCol="2" rtlCol="0">
            <a:spAutoFit/>
          </a:bodyPr>
          <a:lstStyle/>
          <a:p>
            <a:pPr algn="ctr">
              <a:lnSpc>
                <a:spcPct val="150000"/>
              </a:lnSpc>
            </a:pPr>
            <a:r>
              <a:rPr lang="en-US" sz="2000" dirty="0">
                <a:latin typeface="Baskerville Old Face" panose="02020602080505020303" pitchFamily="18" charset="0"/>
              </a:rPr>
              <a:t>J. Wesley </a:t>
            </a:r>
            <a:r>
              <a:rPr lang="en-US" sz="2000" dirty="0" err="1">
                <a:latin typeface="Baskerville Old Face" panose="02020602080505020303" pitchFamily="18" charset="0"/>
              </a:rPr>
              <a:t>Ruzek</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Salt Fork Armory, LLC – Coby Snyder, Jr.</a:t>
            </a:r>
          </a:p>
          <a:p>
            <a:pPr algn="ctr">
              <a:lnSpc>
                <a:spcPct val="150000"/>
              </a:lnSpc>
            </a:pPr>
            <a:r>
              <a:rPr lang="en-US" sz="2000" dirty="0">
                <a:latin typeface="Baskerville Old Face" panose="02020602080505020303" pitchFamily="18" charset="0"/>
              </a:rPr>
              <a:t>Linus and Sue Schmitz</a:t>
            </a:r>
          </a:p>
          <a:p>
            <a:pPr algn="ctr">
              <a:lnSpc>
                <a:spcPct val="150000"/>
              </a:lnSpc>
            </a:pPr>
            <a:r>
              <a:rPr lang="en-US" sz="2000" dirty="0">
                <a:latin typeface="Baskerville Old Face" panose="02020602080505020303" pitchFamily="18" charset="0"/>
              </a:rPr>
              <a:t>Rick Scott Construction, Inc.</a:t>
            </a:r>
          </a:p>
          <a:p>
            <a:pPr algn="ctr">
              <a:lnSpc>
                <a:spcPct val="150000"/>
              </a:lnSpc>
            </a:pPr>
            <a:r>
              <a:rPr lang="en-US" sz="2000" dirty="0">
                <a:latin typeface="Baskerville Old Face" panose="02020602080505020303" pitchFamily="18" charset="0"/>
              </a:rPr>
              <a:t>Stephanie Scott Bundy</a:t>
            </a:r>
          </a:p>
          <a:p>
            <a:pPr algn="ctr">
              <a:lnSpc>
                <a:spcPct val="150000"/>
              </a:lnSpc>
            </a:pPr>
            <a:r>
              <a:rPr lang="en-US" sz="2000" dirty="0">
                <a:latin typeface="Baskerville Old Face" panose="02020602080505020303" pitchFamily="18" charset="0"/>
              </a:rPr>
              <a:t>Scott and Brittany Seabridge</a:t>
            </a:r>
          </a:p>
          <a:p>
            <a:pPr algn="ctr">
              <a:lnSpc>
                <a:spcPct val="150000"/>
              </a:lnSpc>
            </a:pPr>
            <a:r>
              <a:rPr lang="en-US" sz="2000" dirty="0">
                <a:latin typeface="Baskerville Old Face" panose="02020602080505020303" pitchFamily="18" charset="0"/>
              </a:rPr>
              <a:t>Danny and Toni Snow</a:t>
            </a:r>
          </a:p>
          <a:p>
            <a:pPr algn="ctr">
              <a:lnSpc>
                <a:spcPct val="150000"/>
              </a:lnSpc>
            </a:pPr>
            <a:r>
              <a:rPr lang="en-US" sz="2000" dirty="0">
                <a:latin typeface="Baskerville Old Face" panose="02020602080505020303" pitchFamily="18" charset="0"/>
              </a:rPr>
              <a:t>Ruth Steichen Estate</a:t>
            </a:r>
          </a:p>
          <a:p>
            <a:pPr algn="ctr">
              <a:lnSpc>
                <a:spcPct val="150000"/>
              </a:lnSpc>
            </a:pPr>
            <a:r>
              <a:rPr lang="en-US" sz="2000" dirty="0">
                <a:latin typeface="Baskerville Old Face" panose="02020602080505020303" pitchFamily="18" charset="0"/>
              </a:rPr>
              <a:t>Mary Steichen</a:t>
            </a: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Major George and Nancy </a:t>
            </a:r>
            <a:r>
              <a:rPr lang="en-US" sz="2000" dirty="0" err="1">
                <a:latin typeface="Baskerville Old Face" panose="02020602080505020303" pitchFamily="18" charset="0"/>
              </a:rPr>
              <a:t>Stirman</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Emma Lou Stiver</a:t>
            </a:r>
          </a:p>
          <a:p>
            <a:pPr algn="ctr">
              <a:lnSpc>
                <a:spcPct val="150000"/>
              </a:lnSpc>
            </a:pPr>
            <a:r>
              <a:rPr lang="en-US" sz="2000" dirty="0">
                <a:latin typeface="Baskerville Old Face" panose="02020602080505020303" pitchFamily="18" charset="0"/>
              </a:rPr>
              <a:t>Christopher Storm</a:t>
            </a:r>
          </a:p>
          <a:p>
            <a:pPr algn="ctr">
              <a:lnSpc>
                <a:spcPct val="150000"/>
              </a:lnSpc>
            </a:pPr>
            <a:r>
              <a:rPr lang="en-US" sz="2000" dirty="0">
                <a:latin typeface="Baskerville Old Face" panose="02020602080505020303" pitchFamily="18" charset="0"/>
              </a:rPr>
              <a:t>Marta Sullivan</a:t>
            </a:r>
          </a:p>
          <a:p>
            <a:pPr algn="ctr">
              <a:lnSpc>
                <a:spcPct val="150000"/>
              </a:lnSpc>
            </a:pPr>
            <a:r>
              <a:rPr lang="en-US" sz="2000" dirty="0">
                <a:latin typeface="Baskerville Old Face" panose="02020602080505020303" pitchFamily="18" charset="0"/>
              </a:rPr>
              <a:t>Randy and Robyn Turney</a:t>
            </a:r>
          </a:p>
          <a:p>
            <a:pPr algn="ctr">
              <a:lnSpc>
                <a:spcPct val="150000"/>
              </a:lnSpc>
            </a:pPr>
            <a:r>
              <a:rPr lang="en-US" sz="2000" dirty="0">
                <a:latin typeface="Baskerville Old Face" panose="02020602080505020303" pitchFamily="18" charset="0"/>
              </a:rPr>
              <a:t>John </a:t>
            </a:r>
            <a:r>
              <a:rPr lang="en-US" sz="2000" dirty="0" err="1">
                <a:latin typeface="Baskerville Old Face" panose="02020602080505020303" pitchFamily="18" charset="0"/>
              </a:rPr>
              <a:t>VanPool</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Sharon Worden</a:t>
            </a:r>
          </a:p>
          <a:p>
            <a:pPr algn="ctr">
              <a:lnSpc>
                <a:spcPct val="150000"/>
              </a:lnSpc>
            </a:pPr>
            <a:r>
              <a:rPr lang="en-US" sz="2000" dirty="0" err="1">
                <a:latin typeface="Baskerville Old Face" panose="02020602080505020303" pitchFamily="18" charset="0"/>
              </a:rPr>
              <a:t>Laural</a:t>
            </a:r>
            <a:r>
              <a:rPr lang="en-US" sz="2000" dirty="0">
                <a:latin typeface="Baskerville Old Face" panose="02020602080505020303" pitchFamily="18" charset="0"/>
              </a:rPr>
              <a:t> </a:t>
            </a:r>
            <a:r>
              <a:rPr lang="en-US" sz="2000" dirty="0" err="1">
                <a:latin typeface="Baskerville Old Face" panose="02020602080505020303" pitchFamily="18" charset="0"/>
              </a:rPr>
              <a:t>Zavodny</a:t>
            </a:r>
            <a:endParaRPr lang="en-US" sz="2000" dirty="0">
              <a:latin typeface="Baskerville Old Face" panose="02020602080505020303" pitchFamily="18" charset="0"/>
            </a:endParaRPr>
          </a:p>
          <a:p>
            <a:pPr algn="ctr">
              <a:lnSpc>
                <a:spcPct val="150000"/>
              </a:lnSpc>
            </a:pPr>
            <a:endParaRPr lang="en-US" sz="2000" dirty="0"/>
          </a:p>
          <a:p>
            <a:pPr algn="ctr">
              <a:lnSpc>
                <a:spcPct val="150000"/>
              </a:lnSpc>
            </a:pPr>
            <a:endParaRPr lang="en-US" sz="2000" dirty="0"/>
          </a:p>
          <a:p>
            <a:pPr>
              <a:lnSpc>
                <a:spcPct val="150000"/>
              </a:lnSpc>
            </a:pPr>
            <a:r>
              <a:rPr lang="en-US" sz="2000" dirty="0"/>
              <a:t> </a:t>
            </a:r>
          </a:p>
        </p:txBody>
      </p:sp>
    </p:spTree>
    <p:extLst>
      <p:ext uri="{BB962C8B-B14F-4D97-AF65-F5344CB8AC3E}">
        <p14:creationId xmlns:p14="http://schemas.microsoft.com/office/powerpoint/2010/main" val="4070319854"/>
      </p:ext>
    </p:extLst>
  </p:cSld>
  <p:clrMapOvr>
    <a:masterClrMapping/>
  </p:clrMapOvr>
  <p:transition spd="slow" advClick="0" advTm="10000">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E2FCE2-24E7-4F8D-9A68-47C3C95CE5CB}"/>
              </a:ext>
            </a:extLst>
          </p:cNvPr>
          <p:cNvSpPr>
            <a:spLocks noGrp="1"/>
          </p:cNvSpPr>
          <p:nvPr>
            <p:ph type="sldNum" sz="quarter" idx="12"/>
          </p:nvPr>
        </p:nvSpPr>
        <p:spPr/>
        <p:txBody>
          <a:bodyPr/>
          <a:lstStyle/>
          <a:p>
            <a:fld id="{3131D7CC-1314-44C6-8B02-DAA70D54A6AA}" type="slidenum">
              <a:rPr lang="en-US" smtClean="0"/>
              <a:t>33</a:t>
            </a:fld>
            <a:endParaRPr lang="en-US"/>
          </a:p>
        </p:txBody>
      </p:sp>
      <p:pic>
        <p:nvPicPr>
          <p:cNvPr id="4" name="Picture 3">
            <a:extLst>
              <a:ext uri="{FF2B5EF4-FFF2-40B4-BE49-F238E27FC236}">
                <a16:creationId xmlns:a16="http://schemas.microsoft.com/office/drawing/2014/main" id="{45F935E0-9788-49C8-9E73-F414F99A59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984"/>
            <a:ext cx="12192000" cy="8125968"/>
          </a:xfrm>
          <a:prstGeom prst="rect">
            <a:avLst/>
          </a:prstGeom>
        </p:spPr>
      </p:pic>
    </p:spTree>
    <p:extLst>
      <p:ext uri="{BB962C8B-B14F-4D97-AF65-F5344CB8AC3E}">
        <p14:creationId xmlns:p14="http://schemas.microsoft.com/office/powerpoint/2010/main" val="466883037"/>
      </p:ext>
    </p:extLst>
  </p:cSld>
  <p:clrMapOvr>
    <a:masterClrMapping/>
  </p:clrMapOvr>
  <p:transition spd="slow" advClick="0" advTm="10000">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Gift In Kind</a:t>
            </a:r>
          </a:p>
        </p:txBody>
      </p:sp>
      <p:sp>
        <p:nvSpPr>
          <p:cNvPr id="5" name="TextBox 4">
            <a:extLst>
              <a:ext uri="{FF2B5EF4-FFF2-40B4-BE49-F238E27FC236}">
                <a16:creationId xmlns:a16="http://schemas.microsoft.com/office/drawing/2014/main" id="{7951902A-A8FA-477F-8E89-02725B31F727}"/>
              </a:ext>
            </a:extLst>
          </p:cNvPr>
          <p:cNvSpPr txBox="1"/>
          <p:nvPr/>
        </p:nvSpPr>
        <p:spPr>
          <a:xfrm>
            <a:off x="3043565" y="2103667"/>
            <a:ext cx="11182798" cy="6971845"/>
          </a:xfrm>
          <a:prstGeom prst="rect">
            <a:avLst/>
          </a:prstGeom>
          <a:noFill/>
        </p:spPr>
        <p:txBody>
          <a:bodyPr wrap="square" numCol="2" rtlCol="0">
            <a:spAutoFit/>
          </a:bodyPr>
          <a:lstStyle/>
          <a:p>
            <a:pPr algn="ctr">
              <a:lnSpc>
                <a:spcPct val="150000"/>
              </a:lnSpc>
            </a:pPr>
            <a:r>
              <a:rPr lang="en-US" sz="2000" dirty="0">
                <a:latin typeface="Baskerville Old Face" panose="02020602080505020303" pitchFamily="18" charset="0"/>
              </a:rPr>
              <a:t>Diemer Construction, LLC</a:t>
            </a:r>
          </a:p>
          <a:p>
            <a:pPr algn="ctr">
              <a:lnSpc>
                <a:spcPct val="150000"/>
              </a:lnSpc>
            </a:pPr>
            <a:r>
              <a:rPr lang="en-US" sz="2000" dirty="0">
                <a:latin typeface="Baskerville Old Face" panose="02020602080505020303" pitchFamily="18" charset="0"/>
              </a:rPr>
              <a:t>Dr. Justin Funk</a:t>
            </a:r>
          </a:p>
          <a:p>
            <a:pPr algn="ctr">
              <a:lnSpc>
                <a:spcPct val="150000"/>
              </a:lnSpc>
            </a:pPr>
            <a:r>
              <a:rPr lang="en-US" sz="2000" dirty="0">
                <a:latin typeface="Baskerville Old Face" panose="02020602080505020303" pitchFamily="18" charset="0"/>
              </a:rPr>
              <a:t>Doctor Pickens Museum, Inc. – Hugh Pickens</a:t>
            </a:r>
          </a:p>
          <a:p>
            <a:pPr algn="ctr">
              <a:lnSpc>
                <a:spcPct val="150000"/>
              </a:lnSpc>
            </a:pPr>
            <a:r>
              <a:rPr lang="en-US" sz="2000" dirty="0">
                <a:latin typeface="Baskerville Old Face" panose="02020602080505020303" pitchFamily="18" charset="0"/>
              </a:rPr>
              <a:t>Renfro Family Foundation – Carl and Brenda Renfro</a:t>
            </a:r>
          </a:p>
          <a:p>
            <a:pPr algn="ctr">
              <a:lnSpc>
                <a:spcPct val="150000"/>
              </a:lnSpc>
            </a:pPr>
            <a:r>
              <a:rPr lang="en-US" sz="2000" dirty="0">
                <a:latin typeface="Baskerville Old Face" panose="02020602080505020303" pitchFamily="18" charset="0"/>
              </a:rPr>
              <a:t>Shell Club Lambs – Larry Shell</a:t>
            </a:r>
          </a:p>
          <a:p>
            <a:pPr algn="ctr">
              <a:lnSpc>
                <a:spcPct val="150000"/>
              </a:lnSpc>
            </a:pPr>
            <a:r>
              <a:rPr lang="en-US" sz="2000" dirty="0">
                <a:latin typeface="Baskerville Old Face" panose="02020602080505020303" pitchFamily="18" charset="0"/>
              </a:rPr>
              <a:t>The </a:t>
            </a:r>
            <a:r>
              <a:rPr lang="en-US" sz="2000" dirty="0" err="1">
                <a:latin typeface="Baskerville Old Face" panose="02020602080505020303" pitchFamily="18" charset="0"/>
              </a:rPr>
              <a:t>Swinford</a:t>
            </a:r>
            <a:r>
              <a:rPr lang="en-US" sz="2000" dirty="0">
                <a:latin typeface="Baskerville Old Face" panose="02020602080505020303" pitchFamily="18" charset="0"/>
              </a:rPr>
              <a:t> Group LLC – Wayland </a:t>
            </a:r>
            <a:r>
              <a:rPr lang="en-US" sz="2000" dirty="0" err="1">
                <a:latin typeface="Baskerville Old Face" panose="02020602080505020303" pitchFamily="18" charset="0"/>
              </a:rPr>
              <a:t>Swinford</a:t>
            </a:r>
            <a:endParaRPr lang="en-US" sz="2000" dirty="0">
              <a:latin typeface="Baskerville Old Face" panose="02020602080505020303" pitchFamily="18" charset="0"/>
            </a:endParaRPr>
          </a:p>
          <a:p>
            <a:pPr algn="ctr">
              <a:lnSpc>
                <a:spcPct val="150000"/>
              </a:lnSpc>
            </a:pPr>
            <a:r>
              <a:rPr lang="en-US" sz="2000" dirty="0">
                <a:latin typeface="Baskerville Old Face" panose="02020602080505020303" pitchFamily="18" charset="0"/>
              </a:rPr>
              <a:t>Dr. Frankie Wood-Black</a:t>
            </a: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latin typeface="Baskerville Old Face" panose="02020602080505020303" pitchFamily="18" charset="0"/>
            </a:endParaRPr>
          </a:p>
          <a:p>
            <a:pPr algn="ctr">
              <a:lnSpc>
                <a:spcPct val="150000"/>
              </a:lnSpc>
            </a:pPr>
            <a:endParaRPr lang="en-US" sz="2000" dirty="0"/>
          </a:p>
          <a:p>
            <a:pPr algn="ctr">
              <a:lnSpc>
                <a:spcPct val="150000"/>
              </a:lnSpc>
            </a:pPr>
            <a:endParaRPr lang="en-US" sz="2000" dirty="0"/>
          </a:p>
          <a:p>
            <a:pPr algn="ctr">
              <a:lnSpc>
                <a:spcPct val="150000"/>
              </a:lnSpc>
            </a:pPr>
            <a:endParaRPr lang="en-US" sz="2000" dirty="0"/>
          </a:p>
          <a:p>
            <a:pPr algn="ctr">
              <a:lnSpc>
                <a:spcPct val="150000"/>
              </a:lnSpc>
            </a:pPr>
            <a:endParaRPr lang="en-US" sz="2000" dirty="0"/>
          </a:p>
          <a:p>
            <a:pPr algn="ctr">
              <a:lnSpc>
                <a:spcPct val="150000"/>
              </a:lnSpc>
            </a:pPr>
            <a:endParaRPr lang="en-US" sz="2000" dirty="0"/>
          </a:p>
          <a:p>
            <a:pPr algn="ctr">
              <a:lnSpc>
                <a:spcPct val="150000"/>
              </a:lnSpc>
            </a:pPr>
            <a:endParaRPr lang="en-US" sz="2000" dirty="0"/>
          </a:p>
          <a:p>
            <a:pPr algn="ctr">
              <a:lnSpc>
                <a:spcPct val="150000"/>
              </a:lnSpc>
            </a:pPr>
            <a:endParaRPr lang="en-US" sz="2000" dirty="0"/>
          </a:p>
          <a:p>
            <a:pPr algn="ctr">
              <a:lnSpc>
                <a:spcPct val="150000"/>
              </a:lnSpc>
            </a:pPr>
            <a:endParaRPr lang="en-US" sz="2000" dirty="0"/>
          </a:p>
          <a:p>
            <a:pPr>
              <a:lnSpc>
                <a:spcPct val="150000"/>
              </a:lnSpc>
            </a:pPr>
            <a:r>
              <a:rPr lang="en-US" sz="2000" dirty="0"/>
              <a:t> </a:t>
            </a:r>
          </a:p>
        </p:txBody>
      </p:sp>
    </p:spTree>
    <p:extLst>
      <p:ext uri="{BB962C8B-B14F-4D97-AF65-F5344CB8AC3E}">
        <p14:creationId xmlns:p14="http://schemas.microsoft.com/office/powerpoint/2010/main" val="3436278245"/>
      </p:ext>
    </p:extLst>
  </p:cSld>
  <p:clrMapOvr>
    <a:masterClrMapping/>
  </p:clrMapOvr>
  <p:transition spd="slow" advClick="0" advTm="10000">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4DB9C-F6B9-44CA-BAEC-E6751CCA0CA9}"/>
              </a:ext>
            </a:extLst>
          </p:cNvPr>
          <p:cNvSpPr txBox="1"/>
          <p:nvPr/>
        </p:nvSpPr>
        <p:spPr>
          <a:xfrm>
            <a:off x="0" y="4002053"/>
            <a:ext cx="12192000" cy="1754326"/>
          </a:xfrm>
          <a:prstGeom prst="rect">
            <a:avLst/>
          </a:prstGeom>
          <a:noFill/>
        </p:spPr>
        <p:txBody>
          <a:bodyPr wrap="square" rtlCol="0">
            <a:spAutoFit/>
          </a:bodyPr>
          <a:lstStyle/>
          <a:p>
            <a:pPr algn="ctr"/>
            <a:r>
              <a:rPr lang="en-US" sz="5400" dirty="0">
                <a:latin typeface="Baskerville Old Face" panose="02020602080505020303" pitchFamily="18" charset="0"/>
              </a:rPr>
              <a:t>2022-2023 Foundation Scholarship Recipients</a:t>
            </a:r>
          </a:p>
        </p:txBody>
      </p:sp>
      <p:pic>
        <p:nvPicPr>
          <p:cNvPr id="5" name="Picture 4">
            <a:extLst>
              <a:ext uri="{FF2B5EF4-FFF2-40B4-BE49-F238E27FC236}">
                <a16:creationId xmlns:a16="http://schemas.microsoft.com/office/drawing/2014/main" id="{E67B7FFC-BC7B-4D1B-8AD7-D41B2BBC2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2393" y="606206"/>
            <a:ext cx="3207214" cy="3185832"/>
          </a:xfrm>
          <a:prstGeom prst="rect">
            <a:avLst/>
          </a:prstGeom>
        </p:spPr>
      </p:pic>
    </p:spTree>
    <p:extLst>
      <p:ext uri="{BB962C8B-B14F-4D97-AF65-F5344CB8AC3E}">
        <p14:creationId xmlns:p14="http://schemas.microsoft.com/office/powerpoint/2010/main" val="3130127644"/>
      </p:ext>
    </p:extLst>
  </p:cSld>
  <p:clrMapOvr>
    <a:masterClrMapping/>
  </p:clrMapOvr>
  <p:transition spd="slow" advClick="0" advTm="10000">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934945"/>
            <a:ext cx="10485484" cy="4478855"/>
          </a:xfrm>
          <a:prstGeom prst="rect">
            <a:avLst/>
          </a:prstGeom>
          <a:noFill/>
        </p:spPr>
        <p:txBody>
          <a:bodyPr wrap="square" numCol="1" rtlCol="0">
            <a:spAutoFit/>
          </a:bodyPr>
          <a:lstStyle/>
          <a:p>
            <a:pPr algn="ctr">
              <a:lnSpc>
                <a:spcPct val="150000"/>
              </a:lnSpc>
            </a:pPr>
            <a:r>
              <a:rPr lang="en-US" sz="2000" b="1" dirty="0">
                <a:latin typeface="Baskerville Old Face" panose="02020602080505020303" pitchFamily="18" charset="0"/>
              </a:rPr>
              <a:t>H.S. “Hap” and Amelia </a:t>
            </a:r>
            <a:r>
              <a:rPr lang="en-US" sz="2000" b="1" dirty="0" err="1">
                <a:latin typeface="Baskerville Old Face" panose="02020602080505020303" pitchFamily="18" charset="0"/>
              </a:rPr>
              <a:t>Aisenbrey</a:t>
            </a:r>
            <a:r>
              <a:rPr lang="en-US" sz="2000" b="1" dirty="0">
                <a:latin typeface="Baskerville Old Face" panose="02020602080505020303" pitchFamily="18" charset="0"/>
              </a:rPr>
              <a:t> Scholarship</a:t>
            </a:r>
          </a:p>
          <a:p>
            <a:pPr algn="ctr">
              <a:lnSpc>
                <a:spcPct val="150000"/>
              </a:lnSpc>
            </a:pPr>
            <a:r>
              <a:rPr lang="en-US" sz="1600" dirty="0">
                <a:latin typeface="Baskerville Old Face" panose="02020602080505020303" pitchFamily="18" charset="0"/>
              </a:rPr>
              <a:t>Anna Willis</a:t>
            </a:r>
          </a:p>
          <a:p>
            <a:pPr algn="ctr">
              <a:lnSpc>
                <a:spcPct val="150000"/>
              </a:lnSpc>
            </a:pPr>
            <a:r>
              <a:rPr lang="en-US" sz="1600" dirty="0">
                <a:latin typeface="Baskerville Old Face" panose="02020602080505020303" pitchFamily="18" charset="0"/>
              </a:rPr>
              <a:t>Hannah Haley</a:t>
            </a:r>
          </a:p>
          <a:p>
            <a:pPr algn="ctr">
              <a:lnSpc>
                <a:spcPct val="150000"/>
              </a:lnSpc>
            </a:pPr>
            <a:r>
              <a:rPr lang="en-US" sz="1600" dirty="0">
                <a:latin typeface="Baskerville Old Face" panose="02020602080505020303" pitchFamily="18" charset="0"/>
              </a:rPr>
              <a:t>Jordan Nelson</a:t>
            </a:r>
          </a:p>
          <a:p>
            <a:pPr algn="ctr">
              <a:lnSpc>
                <a:spcPct val="150000"/>
              </a:lnSpc>
            </a:pPr>
            <a:r>
              <a:rPr lang="en-US" sz="2000" b="1" dirty="0">
                <a:latin typeface="Baskerville Old Face" panose="02020602080505020303" pitchFamily="18" charset="0"/>
              </a:rPr>
              <a:t>Dr. Christina Akers Memorial Scholarship</a:t>
            </a:r>
          </a:p>
          <a:p>
            <a:pPr algn="ctr">
              <a:lnSpc>
                <a:spcPct val="150000"/>
              </a:lnSpc>
            </a:pPr>
            <a:r>
              <a:rPr lang="en-US" sz="1600" dirty="0">
                <a:latin typeface="Baskerville Old Face" panose="02020602080505020303" pitchFamily="18" charset="0"/>
              </a:rPr>
              <a:t>Gin Muang</a:t>
            </a:r>
          </a:p>
          <a:p>
            <a:pPr algn="ctr">
              <a:lnSpc>
                <a:spcPct val="150000"/>
              </a:lnSpc>
            </a:pPr>
            <a:r>
              <a:rPr lang="en-US" sz="1600" dirty="0">
                <a:latin typeface="Baskerville Old Face" panose="02020602080505020303" pitchFamily="18" charset="0"/>
              </a:rPr>
              <a:t>Kira </a:t>
            </a:r>
            <a:r>
              <a:rPr lang="en-US" sz="1600" dirty="0" err="1">
                <a:latin typeface="Baskerville Old Face" panose="02020602080505020303" pitchFamily="18" charset="0"/>
              </a:rPr>
              <a:t>Buffalohead</a:t>
            </a:r>
            <a:endParaRPr lang="en-US" sz="1600" dirty="0">
              <a:latin typeface="Baskerville Old Face" panose="02020602080505020303"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Mom &amp; Pops Allen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Caleb Webster</a:t>
            </a: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264688041"/>
      </p:ext>
    </p:extLst>
  </p:cSld>
  <p:clrMapOvr>
    <a:masterClrMapping/>
  </p:clrMapOvr>
  <p:transition spd="slow" advClick="0" advTm="10000">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456215"/>
            <a:ext cx="10485484" cy="5032853"/>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Art Center of Tonkawa Scholarship</a:t>
            </a:r>
          </a:p>
          <a:p>
            <a:pPr algn="ctr">
              <a:lnSpc>
                <a:spcPct val="150000"/>
              </a:lnSpc>
            </a:pPr>
            <a:r>
              <a:rPr lang="en-US" sz="1600" dirty="0">
                <a:latin typeface="Baskerville Old Face" panose="02020602080505020303" pitchFamily="18" charset="0"/>
              </a:rPr>
              <a:t>Mariah Roebuck</a:t>
            </a: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Phyllis Kendall Asbury Scholarship</a:t>
            </a:r>
          </a:p>
          <a:p>
            <a:pPr algn="ctr">
              <a:lnSpc>
                <a:spcPct val="150000"/>
              </a:lnSpc>
            </a:pPr>
            <a:r>
              <a:rPr lang="en-US" sz="1600" dirty="0">
                <a:latin typeface="Baskerville Old Face" panose="02020602080505020303" pitchFamily="18" charset="0"/>
              </a:rPr>
              <a:t>Karmen Newman</a:t>
            </a:r>
          </a:p>
          <a:p>
            <a:pPr algn="ctr">
              <a:lnSpc>
                <a:spcPct val="150000"/>
              </a:lnSpc>
            </a:pPr>
            <a:r>
              <a:rPr lang="en-US" sz="1600" dirty="0">
                <a:latin typeface="Baskerville Old Face" panose="02020602080505020303" pitchFamily="18" charset="0"/>
              </a:rPr>
              <a:t>Emily Lewis</a:t>
            </a:r>
          </a:p>
          <a:p>
            <a:pPr algn="ctr">
              <a:lnSpc>
                <a:spcPct val="150000"/>
              </a:lnSpc>
            </a:pPr>
            <a:r>
              <a:rPr lang="en-US" sz="2000" b="1" dirty="0">
                <a:latin typeface="Baskerville Old Face" panose="02020602080505020303" pitchFamily="18" charset="0"/>
              </a:rPr>
              <a:t>Joan Bartlett Memorial Scholarship</a:t>
            </a:r>
          </a:p>
          <a:p>
            <a:pPr algn="ctr">
              <a:lnSpc>
                <a:spcPct val="150000"/>
              </a:lnSpc>
            </a:pPr>
            <a:r>
              <a:rPr lang="en-US" sz="1600" dirty="0">
                <a:latin typeface="Baskerville Old Face" panose="02020602080505020303" pitchFamily="18" charset="0"/>
              </a:rPr>
              <a:t>Abigail Cardwell</a:t>
            </a:r>
          </a:p>
          <a:p>
            <a:pPr algn="ctr">
              <a:lnSpc>
                <a:spcPct val="150000"/>
              </a:lnSpc>
            </a:pPr>
            <a:r>
              <a:rPr lang="en-US" sz="2000" b="1" dirty="0">
                <a:latin typeface="Baskerville Old Face" panose="02020602080505020303" pitchFamily="18" charset="0"/>
              </a:rPr>
              <a:t>Dale and Mirth Beall Scholarship</a:t>
            </a:r>
          </a:p>
          <a:p>
            <a:pPr algn="ctr">
              <a:lnSpc>
                <a:spcPct val="150000"/>
              </a:lnSpc>
            </a:pPr>
            <a:r>
              <a:rPr lang="en-US" sz="1600" dirty="0">
                <a:latin typeface="Baskerville Old Face" panose="02020602080505020303" pitchFamily="18" charset="0"/>
              </a:rPr>
              <a:t>Haylee Rogers</a:t>
            </a: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3180500930"/>
      </p:ext>
    </p:extLst>
  </p:cSld>
  <p:clrMapOvr>
    <a:masterClrMapping/>
  </p:clrMapOvr>
  <p:transition spd="slow" advClick="0" advTm="10000">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870596"/>
            <a:ext cx="10539762" cy="7618176"/>
          </a:xfrm>
          <a:prstGeom prst="rect">
            <a:avLst/>
          </a:prstGeom>
          <a:noFill/>
        </p:spPr>
        <p:txBody>
          <a:bodyPr wrap="square" numCol="1" rtlCol="0" anchor="ctr">
            <a:spAutoFit/>
          </a:bodyPr>
          <a:lstStyle/>
          <a:p>
            <a:pPr algn="ctr">
              <a:lnSpc>
                <a:spcPct val="150000"/>
              </a:lnSpc>
            </a:pPr>
            <a:endParaRPr lang="en-US" sz="2000" b="1"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Gene Belcher Foundation Scholarship</a:t>
            </a:r>
          </a:p>
          <a:p>
            <a:pPr algn="ctr">
              <a:lnSpc>
                <a:spcPct val="150000"/>
              </a:lnSpc>
            </a:pPr>
            <a:r>
              <a:rPr lang="en-US" sz="1600" dirty="0">
                <a:latin typeface="Baskerville Old Face" panose="02020602080505020303" pitchFamily="18" charset="0"/>
              </a:rPr>
              <a:t>PENDING</a:t>
            </a:r>
            <a:endParaRPr lang="en-US" sz="16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George and Floretta </a:t>
            </a:r>
            <a:r>
              <a:rPr lang="en-US" sz="2000" b="1" dirty="0" err="1">
                <a:latin typeface="Baskerville Old Face" panose="02020602080505020303" pitchFamily="18" charset="0"/>
              </a:rPr>
              <a:t>Bellmon</a:t>
            </a:r>
            <a:r>
              <a:rPr lang="en-US" sz="2000" b="1" dirty="0">
                <a:latin typeface="Baskerville Old Face" panose="02020602080505020303" pitchFamily="18" charset="0"/>
              </a:rPr>
              <a:t> Scholarship</a:t>
            </a:r>
          </a:p>
          <a:p>
            <a:pPr algn="ctr">
              <a:lnSpc>
                <a:spcPct val="150000"/>
              </a:lnSpc>
            </a:pPr>
            <a:r>
              <a:rPr lang="en-US" sz="1600" dirty="0">
                <a:latin typeface="Baskerville Old Face" panose="02020602080505020303" pitchFamily="18" charset="0"/>
              </a:rPr>
              <a:t>Cade Ring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Ima Faythe Berglund NOC Endowment Engineering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Don Brown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Elric</a:t>
            </a: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Cope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Charlie Gilbreath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David Miller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Jared Meeks</a:t>
            </a:r>
            <a:endParaRPr lang="en-US" sz="2000" b="1" dirty="0">
              <a:latin typeface="Baskerville Old Face" panose="02020602080505020303" pitchFamily="18" charset="0"/>
            </a:endParaRPr>
          </a:p>
          <a:p>
            <a:pPr algn="ctr">
              <a:lnSpc>
                <a:spcPct val="150000"/>
              </a:lnSpc>
            </a:pPr>
            <a:endParaRPr lang="en-US" sz="1600" b="1" dirty="0">
              <a:latin typeface="Baskerville Old Face" panose="02020602080505020303" pitchFamily="18" charset="0"/>
            </a:endParaRPr>
          </a:p>
          <a:p>
            <a:pPr algn="ctr">
              <a:lnSpc>
                <a:spcPct val="150000"/>
              </a:lnSpc>
            </a:pPr>
            <a:endParaRPr lang="en-US" sz="1600" b="1"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959027898"/>
      </p:ext>
    </p:extLst>
  </p:cSld>
  <p:clrMapOvr>
    <a:masterClrMapping/>
  </p:clrMapOvr>
  <p:transition spd="slow" advClick="0" advTm="10000">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22635"/>
            <a:ext cx="10485484" cy="970202"/>
          </a:xfrm>
          <a:prstGeom prst="rect">
            <a:avLst/>
          </a:prstGeom>
          <a:noFill/>
        </p:spPr>
        <p:txBody>
          <a:bodyPr wrap="square" numCol="1" rtlCol="0">
            <a:spAutoFit/>
          </a:bodyPr>
          <a:lstStyle/>
          <a:p>
            <a:pPr algn="ctr">
              <a:lnSpc>
                <a:spcPct val="150000"/>
              </a:lnSpc>
            </a:pPr>
            <a:r>
              <a:rPr lang="en-US" sz="2000" b="1" dirty="0">
                <a:latin typeface="Baskerville Old Face" panose="02020602080505020303" pitchFamily="18" charset="0"/>
              </a:rPr>
              <a:t>Ima Faythe Berglund NOC Endowment Science Scholarship</a:t>
            </a:r>
          </a:p>
          <a:p>
            <a:pPr>
              <a:lnSpc>
                <a:spcPct val="150000"/>
              </a:lnSpc>
            </a:pPr>
            <a:r>
              <a:rPr lang="en-US" sz="2000" dirty="0">
                <a:latin typeface="Baskerville Old Face" panose="02020602080505020303" pitchFamily="18" charset="0"/>
              </a:rPr>
              <a:t> </a:t>
            </a:r>
          </a:p>
        </p:txBody>
      </p:sp>
      <p:sp>
        <p:nvSpPr>
          <p:cNvPr id="2" name="TextBox 1">
            <a:extLst>
              <a:ext uri="{FF2B5EF4-FFF2-40B4-BE49-F238E27FC236}">
                <a16:creationId xmlns:a16="http://schemas.microsoft.com/office/drawing/2014/main" id="{59C53084-0759-4897-AADA-474725303672}"/>
              </a:ext>
            </a:extLst>
          </p:cNvPr>
          <p:cNvSpPr txBox="1"/>
          <p:nvPr/>
        </p:nvSpPr>
        <p:spPr>
          <a:xfrm>
            <a:off x="2505941" y="2197652"/>
            <a:ext cx="7180118" cy="1563441"/>
          </a:xfrm>
          <a:prstGeom prst="rect">
            <a:avLst/>
          </a:prstGeom>
          <a:noFill/>
        </p:spPr>
        <p:txBody>
          <a:bodyPr wrap="square" numCol="2" rtlCol="0">
            <a:spAutoFit/>
          </a:bodyPr>
          <a:lstStyle/>
          <a:p>
            <a:pPr algn="ctr">
              <a:lnSpc>
                <a:spcPct val="150000"/>
              </a:lnSpc>
            </a:pPr>
            <a:r>
              <a:rPr lang="en-US" sz="1600" dirty="0">
                <a:latin typeface="Baskerville Old Face" panose="02020602080505020303" pitchFamily="18" charset="0"/>
              </a:rPr>
              <a:t>Colin Davis</a:t>
            </a:r>
          </a:p>
          <a:p>
            <a:pPr algn="ctr">
              <a:lnSpc>
                <a:spcPct val="150000"/>
              </a:lnSpc>
            </a:pPr>
            <a:r>
              <a:rPr lang="en-US" sz="1600" dirty="0">
                <a:latin typeface="Baskerville Old Face" panose="02020602080505020303" pitchFamily="18" charset="0"/>
              </a:rPr>
              <a:t>Charli Moore</a:t>
            </a:r>
          </a:p>
          <a:p>
            <a:pPr algn="ctr">
              <a:lnSpc>
                <a:spcPct val="150000"/>
              </a:lnSpc>
            </a:pPr>
            <a:r>
              <a:rPr lang="en-US" sz="1600" dirty="0">
                <a:latin typeface="Baskerville Old Face" panose="02020602080505020303" pitchFamily="18" charset="0"/>
              </a:rPr>
              <a:t>Emma Kimbrel</a:t>
            </a:r>
          </a:p>
          <a:p>
            <a:pPr algn="ctr">
              <a:lnSpc>
                <a:spcPct val="150000"/>
              </a:lnSpc>
            </a:pPr>
            <a:r>
              <a:rPr lang="en-US" sz="1600" dirty="0">
                <a:latin typeface="Baskerville Old Face" panose="02020602080505020303" pitchFamily="18" charset="0"/>
              </a:rPr>
              <a:t>Matthew </a:t>
            </a:r>
            <a:r>
              <a:rPr lang="en-US" sz="1600" dirty="0" err="1">
                <a:latin typeface="Baskerville Old Face" panose="02020602080505020303" pitchFamily="18" charset="0"/>
              </a:rPr>
              <a:t>Pawlikowski</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Lainey </a:t>
            </a:r>
            <a:r>
              <a:rPr lang="en-US" sz="1600" dirty="0" err="1">
                <a:latin typeface="Baskerville Old Face" panose="02020602080505020303" pitchFamily="18" charset="0"/>
              </a:rPr>
              <a:t>LeForce</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Caleb Webster</a:t>
            </a:r>
          </a:p>
          <a:p>
            <a:pPr algn="ctr">
              <a:lnSpc>
                <a:spcPct val="150000"/>
              </a:lnSpc>
            </a:pPr>
            <a:r>
              <a:rPr lang="en-US" sz="1600" dirty="0">
                <a:latin typeface="Baskerville Old Face" panose="02020602080505020303" pitchFamily="18" charset="0"/>
              </a:rPr>
              <a:t>Anna Willis</a:t>
            </a:r>
          </a:p>
          <a:p>
            <a:pPr algn="ctr">
              <a:lnSpc>
                <a:spcPct val="150000"/>
              </a:lnSpc>
            </a:pPr>
            <a:r>
              <a:rPr lang="en-US" sz="1600" dirty="0">
                <a:latin typeface="Baskerville Old Face" panose="02020602080505020303" pitchFamily="18" charset="0"/>
              </a:rPr>
              <a:t>Samantha Lee</a:t>
            </a:r>
          </a:p>
        </p:txBody>
      </p:sp>
      <p:sp>
        <p:nvSpPr>
          <p:cNvPr id="6" name="TextBox 5">
            <a:extLst>
              <a:ext uri="{FF2B5EF4-FFF2-40B4-BE49-F238E27FC236}">
                <a16:creationId xmlns:a16="http://schemas.microsoft.com/office/drawing/2014/main" id="{FCB4417E-A2D0-4792-96E3-BD2C6D20D7AB}"/>
              </a:ext>
            </a:extLst>
          </p:cNvPr>
          <p:cNvSpPr txBox="1"/>
          <p:nvPr/>
        </p:nvSpPr>
        <p:spPr>
          <a:xfrm>
            <a:off x="3047114" y="3761093"/>
            <a:ext cx="6097772" cy="886974"/>
          </a:xfrm>
          <a:prstGeom prst="rect">
            <a:avLst/>
          </a:prstGeom>
          <a:noFill/>
        </p:spPr>
        <p:txBody>
          <a:bodyPr wrap="square">
            <a:spAutoFit/>
          </a:bodyPr>
          <a:lstStyle/>
          <a:p>
            <a:pPr algn="ctr">
              <a:lnSpc>
                <a:spcPct val="150000"/>
              </a:lnSpc>
            </a:pPr>
            <a:r>
              <a:rPr lang="en-US" sz="2000" b="1" dirty="0">
                <a:latin typeface="Baskerville Old Face" panose="02020602080505020303" pitchFamily="18" charset="0"/>
              </a:rPr>
              <a:t>Judy </a:t>
            </a:r>
            <a:r>
              <a:rPr lang="en-US" sz="2000" b="1" dirty="0" err="1">
                <a:latin typeface="Baskerville Old Face" panose="02020602080505020303" pitchFamily="18" charset="0"/>
              </a:rPr>
              <a:t>Blan</a:t>
            </a:r>
            <a:r>
              <a:rPr lang="en-US" sz="2000" b="1" dirty="0">
                <a:latin typeface="Baskerville Old Face" panose="02020602080505020303" pitchFamily="18" charset="0"/>
              </a:rPr>
              <a:t> Memorial Scholarship</a:t>
            </a:r>
          </a:p>
          <a:p>
            <a:pPr algn="ctr">
              <a:lnSpc>
                <a:spcPct val="150000"/>
              </a:lnSpc>
            </a:pPr>
            <a:r>
              <a:rPr lang="en-US" sz="1600" dirty="0">
                <a:latin typeface="Baskerville Old Face" panose="02020602080505020303" pitchFamily="18" charset="0"/>
              </a:rPr>
              <a:t>Curtis Conner</a:t>
            </a:r>
          </a:p>
        </p:txBody>
      </p:sp>
      <p:sp>
        <p:nvSpPr>
          <p:cNvPr id="8" name="TextBox 7">
            <a:extLst>
              <a:ext uri="{FF2B5EF4-FFF2-40B4-BE49-F238E27FC236}">
                <a16:creationId xmlns:a16="http://schemas.microsoft.com/office/drawing/2014/main" id="{EA91D51E-607E-4E91-861D-5183B5247BD6}"/>
              </a:ext>
            </a:extLst>
          </p:cNvPr>
          <p:cNvSpPr txBox="1"/>
          <p:nvPr/>
        </p:nvSpPr>
        <p:spPr>
          <a:xfrm>
            <a:off x="3047114" y="4648067"/>
            <a:ext cx="6097772" cy="1256306"/>
          </a:xfrm>
          <a:prstGeom prst="rect">
            <a:avLst/>
          </a:prstGeom>
          <a:noFill/>
        </p:spPr>
        <p:txBody>
          <a:bodyPr wrap="square">
            <a:spAutoFit/>
          </a:bodyPr>
          <a:lstStyle/>
          <a:p>
            <a:pPr algn="ctr">
              <a:lnSpc>
                <a:spcPct val="150000"/>
              </a:lnSpc>
            </a:pPr>
            <a:r>
              <a:rPr lang="en-US" sz="2000" b="1" dirty="0" err="1">
                <a:latin typeface="Baskerville Old Face" panose="02020602080505020303" pitchFamily="18" charset="0"/>
              </a:rPr>
              <a:t>Agness</a:t>
            </a:r>
            <a:r>
              <a:rPr lang="en-US" sz="2000" b="1" dirty="0">
                <a:latin typeface="Baskerville Old Face" panose="02020602080505020303" pitchFamily="18" charset="0"/>
              </a:rPr>
              <a:t> M. Bray Memorial Scholarship</a:t>
            </a:r>
          </a:p>
          <a:p>
            <a:pPr algn="ctr">
              <a:lnSpc>
                <a:spcPct val="150000"/>
              </a:lnSpc>
            </a:pPr>
            <a:r>
              <a:rPr lang="en-US" sz="1600" dirty="0">
                <a:latin typeface="Baskerville Old Face" panose="02020602080505020303" pitchFamily="18" charset="0"/>
              </a:rPr>
              <a:t>Jayden Ott</a:t>
            </a:r>
          </a:p>
          <a:p>
            <a:pPr algn="ctr">
              <a:lnSpc>
                <a:spcPct val="150000"/>
              </a:lnSpc>
            </a:pPr>
            <a:r>
              <a:rPr lang="en-US" sz="1600" dirty="0">
                <a:latin typeface="Baskerville Old Face" panose="02020602080505020303" pitchFamily="18" charset="0"/>
              </a:rPr>
              <a:t>Clay Massey</a:t>
            </a:r>
          </a:p>
        </p:txBody>
      </p:sp>
    </p:spTree>
    <p:extLst>
      <p:ext uri="{BB962C8B-B14F-4D97-AF65-F5344CB8AC3E}">
        <p14:creationId xmlns:p14="http://schemas.microsoft.com/office/powerpoint/2010/main" val="267163091"/>
      </p:ext>
    </p:extLst>
  </p:cSld>
  <p:clrMapOvr>
    <a:masterClrMapping/>
  </p:clrMapOvr>
  <p:transition spd="slow" advClick="0" advTm="10000">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538163"/>
            <a:ext cx="12192001" cy="1141412"/>
          </a:xfrm>
        </p:spPr>
        <p:txBody>
          <a:bodyPr/>
          <a:lstStyle/>
          <a:p>
            <a:pPr algn="ctr"/>
            <a:r>
              <a:rPr lang="en-US" dirty="0">
                <a:solidFill>
                  <a:schemeClr val="tx1"/>
                </a:solidFill>
                <a:latin typeface="Baskerville Old Face" panose="02020602080505020303" pitchFamily="18" charset="0"/>
              </a:rPr>
              <a:t>NOC Board of Regents</a:t>
            </a:r>
          </a:p>
        </p:txBody>
      </p:sp>
      <p:sp>
        <p:nvSpPr>
          <p:cNvPr id="3" name="TextBox 2"/>
          <p:cNvSpPr txBox="1"/>
          <p:nvPr/>
        </p:nvSpPr>
        <p:spPr>
          <a:xfrm>
            <a:off x="854242" y="1431993"/>
            <a:ext cx="104915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Baskerville Old Face" panose="02020602080505020303" pitchFamily="18" charset="0"/>
              </a:rPr>
              <a:t>2022-2023</a:t>
            </a:r>
          </a:p>
        </p:txBody>
      </p:sp>
      <p:sp>
        <p:nvSpPr>
          <p:cNvPr id="4" name="TextBox 3"/>
          <p:cNvSpPr txBox="1"/>
          <p:nvPr/>
        </p:nvSpPr>
        <p:spPr>
          <a:xfrm>
            <a:off x="696504" y="5348081"/>
            <a:ext cx="225574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Baskerville Old Face" panose="02020602080505020303" pitchFamily="18" charset="0"/>
              </a:rPr>
              <a:t>Michael Martin,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Baskerville Old Face" panose="02020602080505020303" pitchFamily="18" charset="0"/>
              </a:rPr>
              <a:t>Stillwater, OK</a:t>
            </a:r>
          </a:p>
        </p:txBody>
      </p:sp>
      <p:sp>
        <p:nvSpPr>
          <p:cNvPr id="11" name="TextBox 10"/>
          <p:cNvSpPr txBox="1"/>
          <p:nvPr/>
        </p:nvSpPr>
        <p:spPr>
          <a:xfrm>
            <a:off x="5070192" y="4378663"/>
            <a:ext cx="208422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Baskerville Old Face" panose="02020602080505020303" pitchFamily="18" charset="0"/>
              </a:rPr>
              <a:t>Jami </a:t>
            </a:r>
            <a:r>
              <a:rPr kumimoji="0" lang="en-US" sz="1600" i="0" u="none" strike="noStrike" kern="1200" cap="none" spc="0" normalizeH="0" baseline="0" noProof="0" dirty="0" err="1">
                <a:ln>
                  <a:noFill/>
                </a:ln>
                <a:solidFill>
                  <a:srgbClr val="000000"/>
                </a:solidFill>
                <a:effectLst/>
                <a:uLnTx/>
                <a:uFillTx/>
                <a:latin typeface="Baskerville Old Face" panose="02020602080505020303" pitchFamily="18" charset="0"/>
              </a:rPr>
              <a:t>Groendyke</a:t>
            </a:r>
            <a:r>
              <a:rPr kumimoji="0" lang="en-US" sz="1600" i="0" u="none" strike="noStrike" kern="1200" cap="none" spc="0" normalizeH="0" baseline="0" noProof="0" dirty="0">
                <a:ln>
                  <a:noFill/>
                </a:ln>
                <a:solidFill>
                  <a:srgbClr val="000000"/>
                </a:solidFill>
                <a:effectLst/>
                <a:uLnTx/>
                <a:uFillTx/>
                <a:latin typeface="Baskerville Old Face" panose="02020602080505020303" pitchFamily="18" charset="0"/>
              </a:rPr>
              <a: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Baskerville Old Face" panose="02020602080505020303" pitchFamily="18" charset="0"/>
              </a:rPr>
              <a:t>Enid, OK</a:t>
            </a:r>
          </a:p>
        </p:txBody>
      </p:sp>
      <p:sp>
        <p:nvSpPr>
          <p:cNvPr id="12" name="TextBox 11"/>
          <p:cNvSpPr txBox="1"/>
          <p:nvPr/>
        </p:nvSpPr>
        <p:spPr>
          <a:xfrm>
            <a:off x="9301796" y="5320942"/>
            <a:ext cx="181652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Baskerville Old Face" panose="02020602080505020303" pitchFamily="18" charset="0"/>
              </a:rPr>
              <a:t>Jodi Cline,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Baskerville Old Face" panose="02020602080505020303" pitchFamily="18" charset="0"/>
              </a:rPr>
              <a:t>Ponca City, OK</a:t>
            </a:r>
          </a:p>
        </p:txBody>
      </p:sp>
      <p:sp>
        <p:nvSpPr>
          <p:cNvPr id="13" name="TextBox 12"/>
          <p:cNvSpPr txBox="1"/>
          <p:nvPr/>
        </p:nvSpPr>
        <p:spPr>
          <a:xfrm>
            <a:off x="2882809" y="4861312"/>
            <a:ext cx="215475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Baskerville Old Face" panose="02020602080505020303" pitchFamily="18" charset="0"/>
              </a:rPr>
              <a:t>Bradley Fox, Vice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Baskerville Old Face" panose="02020602080505020303" pitchFamily="18" charset="0"/>
              </a:rPr>
              <a:t>Ponca City, OK</a:t>
            </a:r>
          </a:p>
        </p:txBody>
      </p:sp>
      <p:sp>
        <p:nvSpPr>
          <p:cNvPr id="14" name="TextBox 13"/>
          <p:cNvSpPr txBox="1"/>
          <p:nvPr/>
        </p:nvSpPr>
        <p:spPr>
          <a:xfrm>
            <a:off x="7009181" y="4861312"/>
            <a:ext cx="229261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Baskerville Old Face" panose="02020602080505020303" pitchFamily="18" charset="0"/>
              </a:rPr>
              <a:t>Jason Turnbow,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Baskerville Old Face" panose="02020602080505020303" pitchFamily="18" charset="0"/>
              </a:rPr>
              <a:t>Enid, OK</a:t>
            </a:r>
          </a:p>
        </p:txBody>
      </p:sp>
      <p:pic>
        <p:nvPicPr>
          <p:cNvPr id="5" name="Picture 4">
            <a:extLst>
              <a:ext uri="{FF2B5EF4-FFF2-40B4-BE49-F238E27FC236}">
                <a16:creationId xmlns:a16="http://schemas.microsoft.com/office/drawing/2014/main" id="{4975D703-C8B8-439C-8533-8866A4E4422A}"/>
              </a:ext>
            </a:extLst>
          </p:cNvPr>
          <p:cNvPicPr>
            <a:picLocks noChangeAspect="1"/>
          </p:cNvPicPr>
          <p:nvPr/>
        </p:nvPicPr>
        <p:blipFill rotWithShape="1">
          <a:blip r:embed="rId3"/>
          <a:srcRect l="-2145" t="-2858" r="-2145" b="-2858"/>
          <a:stretch/>
        </p:blipFill>
        <p:spPr>
          <a:xfrm>
            <a:off x="5150168" y="1892170"/>
            <a:ext cx="1891663" cy="2605402"/>
          </a:xfrm>
          <a:prstGeom prst="rect">
            <a:avLst/>
          </a:prstGeom>
        </p:spPr>
      </p:pic>
      <p:pic>
        <p:nvPicPr>
          <p:cNvPr id="7" name="Picture 2" descr="https://www.noc.edu/assets/uploads/sites/740/2021/10/NOC_4991.jpg">
            <a:extLst>
              <a:ext uri="{FF2B5EF4-FFF2-40B4-BE49-F238E27FC236}">
                <a16:creationId xmlns:a16="http://schemas.microsoft.com/office/drawing/2014/main" id="{3BF526D5-B794-4998-B70A-A82CD300845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45" t="-4318" r="-2145" b="-4318"/>
          <a:stretch/>
        </p:blipFill>
        <p:spPr bwMode="auto">
          <a:xfrm>
            <a:off x="2979875" y="2512653"/>
            <a:ext cx="1960627" cy="2450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noc.edu/assets/uploads/sites/740/2021/11/Jason-Turnbow-Headshot-scaled.jpeg">
            <a:extLst>
              <a:ext uri="{FF2B5EF4-FFF2-40B4-BE49-F238E27FC236}">
                <a16:creationId xmlns:a16="http://schemas.microsoft.com/office/drawing/2014/main" id="{793C4184-9BAE-4EFF-BAA4-8D2BFA9CB0D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99" t="-2423" r="5899" b="-2423"/>
          <a:stretch/>
        </p:blipFill>
        <p:spPr bwMode="auto">
          <a:xfrm>
            <a:off x="7284107" y="2283974"/>
            <a:ext cx="1742764" cy="26940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ichael Mart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09" y="3045659"/>
            <a:ext cx="1841937" cy="23024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referRelativeResize="0">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1796" y="3103404"/>
            <a:ext cx="1819133" cy="2186931"/>
          </a:xfrm>
          <a:prstGeom prst="rect">
            <a:avLst/>
          </a:prstGeom>
        </p:spPr>
      </p:pic>
    </p:spTree>
    <p:extLst>
      <p:ext uri="{BB962C8B-B14F-4D97-AF65-F5344CB8AC3E}">
        <p14:creationId xmlns:p14="http://schemas.microsoft.com/office/powerpoint/2010/main" val="3147172770"/>
      </p:ext>
    </p:extLst>
  </p:cSld>
  <p:clrMapOvr>
    <a:masterClrMapping/>
  </p:clrMapOvr>
  <p:transition spd="slow" advClick="0" advTm="10000">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455816"/>
            <a:ext cx="10485484" cy="5402184"/>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John L. and Linda J. Brown Scholarship</a:t>
            </a:r>
          </a:p>
          <a:p>
            <a:pPr algn="ctr">
              <a:lnSpc>
                <a:spcPct val="150000"/>
              </a:lnSpc>
            </a:pPr>
            <a:r>
              <a:rPr lang="en-US" sz="1600" dirty="0">
                <a:latin typeface="Baskerville Old Face" panose="02020602080505020303" pitchFamily="18" charset="0"/>
              </a:rPr>
              <a:t>Hattie Steichen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Victoria Sue Brown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Jocee</a:t>
            </a: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Buellesfeld</a:t>
            </a:r>
            <a:endParaRPr lang="en-US" sz="1600"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A.D. Buck Scholarship</a:t>
            </a:r>
          </a:p>
          <a:p>
            <a:pPr algn="ctr">
              <a:lnSpc>
                <a:spcPct val="150000"/>
              </a:lnSpc>
            </a:pPr>
            <a:r>
              <a:rPr lang="en-US" sz="1600" dirty="0">
                <a:latin typeface="Baskerville Old Face" panose="02020602080505020303" pitchFamily="18" charset="0"/>
              </a:rPr>
              <a:t>Connor Simon</a:t>
            </a:r>
          </a:p>
          <a:p>
            <a:pPr algn="ctr">
              <a:lnSpc>
                <a:spcPct val="150000"/>
              </a:lnSpc>
            </a:pPr>
            <a:r>
              <a:rPr lang="en-US" sz="1600" dirty="0">
                <a:latin typeface="Baskerville Old Face" panose="02020602080505020303" pitchFamily="18" charset="0"/>
              </a:rPr>
              <a:t>Alyssa Bush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Ronald &amp; Carla Sue Buck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Braiden Holloway</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3539902329"/>
      </p:ext>
    </p:extLst>
  </p:cSld>
  <p:clrMapOvr>
    <a:masterClrMapping/>
  </p:clrMapOvr>
  <p:transition spd="slow" advClick="0" advTm="10000">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E87E8D-723A-4695-920F-FB78354C9BA4}"/>
              </a:ext>
            </a:extLst>
          </p:cNvPr>
          <p:cNvSpPr>
            <a:spLocks noGrp="1"/>
          </p:cNvSpPr>
          <p:nvPr>
            <p:ph type="sldNum" sz="quarter" idx="12"/>
          </p:nvPr>
        </p:nvSpPr>
        <p:spPr/>
        <p:txBody>
          <a:bodyPr/>
          <a:lstStyle/>
          <a:p>
            <a:fld id="{3131D7CC-1314-44C6-8B02-DAA70D54A6AA}" type="slidenum">
              <a:rPr lang="en-US" smtClean="0"/>
              <a:t>41</a:t>
            </a:fld>
            <a:endParaRPr lang="en-US"/>
          </a:p>
        </p:txBody>
      </p:sp>
      <p:pic>
        <p:nvPicPr>
          <p:cNvPr id="22530" name="Picture 2" descr="No photo description available.">
            <a:extLst>
              <a:ext uri="{FF2B5EF4-FFF2-40B4-BE49-F238E27FC236}">
                <a16:creationId xmlns:a16="http://schemas.microsoft.com/office/drawing/2014/main" id="{F26E54BB-92A9-46A2-B901-AA5C32C56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6805"/>
            <a:ext cx="1219200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483638"/>
      </p:ext>
    </p:extLst>
  </p:cSld>
  <p:clrMapOvr>
    <a:masterClrMapping/>
  </p:clrMapOvr>
  <p:transition spd="slow" advClick="0" advTm="10000">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01593"/>
            <a:ext cx="10485484" cy="2170531"/>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James W. </a:t>
            </a:r>
            <a:r>
              <a:rPr lang="en-US" sz="2000" b="1" dirty="0" err="1">
                <a:latin typeface="Baskerville Old Face" panose="02020602080505020303" pitchFamily="18" charset="0"/>
              </a:rPr>
              <a:t>Buttram</a:t>
            </a:r>
            <a:r>
              <a:rPr lang="en-US" sz="2000" b="1" dirty="0">
                <a:latin typeface="Baskerville Old Face" panose="02020602080505020303" pitchFamily="18" charset="0"/>
              </a:rPr>
              <a:t> Memorial Scholarship</a:t>
            </a:r>
          </a:p>
          <a:p>
            <a:pPr algn="ctr">
              <a:lnSpc>
                <a:spcPct val="150000"/>
              </a:lnSpc>
            </a:pPr>
            <a:r>
              <a:rPr lang="en-US" sz="1600" dirty="0">
                <a:latin typeface="Baskerville Old Face" panose="02020602080505020303" pitchFamily="18" charset="0"/>
              </a:rPr>
              <a:t>Madison Quillin</a:t>
            </a: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4" name="TextBox 3">
            <a:extLst>
              <a:ext uri="{FF2B5EF4-FFF2-40B4-BE49-F238E27FC236}">
                <a16:creationId xmlns:a16="http://schemas.microsoft.com/office/drawing/2014/main" id="{FD60A597-9EC8-45BC-AC58-6631BB4D6BB4}"/>
              </a:ext>
            </a:extLst>
          </p:cNvPr>
          <p:cNvSpPr txBox="1"/>
          <p:nvPr/>
        </p:nvSpPr>
        <p:spPr>
          <a:xfrm>
            <a:off x="853258" y="2532590"/>
            <a:ext cx="10485483" cy="2897653"/>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Leora E. Calkins Endowed Scholarship</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6" name="TextBox 5">
            <a:extLst>
              <a:ext uri="{FF2B5EF4-FFF2-40B4-BE49-F238E27FC236}">
                <a16:creationId xmlns:a16="http://schemas.microsoft.com/office/drawing/2014/main" id="{CA6D9FF2-BEAE-4B30-BFCF-351428C4EB3F}"/>
              </a:ext>
            </a:extLst>
          </p:cNvPr>
          <p:cNvSpPr txBox="1"/>
          <p:nvPr/>
        </p:nvSpPr>
        <p:spPr>
          <a:xfrm>
            <a:off x="853257" y="3592966"/>
            <a:ext cx="10485483" cy="1563441"/>
          </a:xfrm>
          <a:prstGeom prst="rect">
            <a:avLst/>
          </a:prstGeom>
          <a:noFill/>
        </p:spPr>
        <p:txBody>
          <a:bodyPr wrap="square" numCol="3" rtlCol="0">
            <a:spAutoFit/>
          </a:bodyPr>
          <a:lstStyle/>
          <a:p>
            <a:pPr algn="ctr">
              <a:lnSpc>
                <a:spcPct val="150000"/>
              </a:lnSpc>
            </a:pPr>
            <a:r>
              <a:rPr lang="en-US" sz="1600" dirty="0">
                <a:latin typeface="Baskerville Old Face" panose="02020602080505020303" pitchFamily="18" charset="0"/>
              </a:rPr>
              <a:t>Maya Gentry</a:t>
            </a:r>
          </a:p>
          <a:p>
            <a:pPr algn="ctr">
              <a:lnSpc>
                <a:spcPct val="150000"/>
              </a:lnSpc>
            </a:pPr>
            <a:r>
              <a:rPr lang="en-US" sz="1600" dirty="0">
                <a:latin typeface="Baskerville Old Face" panose="02020602080505020303" pitchFamily="18" charset="0"/>
              </a:rPr>
              <a:t>Mallory Riley</a:t>
            </a:r>
          </a:p>
          <a:p>
            <a:pPr algn="ctr">
              <a:lnSpc>
                <a:spcPct val="150000"/>
              </a:lnSpc>
            </a:pPr>
            <a:r>
              <a:rPr lang="en-US" sz="1600" dirty="0">
                <a:latin typeface="Baskerville Old Face" panose="02020602080505020303" pitchFamily="18" charset="0"/>
              </a:rPr>
              <a:t>Jayce Bickford</a:t>
            </a:r>
          </a:p>
          <a:p>
            <a:pPr algn="ctr">
              <a:lnSpc>
                <a:spcPct val="150000"/>
              </a:lnSpc>
            </a:pPr>
            <a:r>
              <a:rPr lang="en-US" sz="1600" dirty="0">
                <a:latin typeface="Baskerville Old Face" panose="02020602080505020303" pitchFamily="18" charset="0"/>
              </a:rPr>
              <a:t>Noah Woodward</a:t>
            </a:r>
          </a:p>
          <a:p>
            <a:pPr algn="ctr">
              <a:lnSpc>
                <a:spcPct val="150000"/>
              </a:lnSpc>
            </a:pPr>
            <a:r>
              <a:rPr lang="en-US" sz="1600" dirty="0">
                <a:latin typeface="Baskerville Old Face" panose="02020602080505020303" pitchFamily="18" charset="0"/>
              </a:rPr>
              <a:t>Hattie Steichen</a:t>
            </a:r>
          </a:p>
          <a:p>
            <a:pPr algn="ctr">
              <a:lnSpc>
                <a:spcPct val="150000"/>
              </a:lnSpc>
            </a:pPr>
            <a:r>
              <a:rPr lang="en-US" sz="1600" dirty="0">
                <a:latin typeface="Baskerville Old Face" panose="02020602080505020303" pitchFamily="18" charset="0"/>
              </a:rPr>
              <a:t>Jacey Burden</a:t>
            </a:r>
          </a:p>
          <a:p>
            <a:pPr algn="ctr">
              <a:lnSpc>
                <a:spcPct val="150000"/>
              </a:lnSpc>
            </a:pPr>
            <a:r>
              <a:rPr lang="en-US" sz="1600" dirty="0">
                <a:latin typeface="Baskerville Old Face" panose="02020602080505020303" pitchFamily="18" charset="0"/>
              </a:rPr>
              <a:t>James </a:t>
            </a:r>
            <a:r>
              <a:rPr lang="en-US" sz="1600" dirty="0" err="1">
                <a:latin typeface="Baskerville Old Face" panose="02020602080505020303" pitchFamily="18" charset="0"/>
              </a:rPr>
              <a:t>Grein</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Anna Lois Denton</a:t>
            </a:r>
          </a:p>
          <a:p>
            <a:pPr algn="ctr">
              <a:lnSpc>
                <a:spcPct val="150000"/>
              </a:lnSpc>
            </a:pPr>
            <a:r>
              <a:rPr lang="en-US" sz="1600" dirty="0">
                <a:latin typeface="Baskerville Old Face" panose="02020602080505020303" pitchFamily="18" charset="0"/>
              </a:rPr>
              <a:t>Katelyn Qualls</a:t>
            </a:r>
          </a:p>
          <a:p>
            <a:pPr algn="ctr">
              <a:lnSpc>
                <a:spcPct val="150000"/>
              </a:lnSpc>
            </a:pPr>
            <a:r>
              <a:rPr lang="en-US" sz="1600" dirty="0">
                <a:latin typeface="Baskerville Old Face" panose="02020602080505020303" pitchFamily="18" charset="0"/>
              </a:rPr>
              <a:t>Kenzie Glenny</a:t>
            </a:r>
          </a:p>
          <a:p>
            <a:pPr algn="ctr">
              <a:lnSpc>
                <a:spcPct val="150000"/>
              </a:lnSpc>
            </a:pPr>
            <a:r>
              <a:rPr lang="en-US" sz="1600" dirty="0">
                <a:latin typeface="Baskerville Old Face" panose="02020602080505020303" pitchFamily="18" charset="0"/>
              </a:rPr>
              <a:t>Samuel Haley</a:t>
            </a:r>
          </a:p>
        </p:txBody>
      </p:sp>
    </p:spTree>
    <p:extLst>
      <p:ext uri="{BB962C8B-B14F-4D97-AF65-F5344CB8AC3E}">
        <p14:creationId xmlns:p14="http://schemas.microsoft.com/office/powerpoint/2010/main" val="2471640051"/>
      </p:ext>
    </p:extLst>
  </p:cSld>
  <p:clrMapOvr>
    <a:masterClrMapping/>
  </p:clrMapOvr>
  <p:transition spd="slow" advClick="0" advTm="10000">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302043"/>
            <a:ext cx="10485484" cy="5771516"/>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Leo </a:t>
            </a:r>
            <a:r>
              <a:rPr lang="en-US" sz="2000" b="1" dirty="0" err="1">
                <a:latin typeface="Baskerville Old Face" panose="02020602080505020303" pitchFamily="18" charset="0"/>
              </a:rPr>
              <a:t>Canaday</a:t>
            </a:r>
            <a:r>
              <a:rPr lang="en-US" sz="2000" b="1" dirty="0">
                <a:latin typeface="Baskerville Old Face" panose="02020602080505020303" pitchFamily="18" charset="0"/>
              </a:rPr>
              <a:t> Memorial Scholarship</a:t>
            </a:r>
          </a:p>
          <a:p>
            <a:pPr algn="ctr">
              <a:lnSpc>
                <a:spcPct val="150000"/>
              </a:lnSpc>
            </a:pPr>
            <a:r>
              <a:rPr lang="en-US" sz="1600" dirty="0">
                <a:latin typeface="Baskerville Old Face" panose="02020602080505020303" pitchFamily="18" charset="0"/>
              </a:rPr>
              <a:t>Allison Green</a:t>
            </a:r>
          </a:p>
          <a:p>
            <a:pPr algn="ctr">
              <a:lnSpc>
                <a:spcPct val="150000"/>
              </a:lnSpc>
            </a:pPr>
            <a:r>
              <a:rPr lang="en-US" sz="2000" b="1" dirty="0">
                <a:latin typeface="Baskerville Old Face" panose="02020602080505020303" pitchFamily="18" charset="0"/>
              </a:rPr>
              <a:t>Jennie Goodson Cannon Scholarship</a:t>
            </a:r>
          </a:p>
          <a:p>
            <a:pPr algn="ctr">
              <a:lnSpc>
                <a:spcPct val="150000"/>
              </a:lnSpc>
            </a:pPr>
            <a:r>
              <a:rPr lang="en-US" sz="1600" dirty="0">
                <a:latin typeface="Baskerville Old Face" panose="02020602080505020303" pitchFamily="18" charset="0"/>
              </a:rPr>
              <a:t>Jace </a:t>
            </a:r>
            <a:r>
              <a:rPr lang="en-US" sz="1600" dirty="0" err="1">
                <a:latin typeface="Baskerville Old Face" panose="02020602080505020303" pitchFamily="18" charset="0"/>
              </a:rPr>
              <a:t>Calfy</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Charity Clark</a:t>
            </a:r>
          </a:p>
          <a:p>
            <a:pPr algn="ctr">
              <a:lnSpc>
                <a:spcPct val="150000"/>
              </a:lnSpc>
            </a:pPr>
            <a:r>
              <a:rPr lang="en-US" sz="1600" dirty="0">
                <a:latin typeface="Baskerville Old Face" panose="02020602080505020303" pitchFamily="18" charset="0"/>
              </a:rPr>
              <a:t>Brenna Leonard</a:t>
            </a: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Roy Chaney Scholarship</a:t>
            </a:r>
          </a:p>
          <a:p>
            <a:pPr algn="ctr">
              <a:lnSpc>
                <a:spcPct val="150000"/>
              </a:lnSpc>
            </a:pPr>
            <a:r>
              <a:rPr lang="en-US" sz="1600" dirty="0">
                <a:latin typeface="Baskerville Old Face" panose="02020602080505020303" pitchFamily="18" charset="0"/>
              </a:rPr>
              <a:t>Samantha Lee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Class of 1961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Ethan Howard</a:t>
            </a: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722547513"/>
      </p:ext>
    </p:extLst>
  </p:cSld>
  <p:clrMapOvr>
    <a:masterClrMapping/>
  </p:clrMapOvr>
  <p:transition spd="slow" advClick="0" advTm="10000">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455816"/>
            <a:ext cx="10485484" cy="5402184"/>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Robert Bryant </a:t>
            </a:r>
            <a:r>
              <a:rPr lang="en-US" sz="2000" b="1" dirty="0" err="1">
                <a:latin typeface="Baskerville Old Face" panose="02020602080505020303" pitchFamily="18" charset="0"/>
              </a:rPr>
              <a:t>Colombe</a:t>
            </a:r>
            <a:r>
              <a:rPr lang="en-US" sz="2000" b="1" dirty="0">
                <a:latin typeface="Baskerville Old Face" panose="02020602080505020303" pitchFamily="18" charset="0"/>
              </a:rPr>
              <a:t> Scholarship</a:t>
            </a:r>
          </a:p>
          <a:p>
            <a:pPr algn="ctr">
              <a:lnSpc>
                <a:spcPct val="150000"/>
              </a:lnSpc>
            </a:pPr>
            <a:r>
              <a:rPr lang="en-US" sz="1600" dirty="0">
                <a:latin typeface="Baskerville Old Face" panose="02020602080505020303" pitchFamily="18" charset="0"/>
              </a:rPr>
              <a:t>Halie Shirley</a:t>
            </a:r>
          </a:p>
          <a:p>
            <a:pPr algn="ctr">
              <a:lnSpc>
                <a:spcPct val="150000"/>
              </a:lnSpc>
            </a:pPr>
            <a:r>
              <a:rPr lang="en-US" sz="1600" dirty="0">
                <a:latin typeface="Baskerville Old Face" panose="02020602080505020303" pitchFamily="18" charset="0"/>
              </a:rPr>
              <a:t>Colton Anson</a:t>
            </a: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Lee and Iola </a:t>
            </a:r>
            <a:r>
              <a:rPr lang="en-US" sz="2000" b="1" dirty="0" err="1">
                <a:latin typeface="Baskerville Old Face" panose="02020602080505020303" pitchFamily="18" charset="0"/>
              </a:rPr>
              <a:t>Combrink</a:t>
            </a:r>
            <a:r>
              <a:rPr lang="en-US" sz="2000" b="1" dirty="0">
                <a:latin typeface="Baskerville Old Face" panose="02020602080505020303" pitchFamily="18" charset="0"/>
              </a:rPr>
              <a:t> Student Scholarship</a:t>
            </a:r>
          </a:p>
          <a:p>
            <a:pPr algn="ctr">
              <a:lnSpc>
                <a:spcPct val="150000"/>
              </a:lnSpc>
            </a:pPr>
            <a:r>
              <a:rPr lang="en-US" sz="1600" dirty="0">
                <a:latin typeface="Baskerville Old Face" panose="02020602080505020303" pitchFamily="18" charset="0"/>
              </a:rPr>
              <a:t>Jaylyn Bennett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Rowena </a:t>
            </a:r>
            <a:r>
              <a:rPr kumimoji="0" lang="en-US" sz="2000" b="1"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Gharst</a:t>
            </a: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a:t>
            </a:r>
            <a:r>
              <a:rPr kumimoji="0" lang="en-US" sz="2000" b="1"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Corr</a:t>
            </a: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David Hernandez</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Delphi Study Club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Katelyn Qualls</a:t>
            </a: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2868730629"/>
      </p:ext>
    </p:extLst>
  </p:cSld>
  <p:clrMapOvr>
    <a:masterClrMapping/>
  </p:clrMapOvr>
  <p:transition spd="slow" advClick="0" advTm="10000">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449096"/>
            <a:ext cx="10485484" cy="5032853"/>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Carol Diemer Memorial Scholarship</a:t>
            </a:r>
          </a:p>
          <a:p>
            <a:pPr algn="ctr">
              <a:lnSpc>
                <a:spcPct val="150000"/>
              </a:lnSpc>
            </a:pPr>
            <a:r>
              <a:rPr lang="en-US" sz="1600" dirty="0">
                <a:latin typeface="Baskerville Old Face" panose="02020602080505020303" pitchFamily="18" charset="0"/>
              </a:rPr>
              <a:t>Kenzie Glenny</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Earl G. Dodson Scholarship</a:t>
            </a:r>
          </a:p>
          <a:p>
            <a:pPr algn="ctr">
              <a:lnSpc>
                <a:spcPct val="150000"/>
              </a:lnSpc>
            </a:pPr>
            <a:r>
              <a:rPr lang="en-US" sz="1600" dirty="0">
                <a:latin typeface="Baskerville Old Face" panose="02020602080505020303" pitchFamily="18" charset="0"/>
              </a:rPr>
              <a:t>Bailey </a:t>
            </a:r>
            <a:r>
              <a:rPr lang="en-US" sz="1600" dirty="0" err="1">
                <a:latin typeface="Baskerville Old Face" panose="02020602080505020303" pitchFamily="18" charset="0"/>
              </a:rPr>
              <a:t>Hoeltzel</a:t>
            </a: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Jerry and Lucille Donnelly Scholarship</a:t>
            </a:r>
          </a:p>
          <a:p>
            <a:pPr algn="ctr">
              <a:lnSpc>
                <a:spcPct val="150000"/>
              </a:lnSpc>
            </a:pPr>
            <a:r>
              <a:rPr lang="en-US" sz="1600" dirty="0">
                <a:latin typeface="Baskerville Old Face" panose="02020602080505020303" pitchFamily="18" charset="0"/>
              </a:rPr>
              <a:t>Kira Pendleton</a:t>
            </a: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4" name="TextBox 3">
            <a:extLst>
              <a:ext uri="{FF2B5EF4-FFF2-40B4-BE49-F238E27FC236}">
                <a16:creationId xmlns:a16="http://schemas.microsoft.com/office/drawing/2014/main" id="{F98C64D2-9D9A-44FF-9786-53EB5EF96434}"/>
              </a:ext>
            </a:extLst>
          </p:cNvPr>
          <p:cNvSpPr txBox="1"/>
          <p:nvPr/>
        </p:nvSpPr>
        <p:spPr>
          <a:xfrm>
            <a:off x="2504201" y="2232652"/>
            <a:ext cx="7550645" cy="2989986"/>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Northern Divisional Book Scholarship</a:t>
            </a:r>
          </a:p>
          <a:p>
            <a:pPr algn="ctr">
              <a:lnSpc>
                <a:spcPct val="150000"/>
              </a:lnSpc>
            </a:pPr>
            <a:endParaRPr lang="en-US" sz="2000" b="1"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6" name="TextBox 5">
            <a:extLst>
              <a:ext uri="{FF2B5EF4-FFF2-40B4-BE49-F238E27FC236}">
                <a16:creationId xmlns:a16="http://schemas.microsoft.com/office/drawing/2014/main" id="{F4CA1B55-5AFA-401E-A52E-96A1B7602B79}"/>
              </a:ext>
            </a:extLst>
          </p:cNvPr>
          <p:cNvSpPr txBox="1"/>
          <p:nvPr/>
        </p:nvSpPr>
        <p:spPr>
          <a:xfrm>
            <a:off x="2504201" y="3083101"/>
            <a:ext cx="7309725" cy="882421"/>
          </a:xfrm>
          <a:prstGeom prst="rect">
            <a:avLst/>
          </a:prstGeom>
          <a:noFill/>
        </p:spPr>
        <p:txBody>
          <a:bodyPr wrap="square" numCol="2" rtlCol="0">
            <a:spAutoFit/>
          </a:bodyPr>
          <a:lstStyle/>
          <a:p>
            <a:pPr algn="ctr">
              <a:lnSpc>
                <a:spcPct val="150000"/>
              </a:lnSpc>
            </a:pPr>
            <a:r>
              <a:rPr lang="en-US" dirty="0">
                <a:latin typeface="Baskerville Old Face" panose="02020602080505020303" pitchFamily="18" charset="0"/>
              </a:rPr>
              <a:t>Ashlyn </a:t>
            </a:r>
            <a:r>
              <a:rPr lang="en-US" dirty="0" err="1">
                <a:latin typeface="Baskerville Old Face" panose="02020602080505020303" pitchFamily="18" charset="0"/>
              </a:rPr>
              <a:t>Larman</a:t>
            </a:r>
            <a:endParaRPr lang="en-US" dirty="0">
              <a:latin typeface="Baskerville Old Face" panose="02020602080505020303" pitchFamily="18" charset="0"/>
            </a:endParaRPr>
          </a:p>
          <a:p>
            <a:pPr algn="ctr">
              <a:lnSpc>
                <a:spcPct val="150000"/>
              </a:lnSpc>
            </a:pPr>
            <a:r>
              <a:rPr lang="en-US" dirty="0">
                <a:latin typeface="Baskerville Old Face" panose="02020602080505020303" pitchFamily="18" charset="0"/>
              </a:rPr>
              <a:t>Connor Simon</a:t>
            </a:r>
          </a:p>
          <a:p>
            <a:pPr algn="ctr">
              <a:lnSpc>
                <a:spcPct val="150000"/>
              </a:lnSpc>
            </a:pPr>
            <a:r>
              <a:rPr lang="en-US" dirty="0">
                <a:latin typeface="Baskerville Old Face" panose="02020602080505020303" pitchFamily="18" charset="0"/>
              </a:rPr>
              <a:t>Graeme Rios</a:t>
            </a:r>
          </a:p>
          <a:p>
            <a:pPr algn="ctr">
              <a:lnSpc>
                <a:spcPct val="150000"/>
              </a:lnSpc>
            </a:pPr>
            <a:r>
              <a:rPr lang="en-US" dirty="0">
                <a:latin typeface="Baskerville Old Face" panose="02020602080505020303" pitchFamily="18" charset="0"/>
              </a:rPr>
              <a:t>Karman Newman</a:t>
            </a:r>
          </a:p>
        </p:txBody>
      </p:sp>
    </p:spTree>
    <p:extLst>
      <p:ext uri="{BB962C8B-B14F-4D97-AF65-F5344CB8AC3E}">
        <p14:creationId xmlns:p14="http://schemas.microsoft.com/office/powerpoint/2010/main" val="1712194000"/>
      </p:ext>
    </p:extLst>
  </p:cSld>
  <p:clrMapOvr>
    <a:masterClrMapping/>
  </p:clrMapOvr>
  <p:transition spd="slow" advClick="0" advTm="10000">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456215"/>
            <a:ext cx="10485484" cy="5771516"/>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err="1">
                <a:latin typeface="Baskerville Old Face" panose="02020602080505020303" pitchFamily="18" charset="0"/>
              </a:rPr>
              <a:t>Verlin</a:t>
            </a:r>
            <a:r>
              <a:rPr lang="en-US" sz="2000" b="1" dirty="0">
                <a:latin typeface="Baskerville Old Face" panose="02020602080505020303" pitchFamily="18" charset="0"/>
              </a:rPr>
              <a:t> and Bonnie Easterling Scholarship</a:t>
            </a:r>
          </a:p>
          <a:p>
            <a:pPr algn="ctr">
              <a:lnSpc>
                <a:spcPct val="150000"/>
              </a:lnSpc>
            </a:pPr>
            <a:r>
              <a:rPr lang="en-US" sz="1600" dirty="0">
                <a:latin typeface="Baskerville Old Face" panose="02020602080505020303" pitchFamily="18" charset="0"/>
              </a:rPr>
              <a:t>Johnnie Davis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The Ellis Foundation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Caitlin </a:t>
            </a:r>
            <a:r>
              <a:rPr kumimoji="0" lang="en-US" sz="1600" b="0"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Flackman</a:t>
            </a: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Nagel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Samantha R Smith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Enid Concrete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Sierra Woods</a:t>
            </a:r>
          </a:p>
          <a:p>
            <a:pPr algn="ctr">
              <a:lnSpc>
                <a:spcPct val="150000"/>
              </a:lnSpc>
            </a:pPr>
            <a:r>
              <a:rPr lang="en-US" sz="2000" b="1" dirty="0">
                <a:latin typeface="Baskerville Old Face" panose="02020602080505020303" pitchFamily="18" charset="0"/>
              </a:rPr>
              <a:t>Enid Nursing Scholarship</a:t>
            </a:r>
          </a:p>
          <a:p>
            <a:pPr algn="ctr">
              <a:lnSpc>
                <a:spcPct val="150000"/>
              </a:lnSpc>
            </a:pPr>
            <a:r>
              <a:rPr lang="en-US" sz="1600" dirty="0" err="1">
                <a:latin typeface="Baskerville Old Face" panose="02020602080505020303" pitchFamily="18" charset="0"/>
              </a:rPr>
              <a:t>Cris</a:t>
            </a:r>
            <a:r>
              <a:rPr lang="en-US" sz="1600" dirty="0">
                <a:latin typeface="Baskerville Old Face" panose="02020602080505020303" pitchFamily="18" charset="0"/>
              </a:rPr>
              <a:t> </a:t>
            </a:r>
            <a:r>
              <a:rPr lang="en-US" sz="1600" dirty="0" err="1">
                <a:latin typeface="Baskerville Old Face" panose="02020602080505020303" pitchFamily="18" charset="0"/>
              </a:rPr>
              <a:t>Caez</a:t>
            </a:r>
            <a:r>
              <a:rPr lang="en-US" sz="1600" dirty="0">
                <a:latin typeface="Baskerville Old Face" panose="02020602080505020303" pitchFamily="18" charset="0"/>
              </a:rPr>
              <a:t>-Rojas</a:t>
            </a:r>
            <a:endPar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2584593269"/>
      </p:ext>
    </p:extLst>
  </p:cSld>
  <p:clrMapOvr>
    <a:masterClrMapping/>
  </p:clrMapOvr>
  <p:transition spd="slow" advClick="0" advTm="10000">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8603B-75A0-46DA-820C-ACB12724D631}"/>
              </a:ext>
            </a:extLst>
          </p:cNvPr>
          <p:cNvSpPr>
            <a:spLocks noGrp="1"/>
          </p:cNvSpPr>
          <p:nvPr>
            <p:ph type="sldNum" sz="quarter" idx="12"/>
          </p:nvPr>
        </p:nvSpPr>
        <p:spPr/>
        <p:txBody>
          <a:bodyPr/>
          <a:lstStyle/>
          <a:p>
            <a:fld id="{3131D7CC-1314-44C6-8B02-DAA70D54A6AA}" type="slidenum">
              <a:rPr lang="en-US" smtClean="0"/>
              <a:t>47</a:t>
            </a:fld>
            <a:endParaRPr lang="en-US"/>
          </a:p>
        </p:txBody>
      </p:sp>
      <p:pic>
        <p:nvPicPr>
          <p:cNvPr id="21506" name="Picture 2" descr="No photo description available.">
            <a:extLst>
              <a:ext uri="{FF2B5EF4-FFF2-40B4-BE49-F238E27FC236}">
                <a16:creationId xmlns:a16="http://schemas.microsoft.com/office/drawing/2014/main" id="{C31BB390-1DB3-4D1E-BA9E-BB726D590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9725"/>
            <a:ext cx="1219200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11564"/>
      </p:ext>
    </p:extLst>
  </p:cSld>
  <p:clrMapOvr>
    <a:masterClrMapping/>
  </p:clrMapOvr>
  <p:transition spd="slow" advClick="0" advTm="10000">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548148"/>
            <a:ext cx="10485484" cy="5309852"/>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Enrollment Management Scholarship</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endParaRPr>
          </a:p>
          <a:p>
            <a:pPr algn="ctr">
              <a:lnSpc>
                <a:spcPct val="150000"/>
              </a:lnSpc>
            </a:pPr>
            <a:r>
              <a:rPr lang="en-US" sz="2000" b="1" dirty="0">
                <a:latin typeface="Baskerville Old Face" panose="02020602080505020303" pitchFamily="18" charset="0"/>
              </a:rPr>
              <a:t>Enid Higher Education Council Scholarship – Freshman</a:t>
            </a:r>
          </a:p>
          <a:p>
            <a:pPr algn="ctr">
              <a:lnSpc>
                <a:spcPct val="150000"/>
              </a:lnSpc>
            </a:pPr>
            <a:r>
              <a:rPr lang="en-US" sz="1600" dirty="0">
                <a:latin typeface="Baskerville Old Face" panose="02020602080505020303" pitchFamily="18" charset="0"/>
              </a:rPr>
              <a:t>Madison Morse</a:t>
            </a:r>
          </a:p>
          <a:p>
            <a:pPr algn="ctr">
              <a:lnSpc>
                <a:spcPct val="150000"/>
              </a:lnSpc>
            </a:pPr>
            <a:r>
              <a:rPr lang="en-US" sz="1600" dirty="0" err="1">
                <a:latin typeface="Baskerville Old Face" panose="02020602080505020303" pitchFamily="18" charset="0"/>
              </a:rPr>
              <a:t>Ashlan</a:t>
            </a:r>
            <a:r>
              <a:rPr lang="en-US" sz="1600" dirty="0">
                <a:latin typeface="Baskerville Old Face" panose="02020602080505020303" pitchFamily="18" charset="0"/>
              </a:rPr>
              <a:t> Light</a:t>
            </a:r>
          </a:p>
          <a:p>
            <a:pPr algn="ctr">
              <a:lnSpc>
                <a:spcPct val="150000"/>
              </a:lnSpc>
            </a:pPr>
            <a:r>
              <a:rPr lang="en-US" sz="1600" dirty="0">
                <a:latin typeface="Baskerville Old Face" panose="02020602080505020303" pitchFamily="18" charset="0"/>
              </a:rPr>
              <a:t>Anna Stotts</a:t>
            </a:r>
          </a:p>
          <a:p>
            <a:pPr algn="ctr">
              <a:lnSpc>
                <a:spcPct val="150000"/>
              </a:lnSpc>
            </a:pPr>
            <a:r>
              <a:rPr lang="en-US" sz="1600" dirty="0">
                <a:latin typeface="Baskerville Old Face" panose="02020602080505020303" pitchFamily="18" charset="0"/>
              </a:rPr>
              <a:t>Braden </a:t>
            </a:r>
            <a:r>
              <a:rPr lang="en-US" sz="1600" dirty="0" err="1">
                <a:latin typeface="Baskerville Old Face" panose="02020602080505020303" pitchFamily="18" charset="0"/>
              </a:rPr>
              <a:t>Longpine</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Courtney Kerr</a:t>
            </a:r>
          </a:p>
          <a:p>
            <a:pPr algn="ctr">
              <a:lnSpc>
                <a:spcPct val="150000"/>
              </a:lnSpc>
            </a:pPr>
            <a:r>
              <a:rPr lang="en-US" sz="1600" dirty="0">
                <a:latin typeface="Baskerville Old Face" panose="02020602080505020303" pitchFamily="18" charset="0"/>
              </a:rPr>
              <a:t>Lucero Delgadillo</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6" name="TextBox 5">
            <a:extLst>
              <a:ext uri="{FF2B5EF4-FFF2-40B4-BE49-F238E27FC236}">
                <a16:creationId xmlns:a16="http://schemas.microsoft.com/office/drawing/2014/main" id="{0133F99C-7B35-494E-ADB0-A2972D22986A}"/>
              </a:ext>
            </a:extLst>
          </p:cNvPr>
          <p:cNvSpPr txBox="1"/>
          <p:nvPr/>
        </p:nvSpPr>
        <p:spPr>
          <a:xfrm>
            <a:off x="3210827" y="2469620"/>
            <a:ext cx="6097772" cy="1336391"/>
          </a:xfrm>
          <a:prstGeom prst="rect">
            <a:avLst/>
          </a:prstGeom>
          <a:noFill/>
        </p:spPr>
        <p:txBody>
          <a:bodyPr wrap="square" numCol="3">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Karlie Irwin</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dirty="0">
              <a:solidFill>
                <a:srgbClr val="000000"/>
              </a:solidFill>
              <a:latin typeface="Baskerville Old Face" panose="02020602080505020303"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Karlea</a:t>
            </a:r>
            <a:r>
              <a:rPr kumimoji="0" lang="en-US" sz="18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Rich</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dirty="0">
              <a:solidFill>
                <a:srgbClr val="000000"/>
              </a:solidFill>
              <a:latin typeface="Baskerville Old Face" panose="02020602080505020303"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Bryant Rice</a:t>
            </a:r>
            <a:endParaRPr lang="en-US" sz="2400" b="1" dirty="0">
              <a:latin typeface="Baskerville Old Face" panose="02020602080505020303" pitchFamily="18" charset="0"/>
            </a:endParaRPr>
          </a:p>
        </p:txBody>
      </p:sp>
    </p:spTree>
    <p:extLst>
      <p:ext uri="{BB962C8B-B14F-4D97-AF65-F5344CB8AC3E}">
        <p14:creationId xmlns:p14="http://schemas.microsoft.com/office/powerpoint/2010/main" val="113007053"/>
      </p:ext>
    </p:extLst>
  </p:cSld>
  <p:clrMapOvr>
    <a:masterClrMapping/>
  </p:clrMapOvr>
  <p:transition spd="slow" advClick="0" advTm="10000">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919985"/>
            <a:ext cx="10485484" cy="3636316"/>
          </a:xfrm>
          <a:prstGeom prst="rect">
            <a:avLst/>
          </a:prstGeom>
          <a:noFill/>
        </p:spPr>
        <p:txBody>
          <a:bodyPr wrap="square" numCol="1" rtlCol="0">
            <a:spAutoFit/>
          </a:bodyPr>
          <a:lstStyle/>
          <a:p>
            <a:pPr algn="ctr">
              <a:lnSpc>
                <a:spcPct val="150000"/>
              </a:lnSpc>
            </a:pPr>
            <a:r>
              <a:rPr lang="en-US" sz="2000" b="1" dirty="0">
                <a:latin typeface="Baskerville Old Face" panose="02020602080505020303" pitchFamily="18" charset="0"/>
              </a:rPr>
              <a:t>Enid Higher Education Council Scholarship – Part-Time</a:t>
            </a:r>
          </a:p>
          <a:p>
            <a:pPr algn="ctr">
              <a:lnSpc>
                <a:spcPct val="150000"/>
              </a:lnSpc>
            </a:pPr>
            <a:endParaRPr lang="en-US" sz="2000" b="1"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Enid Higher Education Council Scholarship – Sophomore</a:t>
            </a: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2" name="TextBox 1">
            <a:extLst>
              <a:ext uri="{FF2B5EF4-FFF2-40B4-BE49-F238E27FC236}">
                <a16:creationId xmlns:a16="http://schemas.microsoft.com/office/drawing/2014/main" id="{8293BC95-81D3-4785-A255-E71881B5E23A}"/>
              </a:ext>
            </a:extLst>
          </p:cNvPr>
          <p:cNvSpPr txBox="1"/>
          <p:nvPr/>
        </p:nvSpPr>
        <p:spPr>
          <a:xfrm>
            <a:off x="3088152" y="2310639"/>
            <a:ext cx="6362473" cy="1921232"/>
          </a:xfrm>
          <a:prstGeom prst="rect">
            <a:avLst/>
          </a:prstGeom>
          <a:noFill/>
        </p:spPr>
        <p:txBody>
          <a:bodyPr wrap="square" numCol="2" rtlCol="0">
            <a:spAutoFit/>
          </a:bodyPr>
          <a:lstStyle/>
          <a:p>
            <a:pPr algn="ctr">
              <a:lnSpc>
                <a:spcPct val="150000"/>
              </a:lnSpc>
            </a:pPr>
            <a:r>
              <a:rPr lang="en-US" sz="1600" dirty="0">
                <a:latin typeface="Baskerville Old Face" panose="02020602080505020303" pitchFamily="18" charset="0"/>
              </a:rPr>
              <a:t>Ella Ayers</a:t>
            </a:r>
          </a:p>
          <a:p>
            <a:pPr algn="ctr">
              <a:lnSpc>
                <a:spcPct val="150000"/>
              </a:lnSpc>
            </a:pPr>
            <a:r>
              <a:rPr lang="en-US" sz="1600" dirty="0">
                <a:latin typeface="Baskerville Old Face" panose="02020602080505020303" pitchFamily="18" charset="0"/>
              </a:rPr>
              <a:t>Patricia </a:t>
            </a:r>
            <a:r>
              <a:rPr lang="en-US" sz="1600" dirty="0" err="1">
                <a:latin typeface="Baskerville Old Face" panose="02020602080505020303" pitchFamily="18" charset="0"/>
              </a:rPr>
              <a:t>Frickenschmidt</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Julian </a:t>
            </a:r>
            <a:r>
              <a:rPr lang="en-US" sz="1600" dirty="0" err="1">
                <a:latin typeface="Baskerville Old Face" panose="02020602080505020303" pitchFamily="18" charset="0"/>
              </a:rPr>
              <a:t>Pendergraft</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Mary Christine Semrad</a:t>
            </a:r>
          </a:p>
          <a:p>
            <a:pPr algn="ctr">
              <a:lnSpc>
                <a:spcPct val="150000"/>
              </a:lnSpc>
            </a:pPr>
            <a:r>
              <a:rPr lang="en-US" sz="1600" dirty="0">
                <a:latin typeface="Baskerville Old Face" panose="02020602080505020303" pitchFamily="18" charset="0"/>
              </a:rPr>
              <a:t>Faith </a:t>
            </a:r>
            <a:r>
              <a:rPr lang="en-US" sz="1600" dirty="0" err="1">
                <a:latin typeface="Baskerville Old Face" panose="02020602080505020303" pitchFamily="18" charset="0"/>
              </a:rPr>
              <a:t>Voelzke</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Jacqueline Camarena</a:t>
            </a:r>
          </a:p>
          <a:p>
            <a:pPr algn="ctr">
              <a:lnSpc>
                <a:spcPct val="150000"/>
              </a:lnSpc>
            </a:pPr>
            <a:r>
              <a:rPr lang="en-US" sz="1600" dirty="0">
                <a:latin typeface="Baskerville Old Face" panose="02020602080505020303" pitchFamily="18" charset="0"/>
              </a:rPr>
              <a:t>Cason Matthews</a:t>
            </a:r>
          </a:p>
          <a:p>
            <a:pPr algn="ctr">
              <a:lnSpc>
                <a:spcPct val="150000"/>
              </a:lnSpc>
            </a:pPr>
            <a:r>
              <a:rPr lang="en-US" sz="1600" dirty="0">
                <a:latin typeface="Baskerville Old Face" panose="02020602080505020303" pitchFamily="18" charset="0"/>
              </a:rPr>
              <a:t>Vanessa Kerr</a:t>
            </a:r>
          </a:p>
          <a:p>
            <a:pPr algn="ctr">
              <a:lnSpc>
                <a:spcPct val="150000"/>
              </a:lnSpc>
            </a:pPr>
            <a:r>
              <a:rPr lang="en-US" sz="1600" dirty="0">
                <a:latin typeface="Baskerville Old Face" panose="02020602080505020303" pitchFamily="18" charset="0"/>
              </a:rPr>
              <a:t>Diana Garcia</a:t>
            </a:r>
          </a:p>
          <a:p>
            <a:pPr algn="ctr">
              <a:lnSpc>
                <a:spcPct val="150000"/>
              </a:lnSpc>
            </a:pPr>
            <a:r>
              <a:rPr lang="en-US" sz="1600" dirty="0">
                <a:latin typeface="Baskerville Old Face" panose="02020602080505020303" pitchFamily="18" charset="0"/>
              </a:rPr>
              <a:t>Kalyan Egleston</a:t>
            </a:r>
          </a:p>
        </p:txBody>
      </p:sp>
      <p:sp>
        <p:nvSpPr>
          <p:cNvPr id="4" name="TextBox 3">
            <a:extLst>
              <a:ext uri="{FF2B5EF4-FFF2-40B4-BE49-F238E27FC236}">
                <a16:creationId xmlns:a16="http://schemas.microsoft.com/office/drawing/2014/main" id="{E7486147-96FD-48A0-BB64-4998B19B35C1}"/>
              </a:ext>
            </a:extLst>
          </p:cNvPr>
          <p:cNvSpPr txBox="1"/>
          <p:nvPr/>
        </p:nvSpPr>
        <p:spPr>
          <a:xfrm>
            <a:off x="3032855" y="4589794"/>
            <a:ext cx="6531428" cy="1163973"/>
          </a:xfrm>
          <a:prstGeom prst="rect">
            <a:avLst/>
          </a:prstGeom>
          <a:noFill/>
        </p:spPr>
        <p:txBody>
          <a:bodyPr wrap="square" numCol="2" rtlCol="0">
            <a:spAutoFit/>
          </a:bodyPr>
          <a:lstStyle/>
          <a:p>
            <a:pPr algn="ctr">
              <a:lnSpc>
                <a:spcPct val="150000"/>
              </a:lnSpc>
            </a:pPr>
            <a:r>
              <a:rPr lang="en-US" sz="1600" dirty="0">
                <a:latin typeface="Baskerville Old Face" panose="02020602080505020303" pitchFamily="18" charset="0"/>
              </a:rPr>
              <a:t>Essence Kearney</a:t>
            </a:r>
          </a:p>
          <a:p>
            <a:pPr algn="ctr">
              <a:lnSpc>
                <a:spcPct val="150000"/>
              </a:lnSpc>
            </a:pPr>
            <a:r>
              <a:rPr lang="en-US" sz="1600" dirty="0">
                <a:latin typeface="Baskerville Old Face" panose="02020602080505020303" pitchFamily="18" charset="0"/>
              </a:rPr>
              <a:t>Jared Johnson</a:t>
            </a:r>
          </a:p>
          <a:p>
            <a:pPr algn="ctr">
              <a:lnSpc>
                <a:spcPct val="150000"/>
              </a:lnSpc>
            </a:pPr>
            <a:r>
              <a:rPr lang="en-US" sz="1600" dirty="0">
                <a:latin typeface="Baskerville Old Face" panose="02020602080505020303" pitchFamily="18" charset="0"/>
              </a:rPr>
              <a:t>Alyson Myers</a:t>
            </a:r>
          </a:p>
          <a:p>
            <a:pPr algn="ctr">
              <a:lnSpc>
                <a:spcPct val="150000"/>
              </a:lnSpc>
            </a:pPr>
            <a:r>
              <a:rPr lang="en-US" sz="1600" dirty="0">
                <a:latin typeface="Baskerville Old Face" panose="02020602080505020303" pitchFamily="18" charset="0"/>
              </a:rPr>
              <a:t>Camden Roberts</a:t>
            </a:r>
          </a:p>
          <a:p>
            <a:pPr algn="ctr">
              <a:lnSpc>
                <a:spcPct val="150000"/>
              </a:lnSpc>
            </a:pPr>
            <a:r>
              <a:rPr lang="en-US" sz="1600" dirty="0">
                <a:latin typeface="Baskerville Old Face" panose="02020602080505020303" pitchFamily="18" charset="0"/>
              </a:rPr>
              <a:t>Ann Blodgett</a:t>
            </a:r>
          </a:p>
          <a:p>
            <a:pPr algn="ctr">
              <a:lnSpc>
                <a:spcPct val="150000"/>
              </a:lnSpc>
            </a:pPr>
            <a:r>
              <a:rPr lang="en-US" sz="1600" dirty="0">
                <a:latin typeface="Baskerville Old Face" panose="02020602080505020303" pitchFamily="18" charset="0"/>
              </a:rPr>
              <a:t>Julia </a:t>
            </a:r>
            <a:r>
              <a:rPr lang="en-US" sz="1600" dirty="0" err="1">
                <a:latin typeface="Baskerville Old Face" panose="02020602080505020303" pitchFamily="18" charset="0"/>
              </a:rPr>
              <a:t>Ruckel</a:t>
            </a:r>
            <a:endParaRPr lang="en-US" sz="1600" dirty="0">
              <a:latin typeface="Baskerville Old Face" panose="02020602080505020303" pitchFamily="18" charset="0"/>
            </a:endParaRPr>
          </a:p>
        </p:txBody>
      </p:sp>
    </p:spTree>
    <p:extLst>
      <p:ext uri="{BB962C8B-B14F-4D97-AF65-F5344CB8AC3E}">
        <p14:creationId xmlns:p14="http://schemas.microsoft.com/office/powerpoint/2010/main" val="1340807032"/>
      </p:ext>
    </p:extLst>
  </p:cSld>
  <p:clrMapOvr>
    <a:masterClrMapping/>
  </p:clrMapOvr>
  <p:transition spd="slow" advClick="0" advTm="10000">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5603"/>
            <a:ext cx="12192001" cy="1300323"/>
          </a:xfrm>
        </p:spPr>
        <p:txBody>
          <a:bodyPr/>
          <a:lstStyle/>
          <a:p>
            <a:pPr algn="ctr"/>
            <a:r>
              <a:rPr lang="en-US" dirty="0">
                <a:solidFill>
                  <a:schemeClr val="tx1"/>
                </a:solidFill>
                <a:latin typeface="Baskerville Old Face" panose="02020602080505020303" pitchFamily="18" charset="0"/>
              </a:rPr>
              <a:t>NOC Executive Council</a:t>
            </a:r>
          </a:p>
        </p:txBody>
      </p:sp>
      <p:sp>
        <p:nvSpPr>
          <p:cNvPr id="7" name="TextBox 6">
            <a:extLst>
              <a:ext uri="{FF2B5EF4-FFF2-40B4-BE49-F238E27FC236}">
                <a16:creationId xmlns:a16="http://schemas.microsoft.com/office/drawing/2014/main" id="{A2B4CA27-2AD3-48B9-8431-40D14F4E2473}"/>
              </a:ext>
            </a:extLst>
          </p:cNvPr>
          <p:cNvSpPr txBox="1"/>
          <p:nvPr/>
        </p:nvSpPr>
        <p:spPr>
          <a:xfrm>
            <a:off x="8216259" y="6178036"/>
            <a:ext cx="1999266" cy="523220"/>
          </a:xfrm>
          <a:prstGeom prst="rect">
            <a:avLst/>
          </a:prstGeom>
          <a:noFill/>
        </p:spPr>
        <p:txBody>
          <a:bodyPr wrap="none" rtlCol="0">
            <a:spAutoFit/>
          </a:bodyPr>
          <a:lstStyle/>
          <a:p>
            <a:pPr algn="ctr"/>
            <a:r>
              <a:rPr lang="en-US" sz="1600" dirty="0">
                <a:latin typeface="Baskerville Old Face" panose="02020602080505020303" pitchFamily="18" charset="0"/>
              </a:rPr>
              <a:t>Jeremy </a:t>
            </a:r>
            <a:r>
              <a:rPr lang="en-US" sz="1600" dirty="0" err="1">
                <a:latin typeface="Baskerville Old Face" panose="02020602080505020303" pitchFamily="18" charset="0"/>
              </a:rPr>
              <a:t>Hise</a:t>
            </a:r>
            <a:endParaRPr lang="en-US" sz="1600" dirty="0">
              <a:latin typeface="Baskerville Old Face" panose="02020602080505020303" pitchFamily="18" charset="0"/>
            </a:endParaRPr>
          </a:p>
          <a:p>
            <a:pPr algn="ctr"/>
            <a:r>
              <a:rPr lang="en-US" sz="1200" dirty="0">
                <a:latin typeface="Baskerville Old Face" panose="02020602080505020303" pitchFamily="18" charset="0"/>
              </a:rPr>
              <a:t>Vice President for NOC Enid</a:t>
            </a:r>
          </a:p>
        </p:txBody>
      </p:sp>
      <p:sp>
        <p:nvSpPr>
          <p:cNvPr id="22" name="TextBox 21">
            <a:extLst>
              <a:ext uri="{FF2B5EF4-FFF2-40B4-BE49-F238E27FC236}">
                <a16:creationId xmlns:a16="http://schemas.microsoft.com/office/drawing/2014/main" id="{675F0913-F2BB-43AA-9D09-850F1ECEEC59}"/>
              </a:ext>
            </a:extLst>
          </p:cNvPr>
          <p:cNvSpPr txBox="1"/>
          <p:nvPr/>
        </p:nvSpPr>
        <p:spPr>
          <a:xfrm>
            <a:off x="1393433" y="6178036"/>
            <a:ext cx="2852063" cy="523220"/>
          </a:xfrm>
          <a:prstGeom prst="rect">
            <a:avLst/>
          </a:prstGeom>
          <a:noFill/>
        </p:spPr>
        <p:txBody>
          <a:bodyPr wrap="none" rtlCol="0">
            <a:spAutoFit/>
          </a:bodyPr>
          <a:lstStyle/>
          <a:p>
            <a:pPr algn="ctr"/>
            <a:r>
              <a:rPr lang="en-US" sz="1600" dirty="0">
                <a:latin typeface="Baskerville Old Face" panose="02020602080505020303" pitchFamily="18" charset="0"/>
              </a:rPr>
              <a:t>Dr. Rick Edgington</a:t>
            </a:r>
          </a:p>
          <a:p>
            <a:pPr algn="ctr"/>
            <a:r>
              <a:rPr lang="en-US" sz="1200" dirty="0">
                <a:latin typeface="Baskerville Old Face" panose="02020602080505020303" pitchFamily="18" charset="0"/>
              </a:rPr>
              <a:t>Vice President for Enrollment Management</a:t>
            </a:r>
          </a:p>
        </p:txBody>
      </p:sp>
      <p:sp>
        <p:nvSpPr>
          <p:cNvPr id="23" name="TextBox 22">
            <a:extLst>
              <a:ext uri="{FF2B5EF4-FFF2-40B4-BE49-F238E27FC236}">
                <a16:creationId xmlns:a16="http://schemas.microsoft.com/office/drawing/2014/main" id="{AC50C14C-E18C-439B-92BF-856E1A7CEBAD}"/>
              </a:ext>
            </a:extLst>
          </p:cNvPr>
          <p:cNvSpPr txBox="1"/>
          <p:nvPr/>
        </p:nvSpPr>
        <p:spPr>
          <a:xfrm>
            <a:off x="5130404" y="3394317"/>
            <a:ext cx="1940376" cy="523220"/>
          </a:xfrm>
          <a:prstGeom prst="rect">
            <a:avLst/>
          </a:prstGeom>
          <a:noFill/>
        </p:spPr>
        <p:txBody>
          <a:bodyPr wrap="square" rtlCol="0">
            <a:spAutoFit/>
          </a:bodyPr>
          <a:lstStyle/>
          <a:p>
            <a:pPr algn="ctr"/>
            <a:r>
              <a:rPr lang="en-US" sz="1600" dirty="0">
                <a:latin typeface="Baskerville Old Face" panose="02020602080505020303" pitchFamily="18" charset="0"/>
              </a:rPr>
              <a:t>Dr. Clark Harris</a:t>
            </a:r>
          </a:p>
          <a:p>
            <a:pPr algn="ctr"/>
            <a:r>
              <a:rPr lang="en-US" sz="1200" dirty="0">
                <a:latin typeface="Baskerville Old Face" panose="02020602080505020303" pitchFamily="18" charset="0"/>
              </a:rPr>
              <a:t>President</a:t>
            </a:r>
          </a:p>
        </p:txBody>
      </p:sp>
      <p:sp>
        <p:nvSpPr>
          <p:cNvPr id="24" name="TextBox 23">
            <a:extLst>
              <a:ext uri="{FF2B5EF4-FFF2-40B4-BE49-F238E27FC236}">
                <a16:creationId xmlns:a16="http://schemas.microsoft.com/office/drawing/2014/main" id="{7688624C-DF28-4096-AC5C-13366DBAFA9B}"/>
              </a:ext>
            </a:extLst>
          </p:cNvPr>
          <p:cNvSpPr txBox="1"/>
          <p:nvPr/>
        </p:nvSpPr>
        <p:spPr>
          <a:xfrm>
            <a:off x="481903" y="3557996"/>
            <a:ext cx="2557036" cy="523220"/>
          </a:xfrm>
          <a:prstGeom prst="rect">
            <a:avLst/>
          </a:prstGeom>
          <a:noFill/>
        </p:spPr>
        <p:txBody>
          <a:bodyPr wrap="square" rtlCol="0">
            <a:spAutoFit/>
          </a:bodyPr>
          <a:lstStyle/>
          <a:p>
            <a:pPr algn="ctr"/>
            <a:r>
              <a:rPr lang="en-US" sz="1600" dirty="0">
                <a:latin typeface="Baskerville Old Face" panose="02020602080505020303" pitchFamily="18" charset="0"/>
              </a:rPr>
              <a:t>Diana Watkins</a:t>
            </a:r>
          </a:p>
          <a:p>
            <a:pPr algn="ctr"/>
            <a:r>
              <a:rPr lang="en-US" sz="1200" dirty="0">
                <a:latin typeface="Baskerville Old Face" panose="02020602080505020303" pitchFamily="18" charset="0"/>
              </a:rPr>
              <a:t>Vice President for Academic Affairs</a:t>
            </a:r>
          </a:p>
        </p:txBody>
      </p:sp>
      <p:sp>
        <p:nvSpPr>
          <p:cNvPr id="25" name="TextBox 24">
            <a:extLst>
              <a:ext uri="{FF2B5EF4-FFF2-40B4-BE49-F238E27FC236}">
                <a16:creationId xmlns:a16="http://schemas.microsoft.com/office/drawing/2014/main" id="{24494AC3-D485-49E9-88D8-CF6046A73529}"/>
              </a:ext>
            </a:extLst>
          </p:cNvPr>
          <p:cNvSpPr txBox="1"/>
          <p:nvPr/>
        </p:nvSpPr>
        <p:spPr>
          <a:xfrm>
            <a:off x="9215892" y="3565268"/>
            <a:ext cx="2315057" cy="523220"/>
          </a:xfrm>
          <a:prstGeom prst="rect">
            <a:avLst/>
          </a:prstGeom>
          <a:noFill/>
        </p:spPr>
        <p:txBody>
          <a:bodyPr wrap="none" rtlCol="0">
            <a:spAutoFit/>
          </a:bodyPr>
          <a:lstStyle/>
          <a:p>
            <a:pPr algn="ctr"/>
            <a:r>
              <a:rPr lang="en-US" sz="1600" dirty="0">
                <a:latin typeface="Baskerville Old Face" panose="02020602080505020303" pitchFamily="18" charset="0"/>
              </a:rPr>
              <a:t>Anita Simpson</a:t>
            </a:r>
          </a:p>
          <a:p>
            <a:pPr algn="ctr"/>
            <a:r>
              <a:rPr lang="en-US" sz="1200" dirty="0">
                <a:latin typeface="Baskerville Old Face" panose="02020602080505020303" pitchFamily="18" charset="0"/>
              </a:rPr>
              <a:t>Vice President for Financial Affairs</a:t>
            </a:r>
          </a:p>
        </p:txBody>
      </p:sp>
      <p:sp>
        <p:nvSpPr>
          <p:cNvPr id="26" name="TextBox 25">
            <a:extLst>
              <a:ext uri="{FF2B5EF4-FFF2-40B4-BE49-F238E27FC236}">
                <a16:creationId xmlns:a16="http://schemas.microsoft.com/office/drawing/2014/main" id="{49E63799-4691-49A4-8B93-EB1485389047}"/>
              </a:ext>
            </a:extLst>
          </p:cNvPr>
          <p:cNvSpPr txBox="1"/>
          <p:nvPr/>
        </p:nvSpPr>
        <p:spPr>
          <a:xfrm>
            <a:off x="7279968" y="3481393"/>
            <a:ext cx="1976823" cy="707886"/>
          </a:xfrm>
          <a:prstGeom prst="rect">
            <a:avLst/>
          </a:prstGeom>
          <a:noFill/>
        </p:spPr>
        <p:txBody>
          <a:bodyPr wrap="none" rtlCol="0">
            <a:spAutoFit/>
          </a:bodyPr>
          <a:lstStyle/>
          <a:p>
            <a:pPr algn="ctr"/>
            <a:r>
              <a:rPr lang="en-US" sz="1600" dirty="0">
                <a:latin typeface="Baskerville Old Face" panose="02020602080505020303" pitchFamily="18" charset="0"/>
              </a:rPr>
              <a:t>Sheri Snyder</a:t>
            </a:r>
          </a:p>
          <a:p>
            <a:pPr algn="ctr"/>
            <a:r>
              <a:rPr lang="en-US" sz="1200" dirty="0">
                <a:latin typeface="Baskerville Old Face" panose="02020602080505020303" pitchFamily="18" charset="0"/>
              </a:rPr>
              <a:t>Vice President Development </a:t>
            </a:r>
          </a:p>
          <a:p>
            <a:pPr algn="ctr"/>
            <a:r>
              <a:rPr lang="en-US" sz="1200" dirty="0">
                <a:latin typeface="Baskerville Old Face" panose="02020602080505020303" pitchFamily="18" charset="0"/>
              </a:rPr>
              <a:t>&amp; Community Relations</a:t>
            </a:r>
          </a:p>
        </p:txBody>
      </p:sp>
      <p:sp>
        <p:nvSpPr>
          <p:cNvPr id="27" name="TextBox 26">
            <a:extLst>
              <a:ext uri="{FF2B5EF4-FFF2-40B4-BE49-F238E27FC236}">
                <a16:creationId xmlns:a16="http://schemas.microsoft.com/office/drawing/2014/main" id="{4EC7C37C-44FA-464C-9493-F676B17E9247}"/>
              </a:ext>
            </a:extLst>
          </p:cNvPr>
          <p:cNvSpPr txBox="1"/>
          <p:nvPr/>
        </p:nvSpPr>
        <p:spPr>
          <a:xfrm>
            <a:off x="2897769" y="3533427"/>
            <a:ext cx="2233304" cy="523220"/>
          </a:xfrm>
          <a:prstGeom prst="rect">
            <a:avLst/>
          </a:prstGeom>
          <a:noFill/>
        </p:spPr>
        <p:txBody>
          <a:bodyPr wrap="none" rtlCol="0">
            <a:spAutoFit/>
          </a:bodyPr>
          <a:lstStyle/>
          <a:p>
            <a:pPr algn="ctr"/>
            <a:r>
              <a:rPr lang="en-US" sz="1600" dirty="0">
                <a:latin typeface="Baskerville Old Face" panose="02020602080505020303" pitchFamily="18" charset="0"/>
              </a:rPr>
              <a:t>Jason Johnson</a:t>
            </a:r>
          </a:p>
          <a:p>
            <a:pPr algn="ctr"/>
            <a:r>
              <a:rPr lang="en-US" sz="1200" dirty="0">
                <a:latin typeface="Baskerville Old Face" panose="02020602080505020303" pitchFamily="18" charset="0"/>
              </a:rPr>
              <a:t>Vice President for Student Affairs</a:t>
            </a:r>
          </a:p>
        </p:txBody>
      </p:sp>
      <p:pic>
        <p:nvPicPr>
          <p:cNvPr id="3" name="Picture 2" descr="Dr. Clark Harris">
            <a:extLst>
              <a:ext uri="{FF2B5EF4-FFF2-40B4-BE49-F238E27FC236}">
                <a16:creationId xmlns:a16="http://schemas.microsoft.com/office/drawing/2014/main" id="{1EDE3674-EF6C-4B63-99D1-6ACE047E2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2033" y="1412993"/>
            <a:ext cx="1504206" cy="1880258"/>
          </a:xfrm>
          <a:prstGeom prst="rect">
            <a:avLst/>
          </a:prstGeom>
          <a:ln w="889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4" descr="Jeremy Hise">
            <a:extLst>
              <a:ext uri="{FF2B5EF4-FFF2-40B4-BE49-F238E27FC236}">
                <a16:creationId xmlns:a16="http://schemas.microsoft.com/office/drawing/2014/main" id="{5BFEDA43-003C-43F4-98BE-740305101C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6461" y="4273154"/>
            <a:ext cx="1440660" cy="188025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4" name="Picture 6" descr="Jason Johnson">
            <a:extLst>
              <a:ext uri="{FF2B5EF4-FFF2-40B4-BE49-F238E27FC236}">
                <a16:creationId xmlns:a16="http://schemas.microsoft.com/office/drawing/2014/main" id="{65730143-394F-4F76-B669-6A5945150C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0578" y="1548742"/>
            <a:ext cx="1454153" cy="1880258"/>
          </a:xfrm>
          <a:prstGeom prst="rect">
            <a:avLst/>
          </a:prstGeom>
          <a:ln w="88900" cap="sq" cmpd="thickThin">
            <a:solidFill>
              <a:schemeClr val="tx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6" name="Picture 8" descr="Anita Simpson">
            <a:extLst>
              <a:ext uri="{FF2B5EF4-FFF2-40B4-BE49-F238E27FC236}">
                <a16:creationId xmlns:a16="http://schemas.microsoft.com/office/drawing/2014/main" id="{FECC4AD6-DE68-42C1-98E3-32354A9C1C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8659" y="1591558"/>
            <a:ext cx="1369525" cy="191715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Dr. Rick Edgington">
            <a:extLst>
              <a:ext uri="{FF2B5EF4-FFF2-40B4-BE49-F238E27FC236}">
                <a16:creationId xmlns:a16="http://schemas.microsoft.com/office/drawing/2014/main" id="{78EB9CD3-ADC6-4E07-B6E5-10B40705EA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0764" y="4245082"/>
            <a:ext cx="1457396" cy="188025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396AF65-9A85-4E5D-A230-8BD939BF32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7301" y="4214911"/>
            <a:ext cx="1457397" cy="1821746"/>
          </a:xfrm>
          <a:prstGeom prst="rect">
            <a:avLst/>
          </a:prstGeom>
          <a:ln w="88900" cap="sq" cmpd="thickThin">
            <a:solidFill>
              <a:srgbClr val="000000"/>
            </a:solidFill>
            <a:prstDash val="solid"/>
            <a:miter lim="800000"/>
          </a:ln>
          <a:effectLst>
            <a:innerShdw blurRad="76200">
              <a:srgbClr val="000000"/>
            </a:innerShdw>
          </a:effectLst>
        </p:spPr>
      </p:pic>
      <p:sp>
        <p:nvSpPr>
          <p:cNvPr id="19" name="TextBox 18">
            <a:extLst>
              <a:ext uri="{FF2B5EF4-FFF2-40B4-BE49-F238E27FC236}">
                <a16:creationId xmlns:a16="http://schemas.microsoft.com/office/drawing/2014/main" id="{BD03EA61-A1D6-459B-A66E-8E9905F8BCBA}"/>
              </a:ext>
            </a:extLst>
          </p:cNvPr>
          <p:cNvSpPr txBox="1"/>
          <p:nvPr/>
        </p:nvSpPr>
        <p:spPr>
          <a:xfrm>
            <a:off x="4718060" y="6137723"/>
            <a:ext cx="2755883" cy="523220"/>
          </a:xfrm>
          <a:prstGeom prst="rect">
            <a:avLst/>
          </a:prstGeom>
          <a:noFill/>
        </p:spPr>
        <p:txBody>
          <a:bodyPr wrap="none" rtlCol="0">
            <a:spAutoFit/>
          </a:bodyPr>
          <a:lstStyle/>
          <a:p>
            <a:pPr algn="ctr"/>
            <a:r>
              <a:rPr lang="en-US" sz="1600" dirty="0">
                <a:latin typeface="Baskerville Old Face" panose="02020602080505020303" pitchFamily="18" charset="0"/>
              </a:rPr>
              <a:t>Wade Watkins</a:t>
            </a:r>
          </a:p>
          <a:p>
            <a:pPr algn="ctr"/>
            <a:r>
              <a:rPr lang="en-US" sz="1200" dirty="0">
                <a:latin typeface="Baskerville Old Face" panose="02020602080505020303" pitchFamily="18" charset="0"/>
              </a:rPr>
              <a:t>Interim Vice President for NOC Stillwater</a:t>
            </a:r>
          </a:p>
        </p:txBody>
      </p:sp>
      <p:pic>
        <p:nvPicPr>
          <p:cNvPr id="8" name="Picture 7">
            <a:extLst>
              <a:ext uri="{FF2B5EF4-FFF2-40B4-BE49-F238E27FC236}">
                <a16:creationId xmlns:a16="http://schemas.microsoft.com/office/drawing/2014/main" id="{C9618968-FEB8-45B0-819B-E631C8A482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8317" y="1614742"/>
            <a:ext cx="1504208" cy="1880259"/>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DCC13E8B-BDE7-47FA-BDDC-A58F70DE9D8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2827" y="1539993"/>
            <a:ext cx="1691103" cy="188025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67380836"/>
      </p:ext>
    </p:extLst>
  </p:cSld>
  <p:clrMapOvr>
    <a:masterClrMapping/>
  </p:clrMapOvr>
  <p:transition spd="slow" advClick="0" advTm="10000">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88390"/>
            <a:ext cx="10485484" cy="4848187"/>
          </a:xfrm>
          <a:prstGeom prst="rect">
            <a:avLst/>
          </a:prstGeom>
          <a:noFill/>
        </p:spPr>
        <p:txBody>
          <a:bodyPr wrap="square" numCol="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Annie Marie Erwin Memorial Book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Ava Frank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Alexandria Madden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Brian Halpin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Parrish Payton</a:t>
            </a:r>
            <a:endParaRPr lang="en-US" b="1" dirty="0">
              <a:latin typeface="Baskerville Old Face" panose="02020602080505020303" pitchFamily="18" charset="0"/>
            </a:endParaRPr>
          </a:p>
          <a:p>
            <a:pPr algn="ctr">
              <a:lnSpc>
                <a:spcPct val="150000"/>
              </a:lnSpc>
            </a:pPr>
            <a:r>
              <a:rPr lang="en-US" b="1" dirty="0">
                <a:latin typeface="Baskerville Old Face" panose="02020602080505020303" pitchFamily="18" charset="0"/>
              </a:rPr>
              <a:t>Annie Marie Erwin Memorial Nursing Scholarship</a:t>
            </a:r>
          </a:p>
          <a:p>
            <a:pPr algn="ctr">
              <a:lnSpc>
                <a:spcPct val="150000"/>
              </a:lnSpc>
            </a:pPr>
            <a:r>
              <a:rPr lang="en-US" sz="1400" dirty="0">
                <a:latin typeface="Baskerville Old Face" panose="02020602080505020303" pitchFamily="18" charset="0"/>
              </a:rPr>
              <a:t>Joey Simmons</a:t>
            </a:r>
          </a:p>
          <a:p>
            <a:pPr algn="ctr">
              <a:lnSpc>
                <a:spcPct val="150000"/>
              </a:lnSpc>
            </a:pPr>
            <a:r>
              <a:rPr lang="en-US" b="1" dirty="0">
                <a:latin typeface="Baskerville Old Face" panose="02020602080505020303" pitchFamily="18" charset="0"/>
              </a:rPr>
              <a:t>Annie Marie Erwin Memorial Music Scholarship</a:t>
            </a:r>
          </a:p>
          <a:p>
            <a:pPr algn="ctr">
              <a:lnSpc>
                <a:spcPct val="150000"/>
              </a:lnSpc>
            </a:pPr>
            <a:r>
              <a:rPr lang="en-US" sz="1400" dirty="0" err="1">
                <a:latin typeface="Baskerville Old Face" panose="02020602080505020303" pitchFamily="18" charset="0"/>
              </a:rPr>
              <a:t>Amberlynn</a:t>
            </a:r>
            <a:r>
              <a:rPr lang="en-US" sz="1400" dirty="0">
                <a:latin typeface="Baskerville Old Face" panose="02020602080505020303" pitchFamily="18" charset="0"/>
              </a:rPr>
              <a:t> Kelly</a:t>
            </a:r>
          </a:p>
          <a:p>
            <a:pPr algn="ctr">
              <a:lnSpc>
                <a:spcPct val="150000"/>
              </a:lnSpc>
            </a:pPr>
            <a:r>
              <a:rPr lang="en-US" b="1" dirty="0">
                <a:latin typeface="Baskerville Old Face" panose="02020602080505020303" pitchFamily="18" charset="0"/>
              </a:rPr>
              <a:t>Edward D. Erwin Memorial Scholarship</a:t>
            </a:r>
          </a:p>
          <a:p>
            <a:pPr algn="ctr">
              <a:lnSpc>
                <a:spcPct val="150000"/>
              </a:lnSpc>
            </a:pPr>
            <a:r>
              <a:rPr lang="en-US" sz="1400" dirty="0">
                <a:latin typeface="Baskerville Old Face" panose="02020602080505020303" pitchFamily="18" charset="0"/>
              </a:rPr>
              <a:t>Michael Ward</a:t>
            </a: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3157116587"/>
      </p:ext>
    </p:extLst>
  </p:cSld>
  <p:clrMapOvr>
    <a:masterClrMapping/>
  </p:clrMapOvr>
  <p:transition spd="slow" advClick="0" advTm="10000">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72148"/>
            <a:ext cx="10485484" cy="5402184"/>
          </a:xfrm>
          <a:prstGeom prst="rect">
            <a:avLst/>
          </a:prstGeom>
          <a:noFill/>
        </p:spPr>
        <p:txBody>
          <a:bodyPr wrap="square" numCol="1" rtlCol="0">
            <a:spAutoFit/>
          </a:bodyPr>
          <a:lstStyle/>
          <a:p>
            <a:pPr algn="ctr">
              <a:lnSpc>
                <a:spcPct val="150000"/>
              </a:lnSpc>
            </a:pPr>
            <a:r>
              <a:rPr lang="en-US" sz="2000" b="1" dirty="0">
                <a:latin typeface="Baskerville Old Face" panose="02020602080505020303" pitchFamily="18" charset="0"/>
              </a:rPr>
              <a:t>Kathleen M. Erwin Nursing School Scholarship</a:t>
            </a:r>
          </a:p>
          <a:p>
            <a:pPr algn="ctr">
              <a:lnSpc>
                <a:spcPct val="150000"/>
              </a:lnSpc>
            </a:pPr>
            <a:r>
              <a:rPr lang="en-US" sz="1600" dirty="0">
                <a:latin typeface="Baskerville Old Face" panose="02020602080505020303" pitchFamily="18" charset="0"/>
              </a:rPr>
              <a:t>Jennifer Schaefer</a:t>
            </a: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Kathleen Marie Erwin Instrumental Music Scholarship</a:t>
            </a:r>
          </a:p>
          <a:p>
            <a:pPr algn="ctr">
              <a:lnSpc>
                <a:spcPct val="150000"/>
              </a:lnSpc>
            </a:pPr>
            <a:r>
              <a:rPr lang="en-US" sz="1600" dirty="0">
                <a:latin typeface="Baskerville Old Face" panose="02020602080505020303" pitchFamily="18" charset="0"/>
              </a:rPr>
              <a:t>Kira Pendleton</a:t>
            </a:r>
          </a:p>
          <a:p>
            <a:pPr algn="ctr">
              <a:lnSpc>
                <a:spcPct val="150000"/>
              </a:lnSpc>
            </a:pPr>
            <a:r>
              <a:rPr lang="en-US" sz="2000" b="1" dirty="0">
                <a:latin typeface="Baskerville Old Face" panose="02020602080505020303" pitchFamily="18" charset="0"/>
              </a:rPr>
              <a:t>Reverend Phillip Douglas Erwin Nursing Scholarship</a:t>
            </a:r>
          </a:p>
          <a:p>
            <a:pPr algn="ctr">
              <a:lnSpc>
                <a:spcPct val="150000"/>
              </a:lnSpc>
            </a:pPr>
            <a:r>
              <a:rPr lang="en-US" sz="1600" dirty="0">
                <a:latin typeface="Baskerville Old Face" panose="02020602080505020303" pitchFamily="18" charset="0"/>
              </a:rPr>
              <a:t>Courtney Covert</a:t>
            </a:r>
          </a:p>
          <a:p>
            <a:pPr algn="ctr">
              <a:lnSpc>
                <a:spcPct val="150000"/>
              </a:lnSpc>
            </a:pPr>
            <a:r>
              <a:rPr lang="en-US" sz="2000" b="1" dirty="0">
                <a:latin typeface="Baskerville Old Face" panose="02020602080505020303" pitchFamily="18" charset="0"/>
              </a:rPr>
              <a:t>Robert Kendall Erwin Memorial Nursing Scholarship</a:t>
            </a:r>
          </a:p>
          <a:p>
            <a:pPr algn="ctr">
              <a:lnSpc>
                <a:spcPct val="150000"/>
              </a:lnSpc>
            </a:pPr>
            <a:r>
              <a:rPr lang="en-US" sz="1600" dirty="0">
                <a:latin typeface="Baskerville Old Face" panose="02020602080505020303" pitchFamily="18" charset="0"/>
              </a:rPr>
              <a:t>Caitlyn Vogel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Maud </a:t>
            </a:r>
            <a:r>
              <a:rPr kumimoji="0" lang="en-US" sz="2000" b="1"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Etter</a:t>
            </a: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Memorial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Kira Pendleton</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1341021877"/>
      </p:ext>
    </p:extLst>
  </p:cSld>
  <p:clrMapOvr>
    <a:masterClrMapping/>
  </p:clrMapOvr>
  <p:transition spd="slow" advClick="0" advTm="10000">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01593"/>
            <a:ext cx="10485484" cy="5771516"/>
          </a:xfrm>
          <a:prstGeom prst="rect">
            <a:avLst/>
          </a:prstGeom>
          <a:noFill/>
        </p:spPr>
        <p:txBody>
          <a:bodyPr wrap="square" numCol="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Thomas Stewart Evans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Chris Thompson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Tom and Cheryl Evans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Brandi Layton</a:t>
            </a:r>
            <a:endParaRPr lang="en-US" sz="1600"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Evans &amp; Associates Scholarship</a:t>
            </a:r>
          </a:p>
          <a:p>
            <a:pPr algn="ctr">
              <a:lnSpc>
                <a:spcPct val="150000"/>
              </a:lnSpc>
            </a:pPr>
            <a:r>
              <a:rPr lang="en-US" sz="1600" dirty="0">
                <a:latin typeface="Baskerville Old Face" panose="02020602080505020303" pitchFamily="18" charset="0"/>
              </a:rPr>
              <a:t>Nancy Klippenstein</a:t>
            </a:r>
          </a:p>
          <a:p>
            <a:pPr algn="ctr">
              <a:lnSpc>
                <a:spcPct val="150000"/>
              </a:lnSpc>
            </a:pPr>
            <a:r>
              <a:rPr lang="en-US" sz="2000" b="1" dirty="0">
                <a:latin typeface="Baskerville Old Face" panose="02020602080505020303" pitchFamily="18" charset="0"/>
              </a:rPr>
              <a:t>Kay Farrell Nursing – Enid Scholarship</a:t>
            </a:r>
          </a:p>
          <a:p>
            <a:pPr algn="ctr">
              <a:lnSpc>
                <a:spcPct val="150000"/>
              </a:lnSpc>
            </a:pPr>
            <a:r>
              <a:rPr lang="en-US" sz="1600" dirty="0">
                <a:latin typeface="Baskerville Old Face" panose="02020602080505020303" pitchFamily="18" charset="0"/>
              </a:rPr>
              <a:t>Cindi Hagans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Lynn Meredith Fulton Memorial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Jacqueline Camarena</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1500100010"/>
      </p:ext>
    </p:extLst>
  </p:cSld>
  <p:clrMapOvr>
    <a:masterClrMapping/>
  </p:clrMapOvr>
  <p:transition spd="slow" advClick="0" advTm="10000">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C370F-37E5-4450-ACDC-8786EC38F775}"/>
              </a:ext>
            </a:extLst>
          </p:cNvPr>
          <p:cNvSpPr>
            <a:spLocks noGrp="1"/>
          </p:cNvSpPr>
          <p:nvPr>
            <p:ph type="sldNum" sz="quarter" idx="12"/>
          </p:nvPr>
        </p:nvSpPr>
        <p:spPr/>
        <p:txBody>
          <a:bodyPr/>
          <a:lstStyle/>
          <a:p>
            <a:fld id="{3131D7CC-1314-44C6-8B02-DAA70D54A6AA}" type="slidenum">
              <a:rPr lang="en-US" smtClean="0"/>
              <a:t>53</a:t>
            </a:fld>
            <a:endParaRPr lang="en-US"/>
          </a:p>
        </p:txBody>
      </p:sp>
      <p:pic>
        <p:nvPicPr>
          <p:cNvPr id="4" name="Picture 3">
            <a:extLst>
              <a:ext uri="{FF2B5EF4-FFF2-40B4-BE49-F238E27FC236}">
                <a16:creationId xmlns:a16="http://schemas.microsoft.com/office/drawing/2014/main" id="{6A7ED264-3177-4BD4-BD3B-B9C7C5B3B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984"/>
            <a:ext cx="12192000" cy="8125968"/>
          </a:xfrm>
          <a:prstGeom prst="rect">
            <a:avLst/>
          </a:prstGeom>
        </p:spPr>
      </p:pic>
    </p:spTree>
    <p:extLst>
      <p:ext uri="{BB962C8B-B14F-4D97-AF65-F5344CB8AC3E}">
        <p14:creationId xmlns:p14="http://schemas.microsoft.com/office/powerpoint/2010/main" val="3666401609"/>
      </p:ext>
    </p:extLst>
  </p:cSld>
  <p:clrMapOvr>
    <a:masterClrMapping/>
  </p:clrMapOvr>
  <p:transition spd="slow" advClick="0" advTm="10000">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84362"/>
            <a:ext cx="10485484" cy="5771516"/>
          </a:xfrm>
          <a:prstGeom prst="rect">
            <a:avLst/>
          </a:prstGeom>
          <a:noFill/>
        </p:spPr>
        <p:txBody>
          <a:bodyPr wrap="square" numCol="1" rtlCol="0">
            <a:spAutoFit/>
          </a:bodyPr>
          <a:lstStyle/>
          <a:p>
            <a:pPr algn="ctr">
              <a:lnSpc>
                <a:spcPct val="150000"/>
              </a:lnSpc>
            </a:pPr>
            <a:r>
              <a:rPr lang="en-US" sz="2000" b="1" dirty="0">
                <a:latin typeface="Baskerville Old Face" panose="02020602080505020303" pitchFamily="18" charset="0"/>
              </a:rPr>
              <a:t>Cortlandt H. Frye Sr. Memorial Scholarship</a:t>
            </a:r>
          </a:p>
          <a:p>
            <a:pPr algn="ctr">
              <a:lnSpc>
                <a:spcPct val="150000"/>
              </a:lnSpc>
            </a:pPr>
            <a:r>
              <a:rPr lang="en-US" sz="1600" dirty="0">
                <a:latin typeface="Baskerville Old Face" panose="02020602080505020303" pitchFamily="18" charset="0"/>
              </a:rPr>
              <a:t>Jessica Belair</a:t>
            </a:r>
          </a:p>
          <a:p>
            <a:pPr algn="ctr">
              <a:lnSpc>
                <a:spcPct val="150000"/>
              </a:lnSpc>
            </a:pPr>
            <a:r>
              <a:rPr lang="en-US" sz="2000" b="1" dirty="0">
                <a:latin typeface="Baskerville Old Face" panose="02020602080505020303" pitchFamily="18" charset="0"/>
              </a:rPr>
              <a:t>Marlin “Ike” and Marybeth Glass Scholarship</a:t>
            </a:r>
          </a:p>
          <a:p>
            <a:pPr algn="ctr">
              <a:lnSpc>
                <a:spcPct val="150000"/>
              </a:lnSpc>
            </a:pPr>
            <a:r>
              <a:rPr lang="en-US" sz="1600" dirty="0">
                <a:latin typeface="Baskerville Old Face" panose="02020602080505020303" pitchFamily="18" charset="0"/>
              </a:rPr>
              <a:t>Donna Barrows</a:t>
            </a:r>
          </a:p>
          <a:p>
            <a:pPr algn="ctr">
              <a:lnSpc>
                <a:spcPct val="150000"/>
              </a:lnSpc>
            </a:pPr>
            <a:r>
              <a:rPr lang="en-US" sz="2000" b="1" dirty="0">
                <a:latin typeface="Baskerville Old Face" panose="02020602080505020303" pitchFamily="18" charset="0"/>
              </a:rPr>
              <a:t>Margaret Jo Gleeson Memorial Scholarship</a:t>
            </a:r>
          </a:p>
          <a:p>
            <a:pPr algn="ctr">
              <a:lnSpc>
                <a:spcPct val="150000"/>
              </a:lnSpc>
            </a:pPr>
            <a:r>
              <a:rPr lang="en-US" sz="1600" dirty="0">
                <a:latin typeface="Baskerville Old Face" panose="02020602080505020303" pitchFamily="18" charset="0"/>
              </a:rPr>
              <a:t>Shelby Baker</a:t>
            </a:r>
          </a:p>
          <a:p>
            <a:pPr algn="ctr">
              <a:lnSpc>
                <a:spcPct val="150000"/>
              </a:lnSpc>
            </a:pPr>
            <a:r>
              <a:rPr lang="en-US" sz="2000" b="1" dirty="0">
                <a:latin typeface="Baskerville Old Face" panose="02020602080505020303" pitchFamily="18" charset="0"/>
              </a:rPr>
              <a:t>Harold E. Goodman Law Enforcement Scholarship</a:t>
            </a:r>
          </a:p>
          <a:p>
            <a:pPr algn="ctr">
              <a:lnSpc>
                <a:spcPct val="150000"/>
              </a:lnSpc>
            </a:pPr>
            <a:r>
              <a:rPr lang="en-US" sz="1600" dirty="0">
                <a:latin typeface="Baskerville Old Face" panose="02020602080505020303" pitchFamily="18" charset="0"/>
              </a:rPr>
              <a:t>Donna Barrows</a:t>
            </a: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Wilma Harman Music Scholarship</a:t>
            </a:r>
          </a:p>
          <a:p>
            <a:pPr algn="ctr">
              <a:lnSpc>
                <a:spcPct val="150000"/>
              </a:lnSpc>
            </a:pPr>
            <a:r>
              <a:rPr lang="en-US" sz="1600" dirty="0">
                <a:latin typeface="Baskerville Old Face" panose="02020602080505020303" pitchFamily="18" charset="0"/>
              </a:rPr>
              <a:t>Emma </a:t>
            </a:r>
            <a:r>
              <a:rPr lang="en-US" sz="1600" dirty="0" err="1">
                <a:latin typeface="Baskerville Old Face" panose="02020602080505020303" pitchFamily="18" charset="0"/>
              </a:rPr>
              <a:t>Valgora</a:t>
            </a:r>
            <a:endParaRPr lang="en-US" sz="1600" b="1"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772788353"/>
      </p:ext>
    </p:extLst>
  </p:cSld>
  <p:clrMapOvr>
    <a:masterClrMapping/>
  </p:clrMapOvr>
  <p:transition spd="slow" advClick="0" advTm="10000">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79257"/>
            <a:ext cx="10485484" cy="5032853"/>
          </a:xfrm>
          <a:prstGeom prst="rect">
            <a:avLst/>
          </a:prstGeom>
          <a:noFill/>
        </p:spPr>
        <p:txBody>
          <a:bodyPr wrap="square" numCol="1" rtlCol="0">
            <a:spAutoFit/>
          </a:bodyPr>
          <a:lstStyle/>
          <a:p>
            <a:pPr algn="ctr">
              <a:lnSpc>
                <a:spcPct val="150000"/>
              </a:lnSpc>
            </a:pPr>
            <a:r>
              <a:rPr lang="en-US" sz="2000" b="1" dirty="0">
                <a:latin typeface="Baskerville Old Face" panose="02020602080505020303" pitchFamily="18" charset="0"/>
              </a:rPr>
              <a:t>Clarence Helton Memorial Scholarship</a:t>
            </a:r>
          </a:p>
          <a:p>
            <a:pPr algn="ctr">
              <a:lnSpc>
                <a:spcPct val="150000"/>
              </a:lnSpc>
            </a:pPr>
            <a:r>
              <a:rPr lang="en-US" sz="1600" dirty="0">
                <a:latin typeface="Baskerville Old Face" panose="02020602080505020303" pitchFamily="18" charset="0"/>
              </a:rPr>
              <a:t>Kenzie Glenny</a:t>
            </a: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Harvey Herrington Memorial Agricultural Scholarship</a:t>
            </a:r>
          </a:p>
          <a:p>
            <a:pPr algn="ctr">
              <a:lnSpc>
                <a:spcPct val="150000"/>
              </a:lnSpc>
            </a:pPr>
            <a:r>
              <a:rPr lang="en-US" sz="1600" dirty="0">
                <a:latin typeface="Baskerville Old Face" panose="02020602080505020303" pitchFamily="18" charset="0"/>
              </a:rPr>
              <a:t>Karman Newman</a:t>
            </a:r>
          </a:p>
          <a:p>
            <a:pPr algn="ctr">
              <a:lnSpc>
                <a:spcPct val="150000"/>
              </a:lnSpc>
            </a:pPr>
            <a:r>
              <a:rPr lang="en-US" sz="2000" b="1" dirty="0">
                <a:latin typeface="Baskerville Old Face" panose="02020602080505020303" pitchFamily="18" charset="0"/>
              </a:rPr>
              <a:t>Hullet Family Scholarship</a:t>
            </a:r>
          </a:p>
          <a:p>
            <a:pPr algn="ctr">
              <a:lnSpc>
                <a:spcPct val="150000"/>
              </a:lnSpc>
            </a:pPr>
            <a:r>
              <a:rPr lang="en-US" sz="1600" dirty="0">
                <a:latin typeface="Baskerville Old Face" panose="02020602080505020303" pitchFamily="18" charset="0"/>
              </a:rPr>
              <a:t>Brett Stoup</a:t>
            </a:r>
          </a:p>
          <a:p>
            <a:pPr algn="ctr">
              <a:lnSpc>
                <a:spcPct val="150000"/>
              </a:lnSpc>
            </a:pPr>
            <a:r>
              <a:rPr lang="en-US" sz="2000" b="1" dirty="0">
                <a:latin typeface="Baskerville Old Face" panose="02020602080505020303" pitchFamily="18" charset="0"/>
              </a:rPr>
              <a:t>Curtis Jackson Memorial Scholarship</a:t>
            </a:r>
          </a:p>
          <a:p>
            <a:pPr algn="ctr">
              <a:lnSpc>
                <a:spcPct val="150000"/>
              </a:lnSpc>
            </a:pPr>
            <a:r>
              <a:rPr lang="en-US" sz="1600" dirty="0">
                <a:latin typeface="Baskerville Old Face" panose="02020602080505020303" pitchFamily="18" charset="0"/>
              </a:rPr>
              <a:t>Elizabeth Goodwin</a:t>
            </a:r>
          </a:p>
          <a:p>
            <a:pPr algn="ctr">
              <a:lnSpc>
                <a:spcPct val="150000"/>
              </a:lnSpc>
            </a:pPr>
            <a:r>
              <a:rPr lang="en-US" sz="2000" b="1" dirty="0">
                <a:latin typeface="Baskerville Old Face" panose="02020602080505020303" pitchFamily="18" charset="0"/>
              </a:rPr>
              <a:t>Anna Jenkins Memorial Scholarship</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6" name="TextBox 5">
            <a:extLst>
              <a:ext uri="{FF2B5EF4-FFF2-40B4-BE49-F238E27FC236}">
                <a16:creationId xmlns:a16="http://schemas.microsoft.com/office/drawing/2014/main" id="{4437FE94-52DA-42A5-A442-1EC48DE7F920}"/>
              </a:ext>
            </a:extLst>
          </p:cNvPr>
          <p:cNvSpPr txBox="1"/>
          <p:nvPr/>
        </p:nvSpPr>
        <p:spPr>
          <a:xfrm>
            <a:off x="3047114" y="5417330"/>
            <a:ext cx="6097772" cy="882421"/>
          </a:xfrm>
          <a:prstGeom prst="rect">
            <a:avLst/>
          </a:prstGeom>
          <a:noFill/>
        </p:spPr>
        <p:txBody>
          <a:bodyPr wrap="square" numCol="2">
            <a:spAutoFit/>
          </a:bodyPr>
          <a:lstStyle/>
          <a:p>
            <a:pPr algn="ctr">
              <a:lnSpc>
                <a:spcPct val="150000"/>
              </a:lnSpc>
            </a:pPr>
            <a:r>
              <a:rPr lang="en-US" sz="1800" dirty="0">
                <a:latin typeface="Baskerville Old Face" panose="02020602080505020303" pitchFamily="18" charset="0"/>
              </a:rPr>
              <a:t>Makayla McCullough</a:t>
            </a:r>
          </a:p>
          <a:p>
            <a:pPr algn="ctr">
              <a:lnSpc>
                <a:spcPct val="150000"/>
              </a:lnSpc>
            </a:pPr>
            <a:endParaRPr lang="en-US" sz="1800" dirty="0">
              <a:latin typeface="Baskerville Old Face" panose="02020602080505020303" pitchFamily="18" charset="0"/>
            </a:endParaRPr>
          </a:p>
          <a:p>
            <a:pPr algn="ctr">
              <a:lnSpc>
                <a:spcPct val="150000"/>
              </a:lnSpc>
            </a:pPr>
            <a:r>
              <a:rPr lang="en-US" sz="1800" dirty="0">
                <a:latin typeface="Baskerville Old Face" panose="02020602080505020303" pitchFamily="18" charset="0"/>
              </a:rPr>
              <a:t>Ayden Lumbers</a:t>
            </a:r>
            <a:endParaRPr lang="en-US" sz="2400" dirty="0">
              <a:latin typeface="Baskerville Old Face" panose="02020602080505020303" pitchFamily="18" charset="0"/>
            </a:endParaRPr>
          </a:p>
        </p:txBody>
      </p:sp>
    </p:spTree>
    <p:extLst>
      <p:ext uri="{BB962C8B-B14F-4D97-AF65-F5344CB8AC3E}">
        <p14:creationId xmlns:p14="http://schemas.microsoft.com/office/powerpoint/2010/main" val="4254894122"/>
      </p:ext>
    </p:extLst>
  </p:cSld>
  <p:clrMapOvr>
    <a:masterClrMapping/>
  </p:clrMapOvr>
  <p:transition spd="slow" advClick="0" advTm="10000">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95110"/>
            <a:ext cx="10485484" cy="5679183"/>
          </a:xfrm>
          <a:prstGeom prst="rect">
            <a:avLst/>
          </a:prstGeom>
          <a:noFill/>
        </p:spPr>
        <p:txBody>
          <a:bodyPr wrap="square" numCol="1" rtlCol="0">
            <a:spAutoFit/>
          </a:bodyPr>
          <a:lstStyle/>
          <a:p>
            <a:pPr algn="ctr">
              <a:lnSpc>
                <a:spcPct val="150000"/>
              </a:lnSpc>
            </a:pPr>
            <a:r>
              <a:rPr lang="en-US" sz="2000" b="1" dirty="0">
                <a:latin typeface="Baskerville Old Face" panose="02020602080505020303" pitchFamily="18" charset="0"/>
              </a:rPr>
              <a:t>Kay County Retired Educators Association Fund</a:t>
            </a:r>
          </a:p>
          <a:p>
            <a:pPr algn="ctr">
              <a:lnSpc>
                <a:spcPct val="150000"/>
              </a:lnSpc>
            </a:pPr>
            <a:r>
              <a:rPr lang="en-US" sz="1600" dirty="0">
                <a:latin typeface="Baskerville Old Face" panose="02020602080505020303" pitchFamily="18" charset="0"/>
              </a:rPr>
              <a:t>McKenzie Keeler</a:t>
            </a:r>
          </a:p>
          <a:p>
            <a:pPr algn="ctr">
              <a:lnSpc>
                <a:spcPct val="150000"/>
              </a:lnSpc>
            </a:pPr>
            <a:r>
              <a:rPr lang="en-US" sz="1600" dirty="0">
                <a:latin typeface="Baskerville Old Face" panose="02020602080505020303" pitchFamily="18" charset="0"/>
              </a:rPr>
              <a:t>Truman Hague</a:t>
            </a:r>
          </a:p>
          <a:p>
            <a:pPr algn="ctr">
              <a:lnSpc>
                <a:spcPct val="150000"/>
              </a:lnSpc>
            </a:pPr>
            <a:r>
              <a:rPr lang="en-US" sz="2000" b="1" dirty="0" err="1">
                <a:latin typeface="Baskerville Old Face" panose="02020602080505020303" pitchFamily="18" charset="0"/>
              </a:rPr>
              <a:t>Nevona</a:t>
            </a:r>
            <a:r>
              <a:rPr lang="en-US" sz="2000" b="1" dirty="0">
                <a:latin typeface="Baskerville Old Face" panose="02020602080505020303" pitchFamily="18" charset="0"/>
              </a:rPr>
              <a:t> </a:t>
            </a:r>
            <a:r>
              <a:rPr lang="en-US" sz="2000" b="1" dirty="0" err="1">
                <a:latin typeface="Baskerville Old Face" panose="02020602080505020303" pitchFamily="18" charset="0"/>
              </a:rPr>
              <a:t>Kegans</a:t>
            </a:r>
            <a:r>
              <a:rPr lang="en-US" sz="2000" b="1" dirty="0">
                <a:latin typeface="Baskerville Old Face" panose="02020602080505020303" pitchFamily="18" charset="0"/>
              </a:rPr>
              <a:t> Scholarship</a:t>
            </a:r>
          </a:p>
          <a:p>
            <a:pPr algn="ctr">
              <a:lnSpc>
                <a:spcPct val="150000"/>
              </a:lnSpc>
            </a:pPr>
            <a:r>
              <a:rPr lang="en-US" sz="1600" dirty="0">
                <a:latin typeface="Baskerville Old Face" panose="02020602080505020303" pitchFamily="18" charset="0"/>
              </a:rPr>
              <a:t>Samantha Smith</a:t>
            </a:r>
          </a:p>
          <a:p>
            <a:pPr algn="ctr">
              <a:lnSpc>
                <a:spcPct val="150000"/>
              </a:lnSpc>
            </a:pPr>
            <a:r>
              <a:rPr lang="en-US" sz="2000" b="1" dirty="0">
                <a:latin typeface="Baskerville Old Face" panose="02020602080505020303" pitchFamily="18" charset="0"/>
              </a:rPr>
              <a:t>Carl and Joy Kerfoot Nursing Scholarship</a:t>
            </a:r>
          </a:p>
          <a:p>
            <a:pPr algn="ctr">
              <a:lnSpc>
                <a:spcPct val="150000"/>
              </a:lnSpc>
            </a:pPr>
            <a:r>
              <a:rPr lang="en-US" sz="1600" dirty="0">
                <a:latin typeface="Baskerville Old Face" panose="02020602080505020303" pitchFamily="18" charset="0"/>
              </a:rPr>
              <a:t>Haylee Rogers</a:t>
            </a:r>
          </a:p>
          <a:p>
            <a:pPr algn="ctr">
              <a:lnSpc>
                <a:spcPct val="150000"/>
              </a:lnSpc>
            </a:pPr>
            <a:r>
              <a:rPr lang="en-US" sz="2000" b="1" dirty="0">
                <a:latin typeface="Baskerville Old Face" panose="02020602080505020303" pitchFamily="18" charset="0"/>
              </a:rPr>
              <a:t>Melvin and Margaret Korn Scholarship</a:t>
            </a:r>
          </a:p>
          <a:p>
            <a:pPr algn="ctr">
              <a:lnSpc>
                <a:spcPct val="150000"/>
              </a:lnSpc>
            </a:pPr>
            <a:r>
              <a:rPr lang="en-US" sz="1600" dirty="0">
                <a:latin typeface="Baskerville Old Face" panose="02020602080505020303" pitchFamily="18" charset="0"/>
              </a:rPr>
              <a:t>Brendon Ochoa</a:t>
            </a:r>
          </a:p>
          <a:p>
            <a:pPr algn="ctr">
              <a:lnSpc>
                <a:spcPct val="150000"/>
              </a:lnSpc>
            </a:pPr>
            <a:r>
              <a:rPr lang="en-US" sz="1600" dirty="0">
                <a:latin typeface="Baskerville Old Face" panose="02020602080505020303" pitchFamily="18" charset="0"/>
              </a:rPr>
              <a:t>David Hernandez</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144946097"/>
      </p:ext>
    </p:extLst>
  </p:cSld>
  <p:clrMapOvr>
    <a:masterClrMapping/>
  </p:clrMapOvr>
  <p:transition spd="slow" advClick="0" advTm="10000">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5" y="1701593"/>
            <a:ext cx="10485484" cy="5771516"/>
          </a:xfrm>
          <a:prstGeom prst="rect">
            <a:avLst/>
          </a:prstGeom>
          <a:noFill/>
        </p:spPr>
        <p:txBody>
          <a:bodyPr wrap="square" numCol="1" rtlCol="0">
            <a:spAutoFit/>
          </a:bodyPr>
          <a:lstStyle/>
          <a:p>
            <a:pPr algn="ctr">
              <a:lnSpc>
                <a:spcPct val="150000"/>
              </a:lnSpc>
            </a:pPr>
            <a:r>
              <a:rPr lang="en-US" sz="2000" b="1" dirty="0">
                <a:latin typeface="Baskerville Old Face" panose="02020602080505020303" pitchFamily="18" charset="0"/>
              </a:rPr>
              <a:t>Timothy Knutson Memorial Scholarship</a:t>
            </a: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Charlotte Kretsch Endowed Scholarship</a:t>
            </a:r>
          </a:p>
          <a:p>
            <a:pPr algn="ctr">
              <a:lnSpc>
                <a:spcPct val="150000"/>
              </a:lnSpc>
            </a:pPr>
            <a:r>
              <a:rPr lang="en-US" sz="1600" dirty="0">
                <a:latin typeface="Baskerville Old Face" panose="02020602080505020303" pitchFamily="18" charset="0"/>
              </a:rPr>
              <a:t>John </a:t>
            </a:r>
            <a:r>
              <a:rPr lang="en-US" sz="1600" dirty="0" err="1">
                <a:latin typeface="Baskerville Old Face" panose="02020602080505020303" pitchFamily="18" charset="0"/>
              </a:rPr>
              <a:t>Anej</a:t>
            </a:r>
            <a:endPar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Hazel West </a:t>
            </a:r>
            <a:r>
              <a:rPr kumimoji="0" lang="en-US" sz="2000" b="1"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Litzenberger</a:t>
            </a: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Memorial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Blake Peterson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Sidnie</a:t>
            </a: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Saville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Abigal</a:t>
            </a: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Cardwell</a:t>
            </a:r>
            <a:endParaRPr lang="en-US" sz="2000" b="1"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4" name="TextBox 3">
            <a:extLst>
              <a:ext uri="{FF2B5EF4-FFF2-40B4-BE49-F238E27FC236}">
                <a16:creationId xmlns:a16="http://schemas.microsoft.com/office/drawing/2014/main" id="{7F3E0119-3BBA-4562-BD93-08F507013E19}"/>
              </a:ext>
            </a:extLst>
          </p:cNvPr>
          <p:cNvSpPr txBox="1"/>
          <p:nvPr/>
        </p:nvSpPr>
        <p:spPr>
          <a:xfrm>
            <a:off x="853256" y="2296486"/>
            <a:ext cx="10485483" cy="2447529"/>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6" name="TextBox 5">
            <a:extLst>
              <a:ext uri="{FF2B5EF4-FFF2-40B4-BE49-F238E27FC236}">
                <a16:creationId xmlns:a16="http://schemas.microsoft.com/office/drawing/2014/main" id="{A74C0AAB-B3A4-43E6-8A72-4E62AB06842B}"/>
              </a:ext>
            </a:extLst>
          </p:cNvPr>
          <p:cNvSpPr txBox="1"/>
          <p:nvPr/>
        </p:nvSpPr>
        <p:spPr>
          <a:xfrm>
            <a:off x="853255" y="2175774"/>
            <a:ext cx="10485483" cy="1921232"/>
          </a:xfrm>
          <a:prstGeom prst="rect">
            <a:avLst/>
          </a:prstGeom>
          <a:noFill/>
        </p:spPr>
        <p:txBody>
          <a:bodyPr wrap="square" numCol="3" rtlCol="0">
            <a:spAutoFit/>
          </a:bodyPr>
          <a:lstStyle/>
          <a:p>
            <a:pPr algn="ctr">
              <a:lnSpc>
                <a:spcPct val="150000"/>
              </a:lnSpc>
            </a:pPr>
            <a:r>
              <a:rPr lang="en-US" sz="1600" dirty="0">
                <a:latin typeface="Baskerville Old Face" panose="02020602080505020303" pitchFamily="18" charset="0"/>
              </a:rPr>
              <a:t>Devin Tebow</a:t>
            </a:r>
          </a:p>
          <a:p>
            <a:pPr algn="ctr">
              <a:lnSpc>
                <a:spcPct val="150000"/>
              </a:lnSpc>
            </a:pPr>
            <a:r>
              <a:rPr lang="en-US" sz="1600" dirty="0">
                <a:latin typeface="Baskerville Old Face" panose="02020602080505020303" pitchFamily="18" charset="0"/>
              </a:rPr>
              <a:t>Emmaline </a:t>
            </a:r>
            <a:r>
              <a:rPr lang="en-US" sz="1600" dirty="0" err="1">
                <a:latin typeface="Baskerville Old Face" panose="02020602080505020303" pitchFamily="18" charset="0"/>
              </a:rPr>
              <a:t>Dethloff</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Gunner Coffey</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Jordan </a:t>
            </a:r>
            <a:r>
              <a:rPr lang="en-US" sz="1600" dirty="0" err="1">
                <a:latin typeface="Baskerville Old Face" panose="02020602080505020303" pitchFamily="18" charset="0"/>
              </a:rPr>
              <a:t>Walenciak</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Kevin Miller</a:t>
            </a:r>
          </a:p>
          <a:p>
            <a:pPr algn="ctr">
              <a:lnSpc>
                <a:spcPct val="150000"/>
              </a:lnSpc>
            </a:pPr>
            <a:r>
              <a:rPr lang="en-US" sz="1600" dirty="0">
                <a:latin typeface="Baskerville Old Face" panose="02020602080505020303" pitchFamily="18" charset="0"/>
              </a:rPr>
              <a:t>Lauren </a:t>
            </a:r>
            <a:r>
              <a:rPr lang="en-US" sz="1600" dirty="0" err="1">
                <a:latin typeface="Baskerville Old Face" panose="02020602080505020303" pitchFamily="18" charset="0"/>
              </a:rPr>
              <a:t>Bhend</a:t>
            </a: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Macey Reese</a:t>
            </a:r>
          </a:p>
          <a:p>
            <a:pPr algn="ctr">
              <a:lnSpc>
                <a:spcPct val="150000"/>
              </a:lnSpc>
            </a:pPr>
            <a:r>
              <a:rPr lang="en-US" sz="1600" dirty="0">
                <a:latin typeface="Baskerville Old Face" panose="02020602080505020303" pitchFamily="18" charset="0"/>
              </a:rPr>
              <a:t>Micha Jarret</a:t>
            </a:r>
          </a:p>
          <a:p>
            <a:pPr algn="ctr">
              <a:lnSpc>
                <a:spcPct val="150000"/>
              </a:lnSpc>
            </a:pPr>
            <a:r>
              <a:rPr lang="en-US" sz="1600" dirty="0">
                <a:latin typeface="Baskerville Old Face" panose="02020602080505020303" pitchFamily="18" charset="0"/>
              </a:rPr>
              <a:t>Molly Dolan</a:t>
            </a:r>
          </a:p>
          <a:p>
            <a:pPr algn="ctr">
              <a:lnSpc>
                <a:spcPct val="150000"/>
              </a:lnSpc>
            </a:pPr>
            <a:r>
              <a:rPr lang="en-US" sz="1600" dirty="0" err="1">
                <a:latin typeface="Baskerville Old Face" panose="02020602080505020303" pitchFamily="18" charset="0"/>
              </a:rPr>
              <a:t>Betzabet</a:t>
            </a:r>
            <a:r>
              <a:rPr lang="en-US" sz="1600" dirty="0">
                <a:latin typeface="Baskerville Old Face" panose="02020602080505020303" pitchFamily="18" charset="0"/>
              </a:rPr>
              <a:t> </a:t>
            </a:r>
            <a:r>
              <a:rPr lang="en-US" sz="1600" dirty="0" err="1">
                <a:latin typeface="Baskerville Old Face" panose="02020602080505020303" pitchFamily="18" charset="0"/>
              </a:rPr>
              <a:t>Rojo</a:t>
            </a:r>
            <a:endParaRPr lang="en-US" sz="1600" dirty="0">
              <a:latin typeface="Baskerville Old Face" panose="02020602080505020303" pitchFamily="18" charset="0"/>
            </a:endParaRPr>
          </a:p>
        </p:txBody>
      </p:sp>
    </p:spTree>
    <p:extLst>
      <p:ext uri="{BB962C8B-B14F-4D97-AF65-F5344CB8AC3E}">
        <p14:creationId xmlns:p14="http://schemas.microsoft.com/office/powerpoint/2010/main" val="537623791"/>
      </p:ext>
    </p:extLst>
  </p:cSld>
  <p:clrMapOvr>
    <a:masterClrMapping/>
  </p:clrMapOvr>
  <p:transition spd="slow" advClick="0" advTm="10000">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5" y="1599783"/>
            <a:ext cx="10485484" cy="3463192"/>
          </a:xfrm>
          <a:prstGeom prst="rect">
            <a:avLst/>
          </a:prstGeom>
          <a:noFill/>
        </p:spPr>
        <p:txBody>
          <a:bodyPr wrap="square" numCol="1" rtlCol="0">
            <a:spAutoFit/>
          </a:bodyPr>
          <a:lstStyle/>
          <a:p>
            <a:pPr algn="ctr">
              <a:lnSpc>
                <a:spcPct val="150000"/>
              </a:lnSpc>
            </a:pPr>
            <a:r>
              <a:rPr lang="en-US" sz="2000" b="1" dirty="0">
                <a:latin typeface="Baskerville Old Face" panose="02020602080505020303" pitchFamily="18" charset="0"/>
              </a:rPr>
              <a:t>Loftis Access to Success for Blackwell High School Concurrent Student Scholarship</a:t>
            </a:r>
          </a:p>
          <a:p>
            <a:pPr algn="ctr">
              <a:lnSpc>
                <a:spcPct val="150000"/>
              </a:lnSpc>
            </a:pPr>
            <a:endParaRPr lang="en-US" sz="2000" b="1"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2" name="TextBox 1">
            <a:extLst>
              <a:ext uri="{FF2B5EF4-FFF2-40B4-BE49-F238E27FC236}">
                <a16:creationId xmlns:a16="http://schemas.microsoft.com/office/drawing/2014/main" id="{A83B9BB8-3B69-41FA-811D-369F78E1742A}"/>
              </a:ext>
            </a:extLst>
          </p:cNvPr>
          <p:cNvSpPr txBox="1"/>
          <p:nvPr/>
        </p:nvSpPr>
        <p:spPr>
          <a:xfrm>
            <a:off x="1443411" y="1954589"/>
            <a:ext cx="9305173" cy="3412986"/>
          </a:xfrm>
          <a:prstGeom prst="rect">
            <a:avLst/>
          </a:prstGeom>
          <a:noFill/>
        </p:spPr>
        <p:txBody>
          <a:bodyPr wrap="square" numCol="3" rtlCol="0">
            <a:spAutoFit/>
          </a:bodyPr>
          <a:lstStyle/>
          <a:p>
            <a:pPr algn="ctr">
              <a:lnSpc>
                <a:spcPct val="150000"/>
              </a:lnSpc>
            </a:pPr>
            <a:r>
              <a:rPr lang="en-US" sz="1600" dirty="0">
                <a:latin typeface="Baskerville Old Face" panose="02020602080505020303" pitchFamily="18" charset="0"/>
              </a:rPr>
              <a:t>Claire Beck </a:t>
            </a:r>
          </a:p>
          <a:p>
            <a:pPr algn="ctr">
              <a:lnSpc>
                <a:spcPct val="150000"/>
              </a:lnSpc>
            </a:pPr>
            <a:r>
              <a:rPr lang="en-US" sz="1600" dirty="0" err="1">
                <a:latin typeface="Baskerville Old Face" panose="02020602080505020303" pitchFamily="18" charset="0"/>
              </a:rPr>
              <a:t>Harlie</a:t>
            </a:r>
            <a:r>
              <a:rPr lang="en-US" sz="1600" dirty="0">
                <a:latin typeface="Baskerville Old Face" panose="02020602080505020303" pitchFamily="18" charset="0"/>
              </a:rPr>
              <a:t> May</a:t>
            </a:r>
          </a:p>
          <a:p>
            <a:pPr algn="ctr">
              <a:lnSpc>
                <a:spcPct val="150000"/>
              </a:lnSpc>
            </a:pPr>
            <a:r>
              <a:rPr lang="en-US" sz="1600" dirty="0">
                <a:latin typeface="Baskerville Old Face" panose="02020602080505020303" pitchFamily="18" charset="0"/>
              </a:rPr>
              <a:t>Khloe </a:t>
            </a:r>
            <a:r>
              <a:rPr lang="en-US" sz="1600" dirty="0" err="1">
                <a:latin typeface="Baskerville Old Face" panose="02020602080505020303" pitchFamily="18" charset="0"/>
              </a:rPr>
              <a:t>Yocham</a:t>
            </a:r>
            <a:endParaRPr lang="en-US" sz="1600" dirty="0">
              <a:latin typeface="Baskerville Old Face" panose="02020602080505020303" pitchFamily="18" charset="0"/>
            </a:endParaRPr>
          </a:p>
          <a:p>
            <a:pPr algn="ctr">
              <a:lnSpc>
                <a:spcPct val="150000"/>
              </a:lnSpc>
            </a:pPr>
            <a:r>
              <a:rPr lang="en-US" sz="1600" dirty="0" err="1">
                <a:latin typeface="Baskerville Old Face" panose="02020602080505020303" pitchFamily="18" charset="0"/>
              </a:rPr>
              <a:t>Kynsley</a:t>
            </a:r>
            <a:r>
              <a:rPr lang="en-US" sz="1600" dirty="0">
                <a:latin typeface="Baskerville Old Face" panose="02020602080505020303" pitchFamily="18" charset="0"/>
              </a:rPr>
              <a:t> DeWitt</a:t>
            </a:r>
          </a:p>
          <a:p>
            <a:pPr algn="ctr">
              <a:lnSpc>
                <a:spcPct val="150000"/>
              </a:lnSpc>
            </a:pPr>
            <a:r>
              <a:rPr lang="en-US" sz="1600" dirty="0">
                <a:latin typeface="Baskerville Old Face" panose="02020602080505020303" pitchFamily="18" charset="0"/>
              </a:rPr>
              <a:t>Brendan Donahue</a:t>
            </a:r>
          </a:p>
          <a:p>
            <a:pPr algn="ctr">
              <a:lnSpc>
                <a:spcPct val="150000"/>
              </a:lnSpc>
            </a:pPr>
            <a:r>
              <a:rPr lang="en-US" sz="1600" dirty="0">
                <a:latin typeface="Baskerville Old Face" panose="02020602080505020303" pitchFamily="18" charset="0"/>
              </a:rPr>
              <a:t>Kylie Hughes</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Tucker Jeffries</a:t>
            </a:r>
          </a:p>
          <a:p>
            <a:pPr algn="ctr">
              <a:lnSpc>
                <a:spcPct val="150000"/>
              </a:lnSpc>
            </a:pPr>
            <a:r>
              <a:rPr lang="en-US" sz="1600" dirty="0">
                <a:latin typeface="Baskerville Old Face" panose="02020602080505020303" pitchFamily="18" charset="0"/>
              </a:rPr>
              <a:t>Virginia Jones</a:t>
            </a:r>
          </a:p>
          <a:p>
            <a:pPr algn="ctr">
              <a:lnSpc>
                <a:spcPct val="150000"/>
              </a:lnSpc>
            </a:pPr>
            <a:r>
              <a:rPr lang="en-US" sz="1600" dirty="0">
                <a:latin typeface="Baskerville Old Face" panose="02020602080505020303" pitchFamily="18" charset="0"/>
              </a:rPr>
              <a:t>Conner Mitchell</a:t>
            </a:r>
          </a:p>
          <a:p>
            <a:pPr algn="ctr">
              <a:lnSpc>
                <a:spcPct val="150000"/>
              </a:lnSpc>
            </a:pPr>
            <a:r>
              <a:rPr lang="en-US" sz="1600" dirty="0">
                <a:latin typeface="Baskerville Old Face" panose="02020602080505020303" pitchFamily="18" charset="0"/>
              </a:rPr>
              <a:t>Trista Stormer</a:t>
            </a:r>
          </a:p>
          <a:p>
            <a:pPr algn="ctr">
              <a:lnSpc>
                <a:spcPct val="150000"/>
              </a:lnSpc>
            </a:pPr>
            <a:r>
              <a:rPr lang="en-US" sz="1600" dirty="0">
                <a:latin typeface="Baskerville Old Face" panose="02020602080505020303" pitchFamily="18" charset="0"/>
              </a:rPr>
              <a:t>Jewel </a:t>
            </a:r>
            <a:r>
              <a:rPr lang="en-US" sz="1600" dirty="0" err="1">
                <a:latin typeface="Baskerville Old Face" panose="02020602080505020303" pitchFamily="18" charset="0"/>
              </a:rPr>
              <a:t>Tremain</a:t>
            </a:r>
            <a:endParaRPr lang="en-US" sz="1600" dirty="0">
              <a:latin typeface="Baskerville Old Face" panose="02020602080505020303" pitchFamily="18" charset="0"/>
            </a:endParaRPr>
          </a:p>
          <a:p>
            <a:pPr algn="ctr">
              <a:lnSpc>
                <a:spcPct val="150000"/>
              </a:lnSpc>
            </a:pPr>
            <a:r>
              <a:rPr lang="en-US" sz="1600" dirty="0" err="1">
                <a:latin typeface="Baskerville Old Face" panose="02020602080505020303" pitchFamily="18" charset="0"/>
              </a:rPr>
              <a:t>Annalaura</a:t>
            </a:r>
            <a:r>
              <a:rPr lang="en-US" sz="1600" dirty="0">
                <a:latin typeface="Baskerville Old Face" panose="02020602080505020303" pitchFamily="18" charset="0"/>
              </a:rPr>
              <a:t> Vogt (Rowe)</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Trinity </a:t>
            </a:r>
            <a:r>
              <a:rPr lang="en-US" sz="1600" dirty="0" err="1">
                <a:latin typeface="Baskerville Old Face" panose="02020602080505020303" pitchFamily="18" charset="0"/>
              </a:rPr>
              <a:t>Mehl</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Davin Matthews</a:t>
            </a:r>
          </a:p>
          <a:p>
            <a:pPr algn="ctr">
              <a:lnSpc>
                <a:spcPct val="150000"/>
              </a:lnSpc>
            </a:pPr>
            <a:r>
              <a:rPr lang="en-US" sz="1600" dirty="0" err="1">
                <a:latin typeface="Baskerville Old Face" panose="02020602080505020303" pitchFamily="18" charset="0"/>
              </a:rPr>
              <a:t>Bostyn</a:t>
            </a:r>
            <a:r>
              <a:rPr lang="en-US" sz="1600" dirty="0">
                <a:latin typeface="Baskerville Old Face" panose="02020602080505020303" pitchFamily="18" charset="0"/>
              </a:rPr>
              <a:t> Chambers</a:t>
            </a:r>
          </a:p>
          <a:p>
            <a:pPr algn="ctr">
              <a:lnSpc>
                <a:spcPct val="150000"/>
              </a:lnSpc>
            </a:pPr>
            <a:r>
              <a:rPr lang="en-US" sz="1600" dirty="0">
                <a:latin typeface="Baskerville Old Face" panose="02020602080505020303" pitchFamily="18" charset="0"/>
              </a:rPr>
              <a:t>Chesney Kimbrel</a:t>
            </a:r>
          </a:p>
          <a:p>
            <a:pPr algn="ctr">
              <a:lnSpc>
                <a:spcPct val="150000"/>
              </a:lnSpc>
            </a:pPr>
            <a:r>
              <a:rPr lang="en-US" sz="1600" dirty="0">
                <a:latin typeface="Baskerville Old Face" panose="02020602080505020303" pitchFamily="18" charset="0"/>
              </a:rPr>
              <a:t>Wyatt Swafford</a:t>
            </a:r>
          </a:p>
          <a:p>
            <a:pPr algn="ctr">
              <a:lnSpc>
                <a:spcPct val="150000"/>
              </a:lnSpc>
            </a:pPr>
            <a:r>
              <a:rPr lang="en-US" sz="1600" dirty="0">
                <a:latin typeface="Baskerville Old Face" panose="02020602080505020303" pitchFamily="18" charset="0"/>
              </a:rPr>
              <a:t>James Tripp</a:t>
            </a:r>
          </a:p>
        </p:txBody>
      </p:sp>
      <p:sp>
        <p:nvSpPr>
          <p:cNvPr id="6" name="TextBox 5">
            <a:extLst>
              <a:ext uri="{FF2B5EF4-FFF2-40B4-BE49-F238E27FC236}">
                <a16:creationId xmlns:a16="http://schemas.microsoft.com/office/drawing/2014/main" id="{0AE7736E-E73F-4E94-83D3-AE31D00E67DB}"/>
              </a:ext>
            </a:extLst>
          </p:cNvPr>
          <p:cNvSpPr txBox="1"/>
          <p:nvPr/>
        </p:nvSpPr>
        <p:spPr>
          <a:xfrm>
            <a:off x="3047111" y="4009148"/>
            <a:ext cx="6097772" cy="199952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Dick </a:t>
            </a:r>
            <a:r>
              <a:rPr kumimoji="0" lang="en-US" sz="2000" b="1"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Lambertz</a:t>
            </a: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Memorial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Shyenne</a:t>
            </a: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Hazen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Ingrid Gomez</a:t>
            </a:r>
            <a:endParaRPr lang="en-US" sz="1800" b="1" dirty="0">
              <a:latin typeface="Baskerville Old Face" panose="02020602080505020303" pitchFamily="18" charset="0"/>
            </a:endParaRPr>
          </a:p>
          <a:p>
            <a:pPr algn="ctr">
              <a:lnSpc>
                <a:spcPct val="150000"/>
              </a:lnSpc>
            </a:pPr>
            <a:r>
              <a:rPr lang="en-US" sz="1800" b="1" dirty="0">
                <a:latin typeface="Baskerville Old Face" panose="02020602080505020303" pitchFamily="18" charset="0"/>
              </a:rPr>
              <a:t>LPN Bridge Scholarship</a:t>
            </a:r>
          </a:p>
          <a:p>
            <a:pPr algn="ctr">
              <a:lnSpc>
                <a:spcPct val="150000"/>
              </a:lnSpc>
            </a:pPr>
            <a:r>
              <a:rPr lang="en-US" sz="1400" dirty="0">
                <a:latin typeface="Baskerville Old Face" panose="02020602080505020303" pitchFamily="18" charset="0"/>
              </a:rPr>
              <a:t>Lauren Eller</a:t>
            </a:r>
          </a:p>
        </p:txBody>
      </p:sp>
    </p:spTree>
    <p:extLst>
      <p:ext uri="{BB962C8B-B14F-4D97-AF65-F5344CB8AC3E}">
        <p14:creationId xmlns:p14="http://schemas.microsoft.com/office/powerpoint/2010/main" val="2200607162"/>
      </p:ext>
    </p:extLst>
  </p:cSld>
  <p:clrMapOvr>
    <a:masterClrMapping/>
  </p:clrMapOvr>
  <p:transition spd="slow" advClick="0" advTm="10000">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46BD5-D973-4DAD-BF61-61AE889F793C}"/>
              </a:ext>
            </a:extLst>
          </p:cNvPr>
          <p:cNvSpPr>
            <a:spLocks noGrp="1"/>
          </p:cNvSpPr>
          <p:nvPr>
            <p:ph type="sldNum" sz="quarter" idx="12"/>
          </p:nvPr>
        </p:nvSpPr>
        <p:spPr/>
        <p:txBody>
          <a:bodyPr/>
          <a:lstStyle/>
          <a:p>
            <a:fld id="{3131D7CC-1314-44C6-8B02-DAA70D54A6AA}" type="slidenum">
              <a:rPr lang="en-US" smtClean="0"/>
              <a:t>59</a:t>
            </a:fld>
            <a:endParaRPr lang="en-US"/>
          </a:p>
        </p:txBody>
      </p:sp>
      <p:pic>
        <p:nvPicPr>
          <p:cNvPr id="4" name="Picture 3">
            <a:extLst>
              <a:ext uri="{FF2B5EF4-FFF2-40B4-BE49-F238E27FC236}">
                <a16:creationId xmlns:a16="http://schemas.microsoft.com/office/drawing/2014/main" id="{01071E47-9C74-4D35-9397-410948871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984"/>
            <a:ext cx="12192000" cy="8125968"/>
          </a:xfrm>
          <a:prstGeom prst="rect">
            <a:avLst/>
          </a:prstGeom>
        </p:spPr>
      </p:pic>
    </p:spTree>
    <p:extLst>
      <p:ext uri="{BB962C8B-B14F-4D97-AF65-F5344CB8AC3E}">
        <p14:creationId xmlns:p14="http://schemas.microsoft.com/office/powerpoint/2010/main" val="851490826"/>
      </p:ext>
    </p:extLst>
  </p:cSld>
  <p:clrMapOvr>
    <a:masterClrMapping/>
  </p:clrMapOvr>
  <p:transition spd="slow" advClick="0" advTm="10000">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BBBF98-9AC1-4EA5-A1A0-6BF0061FE1E4}"/>
              </a:ext>
            </a:extLst>
          </p:cNvPr>
          <p:cNvSpPr txBox="1"/>
          <p:nvPr/>
        </p:nvSpPr>
        <p:spPr>
          <a:xfrm>
            <a:off x="838200" y="877057"/>
            <a:ext cx="10515600" cy="1015663"/>
          </a:xfrm>
          <a:prstGeom prst="rect">
            <a:avLst/>
          </a:prstGeom>
          <a:noFill/>
        </p:spPr>
        <p:txBody>
          <a:bodyPr wrap="square" rtlCol="0">
            <a:spAutoFit/>
          </a:bodyPr>
          <a:lstStyle/>
          <a:p>
            <a:pPr algn="ctr"/>
            <a:r>
              <a:rPr lang="en-US" sz="6000" dirty="0">
                <a:latin typeface="Baskerville Old Face" panose="02020602080505020303" pitchFamily="18" charset="0"/>
              </a:rPr>
              <a:t>Purpose of the Foundation</a:t>
            </a:r>
          </a:p>
        </p:txBody>
      </p:sp>
      <p:sp>
        <p:nvSpPr>
          <p:cNvPr id="4" name="TextBox 3">
            <a:extLst>
              <a:ext uri="{FF2B5EF4-FFF2-40B4-BE49-F238E27FC236}">
                <a16:creationId xmlns:a16="http://schemas.microsoft.com/office/drawing/2014/main" id="{5EAD5687-C5C9-4183-8524-78A23E46F738}"/>
              </a:ext>
            </a:extLst>
          </p:cNvPr>
          <p:cNvSpPr txBox="1"/>
          <p:nvPr/>
        </p:nvSpPr>
        <p:spPr>
          <a:xfrm>
            <a:off x="838200" y="2053141"/>
            <a:ext cx="10515600" cy="3293209"/>
          </a:xfrm>
          <a:prstGeom prst="rect">
            <a:avLst/>
          </a:prstGeom>
          <a:noFill/>
        </p:spPr>
        <p:txBody>
          <a:bodyPr wrap="square" rtlCol="0">
            <a:spAutoFit/>
          </a:bodyPr>
          <a:lstStyle/>
          <a:p>
            <a:pPr algn="ctr"/>
            <a:r>
              <a:rPr lang="en-US" sz="2600" dirty="0">
                <a:latin typeface="Baskerville Old Face" panose="02020602080505020303" pitchFamily="18" charset="0"/>
              </a:rPr>
              <a:t>The purpose of the Northern Oklahoma College Foundation shall be to enhance the educational opportunities and the environment of Northern Oklahoma College.  The Foundation is organized exclusively for the benefit of the educational, literacy, and scientific activities of the college chartered under the constitution and laws of the State of Oklahoma.  The principal function of Northern Oklahoma College Foundation, Inc. is to promote Northern Oklahoma College and the welfare of its programs and students by providing scholarships and other awards as deemed appropriate.</a:t>
            </a:r>
          </a:p>
        </p:txBody>
      </p:sp>
    </p:spTree>
    <p:extLst>
      <p:ext uri="{BB962C8B-B14F-4D97-AF65-F5344CB8AC3E}">
        <p14:creationId xmlns:p14="http://schemas.microsoft.com/office/powerpoint/2010/main" val="3499298549"/>
      </p:ext>
    </p:extLst>
  </p:cSld>
  <p:clrMapOvr>
    <a:masterClrMapping/>
  </p:clrMapOvr>
  <p:transition spd="slow" advClick="0" advTm="10000">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498745"/>
            <a:ext cx="10431643" cy="5771516"/>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Jordan Marquardt Memorial Scholarship</a:t>
            </a:r>
          </a:p>
          <a:p>
            <a:pPr algn="ctr">
              <a:lnSpc>
                <a:spcPct val="150000"/>
              </a:lnSpc>
            </a:pPr>
            <a:r>
              <a:rPr lang="en-US" sz="1600" dirty="0">
                <a:latin typeface="Baskerville Old Face" panose="02020602080505020303" pitchFamily="18" charset="0"/>
              </a:rPr>
              <a:t>Sharon Park</a:t>
            </a: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Dr. D.L. Mathews Scholarship</a:t>
            </a:r>
          </a:p>
          <a:p>
            <a:pPr algn="ctr">
              <a:lnSpc>
                <a:spcPct val="150000"/>
              </a:lnSpc>
            </a:pPr>
            <a:r>
              <a:rPr lang="en-US" sz="1600" dirty="0">
                <a:latin typeface="Baskerville Old Face" panose="02020602080505020303" pitchFamily="18" charset="0"/>
              </a:rPr>
              <a:t>Kale Campbell</a:t>
            </a:r>
          </a:p>
          <a:p>
            <a:pPr algn="ctr">
              <a:lnSpc>
                <a:spcPct val="150000"/>
              </a:lnSpc>
            </a:pPr>
            <a:r>
              <a:rPr lang="en-US" sz="2000" b="1" dirty="0">
                <a:latin typeface="Baskerville Old Face" panose="02020602080505020303" pitchFamily="18" charset="0"/>
              </a:rPr>
              <a:t>George McCoy Memorial Scholarship</a:t>
            </a:r>
          </a:p>
          <a:p>
            <a:pPr algn="ctr">
              <a:lnSpc>
                <a:spcPct val="150000"/>
              </a:lnSpc>
            </a:pPr>
            <a:r>
              <a:rPr lang="en-US" sz="1600" dirty="0">
                <a:latin typeface="Baskerville Old Face" panose="02020602080505020303" pitchFamily="18" charset="0"/>
              </a:rPr>
              <a:t>Halie Shirley</a:t>
            </a:r>
          </a:p>
          <a:p>
            <a:pPr algn="ctr">
              <a:lnSpc>
                <a:spcPct val="150000"/>
              </a:lnSpc>
            </a:pPr>
            <a:r>
              <a:rPr lang="en-US" sz="2000" b="1" dirty="0">
                <a:latin typeface="Baskerville Old Face" panose="02020602080505020303" pitchFamily="18" charset="0"/>
              </a:rPr>
              <a:t>Hugh McIntyre Memorial Scholarship</a:t>
            </a:r>
          </a:p>
          <a:p>
            <a:pPr algn="ctr">
              <a:lnSpc>
                <a:spcPct val="150000"/>
              </a:lnSpc>
            </a:pPr>
            <a:r>
              <a:rPr lang="en-US" sz="1600" dirty="0">
                <a:latin typeface="Baskerville Old Face" panose="02020602080505020303" pitchFamily="18" charset="0"/>
              </a:rPr>
              <a:t>Jake Randall </a:t>
            </a:r>
          </a:p>
          <a:p>
            <a:pPr algn="ctr">
              <a:lnSpc>
                <a:spcPct val="150000"/>
              </a:lnSpc>
            </a:pPr>
            <a:r>
              <a:rPr lang="en-US" sz="1600" dirty="0">
                <a:latin typeface="Baskerville Old Face" panose="02020602080505020303" pitchFamily="18" charset="0"/>
              </a:rPr>
              <a:t>Alexander Cope</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3929890752"/>
      </p:ext>
    </p:extLst>
  </p:cSld>
  <p:clrMapOvr>
    <a:masterClrMapping/>
  </p:clrMapOvr>
  <p:transition spd="slow" advClick="0" advTm="10000">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6" name="TextBox 5">
            <a:extLst>
              <a:ext uri="{FF2B5EF4-FFF2-40B4-BE49-F238E27FC236}">
                <a16:creationId xmlns:a16="http://schemas.microsoft.com/office/drawing/2014/main" id="{1C34A8C9-2860-43CA-9176-8887847B7917}"/>
              </a:ext>
            </a:extLst>
          </p:cNvPr>
          <p:cNvSpPr txBox="1"/>
          <p:nvPr/>
        </p:nvSpPr>
        <p:spPr>
          <a:xfrm>
            <a:off x="3443991" y="4952471"/>
            <a:ext cx="5767232" cy="400110"/>
          </a:xfrm>
          <a:prstGeom prst="rect">
            <a:avLst/>
          </a:prstGeom>
          <a:noFill/>
        </p:spPr>
        <p:txBody>
          <a:bodyPr wrap="square" rtlCol="0">
            <a:spAutoFit/>
          </a:bodyPr>
          <a:lstStyle/>
          <a:p>
            <a:r>
              <a:rPr lang="en-US" sz="2000" b="1" dirty="0">
                <a:latin typeface="Baskerville Old Face" panose="02020602080505020303" pitchFamily="18" charset="0"/>
              </a:rPr>
              <a:t>NOC/OSU Gateway Study Abroad Scholarship</a:t>
            </a:r>
          </a:p>
        </p:txBody>
      </p:sp>
      <p:sp>
        <p:nvSpPr>
          <p:cNvPr id="7" name="TextBox 6">
            <a:extLst>
              <a:ext uri="{FF2B5EF4-FFF2-40B4-BE49-F238E27FC236}">
                <a16:creationId xmlns:a16="http://schemas.microsoft.com/office/drawing/2014/main" id="{930B7499-6243-4411-A32C-EFFCE1867C33}"/>
              </a:ext>
            </a:extLst>
          </p:cNvPr>
          <p:cNvSpPr txBox="1"/>
          <p:nvPr/>
        </p:nvSpPr>
        <p:spPr>
          <a:xfrm>
            <a:off x="2316782" y="5192763"/>
            <a:ext cx="7713177" cy="794641"/>
          </a:xfrm>
          <a:prstGeom prst="rect">
            <a:avLst/>
          </a:prstGeom>
          <a:noFill/>
        </p:spPr>
        <p:txBody>
          <a:bodyPr wrap="square" numCol="1" rtlCol="0">
            <a:spAutoFit/>
          </a:bodyPr>
          <a:lstStyle/>
          <a:p>
            <a:pPr algn="ctr">
              <a:lnSpc>
                <a:spcPct val="150000"/>
              </a:lnSpc>
            </a:pPr>
            <a:r>
              <a:rPr lang="en-US" sz="1600" dirty="0">
                <a:latin typeface="Baskerville Old Face" panose="02020602080505020303" pitchFamily="18" charset="0"/>
              </a:rPr>
              <a:t>Rylee Rosamond</a:t>
            </a:r>
          </a:p>
          <a:p>
            <a:pPr algn="ctr">
              <a:lnSpc>
                <a:spcPct val="150000"/>
              </a:lnSpc>
            </a:pPr>
            <a:r>
              <a:rPr lang="en-US" sz="1600" dirty="0">
                <a:latin typeface="Baskerville Old Face" panose="02020602080505020303" pitchFamily="18" charset="0"/>
              </a:rPr>
              <a:t>Emma </a:t>
            </a:r>
            <a:r>
              <a:rPr lang="en-US" sz="1600" dirty="0" err="1">
                <a:latin typeface="Baskerville Old Face" panose="02020602080505020303" pitchFamily="18" charset="0"/>
              </a:rPr>
              <a:t>Valgora</a:t>
            </a:r>
            <a:endParaRPr lang="en-US" sz="1600" dirty="0">
              <a:latin typeface="Baskerville Old Face" panose="02020602080505020303" pitchFamily="18" charset="0"/>
            </a:endParaRPr>
          </a:p>
        </p:txBody>
      </p:sp>
      <p:sp>
        <p:nvSpPr>
          <p:cNvPr id="8" name="TextBox 7">
            <a:extLst>
              <a:ext uri="{FF2B5EF4-FFF2-40B4-BE49-F238E27FC236}">
                <a16:creationId xmlns:a16="http://schemas.microsoft.com/office/drawing/2014/main" id="{CF472E25-6D2A-4B2A-A8DD-E4C25C8283C5}"/>
              </a:ext>
            </a:extLst>
          </p:cNvPr>
          <p:cNvSpPr txBox="1"/>
          <p:nvPr/>
        </p:nvSpPr>
        <p:spPr>
          <a:xfrm>
            <a:off x="930629" y="1680229"/>
            <a:ext cx="10485484" cy="34722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Moody Family Room &amp; Board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PENDING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A.H. </a:t>
            </a:r>
            <a:r>
              <a:rPr kumimoji="0" lang="en-US" sz="2000" b="1"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Muegge</a:t>
            </a: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Memorial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Kylee Cannon</a:t>
            </a:r>
            <a:endPar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David Paul </a:t>
            </a:r>
            <a:r>
              <a:rPr kumimoji="0" lang="en-US" sz="2000" b="1"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Muegge</a:t>
            </a: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Memorial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Patricia </a:t>
            </a:r>
            <a:r>
              <a:rPr kumimoji="0" lang="en-US" sz="1600" b="0"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Frickenschmidt</a:t>
            </a: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Native American Scholarship</a:t>
            </a:r>
          </a:p>
          <a:p>
            <a:pPr algn="ctr">
              <a:lnSpc>
                <a:spcPct val="150000"/>
              </a:lnSpc>
            </a:pPr>
            <a:r>
              <a:rPr lang="en-US" sz="1600" dirty="0">
                <a:latin typeface="Baskerville Old Face" panose="02020602080505020303" pitchFamily="18" charset="0"/>
              </a:rPr>
              <a:t>Joey Looper</a:t>
            </a:r>
          </a:p>
        </p:txBody>
      </p:sp>
    </p:spTree>
    <p:extLst>
      <p:ext uri="{BB962C8B-B14F-4D97-AF65-F5344CB8AC3E}">
        <p14:creationId xmlns:p14="http://schemas.microsoft.com/office/powerpoint/2010/main" val="1609994104"/>
      </p:ext>
    </p:extLst>
  </p:cSld>
  <p:clrMapOvr>
    <a:masterClrMapping/>
  </p:clrMapOvr>
  <p:transition spd="slow" advClick="0" advTm="10000">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286094"/>
            <a:ext cx="10485484" cy="6140848"/>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NOC Alumni Legacy Scholarship</a:t>
            </a:r>
          </a:p>
          <a:p>
            <a:pPr algn="ctr">
              <a:lnSpc>
                <a:spcPct val="150000"/>
              </a:lnSpc>
            </a:pPr>
            <a:r>
              <a:rPr lang="en-US" sz="1600" dirty="0">
                <a:latin typeface="Baskerville Old Face" panose="02020602080505020303" pitchFamily="18" charset="0"/>
              </a:rPr>
              <a:t>Jordan Nelson</a:t>
            </a: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Curtis S. Norman Memorial Scholarship</a:t>
            </a:r>
          </a:p>
          <a:p>
            <a:pPr algn="ctr">
              <a:lnSpc>
                <a:spcPct val="150000"/>
              </a:lnSpc>
            </a:pPr>
            <a:r>
              <a:rPr lang="en-US" sz="1600" dirty="0">
                <a:latin typeface="Baskerville Old Face" panose="02020602080505020303" pitchFamily="18" charset="0"/>
              </a:rPr>
              <a:t>PENDING</a:t>
            </a:r>
          </a:p>
          <a:p>
            <a:pPr algn="ctr">
              <a:lnSpc>
                <a:spcPct val="150000"/>
              </a:lnSpc>
            </a:pPr>
            <a:r>
              <a:rPr lang="en-US" sz="2000" b="1" dirty="0">
                <a:latin typeface="Baskerville Old Face" panose="02020602080505020303" pitchFamily="18" charset="0"/>
              </a:rPr>
              <a:t>William W. and Dorotha L. Phelps Educational Loan &amp; Scholarship</a:t>
            </a:r>
          </a:p>
          <a:p>
            <a:pPr algn="ctr">
              <a:lnSpc>
                <a:spcPct val="150000"/>
              </a:lnSpc>
            </a:pPr>
            <a:r>
              <a:rPr lang="en-US" sz="1600" dirty="0">
                <a:latin typeface="Baskerville Old Face" panose="02020602080505020303" pitchFamily="18" charset="0"/>
              </a:rPr>
              <a:t>Brandon Jones</a:t>
            </a:r>
          </a:p>
          <a:p>
            <a:pPr algn="ctr">
              <a:lnSpc>
                <a:spcPct val="150000"/>
              </a:lnSpc>
            </a:pPr>
            <a:r>
              <a:rPr lang="en-US" sz="1600" dirty="0">
                <a:latin typeface="Baskerville Old Face" panose="02020602080505020303" pitchFamily="18" charset="0"/>
              </a:rPr>
              <a:t>Austin Payne</a:t>
            </a:r>
          </a:p>
          <a:p>
            <a:pPr algn="ctr">
              <a:lnSpc>
                <a:spcPct val="150000"/>
              </a:lnSpc>
            </a:pPr>
            <a:r>
              <a:rPr lang="en-US" sz="1600" dirty="0">
                <a:latin typeface="Baskerville Old Face" panose="02020602080505020303" pitchFamily="18" charset="0"/>
              </a:rPr>
              <a:t>Antonio Perez</a:t>
            </a: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Tom and Judy Poole Endowed Agriculture Scholarship</a:t>
            </a:r>
          </a:p>
          <a:p>
            <a:pPr algn="ctr">
              <a:lnSpc>
                <a:spcPct val="150000"/>
              </a:lnSpc>
            </a:pPr>
            <a:r>
              <a:rPr lang="en-US" sz="1600" dirty="0">
                <a:latin typeface="Baskerville Old Face" panose="02020602080505020303" pitchFamily="18" charset="0"/>
              </a:rPr>
              <a:t>Canaan Muniz</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endParaRPr lang="en-US" sz="2000" dirty="0">
              <a:latin typeface="Baskerville Old Face" panose="02020602080505020303" pitchFamily="18" charset="0"/>
            </a:endParaRPr>
          </a:p>
        </p:txBody>
      </p:sp>
    </p:spTree>
    <p:extLst>
      <p:ext uri="{BB962C8B-B14F-4D97-AF65-F5344CB8AC3E}">
        <p14:creationId xmlns:p14="http://schemas.microsoft.com/office/powerpoint/2010/main" val="1506493770"/>
      </p:ext>
    </p:extLst>
  </p:cSld>
  <p:clrMapOvr>
    <a:masterClrMapping/>
  </p:clrMapOvr>
  <p:transition spd="slow" advClick="0" advTm="10000">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96678" y="1807919"/>
            <a:ext cx="10435293" cy="3924857"/>
          </a:xfrm>
          <a:prstGeom prst="rect">
            <a:avLst/>
          </a:prstGeom>
          <a:noFill/>
        </p:spPr>
        <p:txBody>
          <a:bodyPr wrap="square" numCol="1" rtlCol="0">
            <a:spAutoFit/>
          </a:bodyPr>
          <a:lstStyle/>
          <a:p>
            <a:pPr algn="ctr">
              <a:lnSpc>
                <a:spcPct val="150000"/>
              </a:lnSpc>
            </a:pPr>
            <a:r>
              <a:rPr lang="en-US" sz="2000" b="1" dirty="0">
                <a:latin typeface="Baskerville Old Face" panose="02020602080505020303" pitchFamily="18" charset="0"/>
              </a:rPr>
              <a:t>Phillips University Alumni and Friends Scholarship</a:t>
            </a:r>
          </a:p>
          <a:p>
            <a:pPr algn="ctr">
              <a:lnSpc>
                <a:spcPct val="150000"/>
              </a:lnSpc>
            </a:pPr>
            <a:endParaRPr lang="en-US" sz="2000" b="1"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Phillips 66 Process Technology Scholarship</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endParaRPr lang="en-US" sz="2000" dirty="0">
              <a:latin typeface="Baskerville Old Face" panose="02020602080505020303" pitchFamily="18" charset="0"/>
            </a:endParaRPr>
          </a:p>
        </p:txBody>
      </p:sp>
      <p:sp>
        <p:nvSpPr>
          <p:cNvPr id="2" name="TextBox 1">
            <a:extLst>
              <a:ext uri="{FF2B5EF4-FFF2-40B4-BE49-F238E27FC236}">
                <a16:creationId xmlns:a16="http://schemas.microsoft.com/office/drawing/2014/main" id="{8B7A045A-1AE0-4B04-B73B-7F65BBD17000}"/>
              </a:ext>
            </a:extLst>
          </p:cNvPr>
          <p:cNvSpPr txBox="1"/>
          <p:nvPr/>
        </p:nvSpPr>
        <p:spPr>
          <a:xfrm>
            <a:off x="1795448" y="2154792"/>
            <a:ext cx="8952614" cy="2271969"/>
          </a:xfrm>
          <a:prstGeom prst="rect">
            <a:avLst/>
          </a:prstGeom>
          <a:noFill/>
        </p:spPr>
        <p:txBody>
          <a:bodyPr wrap="square" numCol="5" rtlCol="0">
            <a:spAutoFit/>
          </a:bodyPr>
          <a:lstStyle/>
          <a:p>
            <a:pPr algn="ctr">
              <a:lnSpc>
                <a:spcPct val="150000"/>
              </a:lnSpc>
            </a:pPr>
            <a:r>
              <a:rPr lang="en-US" sz="1600" dirty="0" err="1">
                <a:latin typeface="Baskerville Old Face" panose="02020602080505020303" pitchFamily="18" charset="0"/>
              </a:rPr>
              <a:t>Lakysia</a:t>
            </a:r>
            <a:r>
              <a:rPr lang="en-US" sz="1600" dirty="0">
                <a:latin typeface="Baskerville Old Face" panose="02020602080505020303" pitchFamily="18" charset="0"/>
              </a:rPr>
              <a:t> Johnson</a:t>
            </a:r>
          </a:p>
          <a:p>
            <a:pPr algn="ctr">
              <a:lnSpc>
                <a:spcPct val="150000"/>
              </a:lnSpc>
            </a:pPr>
            <a:r>
              <a:rPr lang="en-US" sz="1600" dirty="0">
                <a:latin typeface="Baskerville Old Face" panose="02020602080505020303" pitchFamily="18" charset="0"/>
              </a:rPr>
              <a:t>Curtis Conner</a:t>
            </a:r>
          </a:p>
          <a:p>
            <a:pPr algn="ctr">
              <a:lnSpc>
                <a:spcPct val="150000"/>
              </a:lnSpc>
            </a:pPr>
            <a:r>
              <a:rPr lang="en-US" sz="1600" dirty="0">
                <a:latin typeface="Baskerville Old Face" panose="02020602080505020303" pitchFamily="18" charset="0"/>
              </a:rPr>
              <a:t>Anna Stotts</a:t>
            </a:r>
          </a:p>
          <a:p>
            <a:pPr algn="ctr">
              <a:lnSpc>
                <a:spcPct val="150000"/>
              </a:lnSpc>
            </a:pPr>
            <a:r>
              <a:rPr lang="en-US" sz="1600" dirty="0">
                <a:latin typeface="Baskerville Old Face" panose="02020602080505020303" pitchFamily="18" charset="0"/>
              </a:rPr>
              <a:t>Chloe Middleton</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Sidney Redmon</a:t>
            </a:r>
          </a:p>
          <a:p>
            <a:pPr algn="ctr">
              <a:lnSpc>
                <a:spcPct val="150000"/>
              </a:lnSpc>
            </a:pPr>
            <a:r>
              <a:rPr lang="en-US" sz="1600" dirty="0">
                <a:latin typeface="Baskerville Old Face" panose="02020602080505020303" pitchFamily="18" charset="0"/>
              </a:rPr>
              <a:t>Lennie </a:t>
            </a:r>
            <a:r>
              <a:rPr lang="en-US" sz="1600" dirty="0" err="1">
                <a:latin typeface="Baskerville Old Face" panose="02020602080505020303" pitchFamily="18" charset="0"/>
              </a:rPr>
              <a:t>Resendiz</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Nolan Gore</a:t>
            </a:r>
          </a:p>
          <a:p>
            <a:pPr algn="ctr">
              <a:lnSpc>
                <a:spcPct val="150000"/>
              </a:lnSpc>
            </a:pPr>
            <a:r>
              <a:rPr lang="en-US" sz="1600" dirty="0" err="1">
                <a:latin typeface="Baskerville Old Face" panose="02020602080505020303" pitchFamily="18" charset="0"/>
              </a:rPr>
              <a:t>Ryane</a:t>
            </a:r>
            <a:r>
              <a:rPr lang="en-US" sz="1600" dirty="0">
                <a:latin typeface="Baskerville Old Face" panose="02020602080505020303" pitchFamily="18" charset="0"/>
              </a:rPr>
              <a:t> </a:t>
            </a:r>
            <a:r>
              <a:rPr lang="en-US" sz="1600" dirty="0" err="1">
                <a:latin typeface="Baskerville Old Face" panose="02020602080505020303" pitchFamily="18" charset="0"/>
              </a:rPr>
              <a:t>Vion</a:t>
            </a: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r>
              <a:rPr lang="en-US" sz="1600" dirty="0" err="1">
                <a:latin typeface="Baskerville Old Face" panose="02020602080505020303" pitchFamily="18" charset="0"/>
              </a:rPr>
              <a:t>Keyauna</a:t>
            </a:r>
            <a:r>
              <a:rPr lang="en-US" sz="1600" dirty="0">
                <a:latin typeface="Baskerville Old Face" panose="02020602080505020303" pitchFamily="18" charset="0"/>
              </a:rPr>
              <a:t> Heidrick</a:t>
            </a:r>
          </a:p>
          <a:p>
            <a:pPr algn="ctr">
              <a:lnSpc>
                <a:spcPct val="150000"/>
              </a:lnSpc>
            </a:pPr>
            <a:r>
              <a:rPr lang="en-US" sz="1600" dirty="0">
                <a:latin typeface="Baskerville Old Face" panose="02020602080505020303" pitchFamily="18" charset="0"/>
              </a:rPr>
              <a:t>John Gay</a:t>
            </a:r>
          </a:p>
          <a:p>
            <a:pPr algn="ctr">
              <a:lnSpc>
                <a:spcPct val="150000"/>
              </a:lnSpc>
            </a:pPr>
            <a:r>
              <a:rPr lang="en-US" sz="1600" dirty="0">
                <a:latin typeface="Baskerville Old Face" panose="02020602080505020303" pitchFamily="18" charset="0"/>
              </a:rPr>
              <a:t>Alyson Myers</a:t>
            </a:r>
          </a:p>
          <a:p>
            <a:pPr algn="ctr">
              <a:lnSpc>
                <a:spcPct val="150000"/>
              </a:lnSpc>
            </a:pPr>
            <a:r>
              <a:rPr lang="en-US" sz="1600" dirty="0">
                <a:latin typeface="Baskerville Old Face" panose="02020602080505020303" pitchFamily="18" charset="0"/>
              </a:rPr>
              <a:t>Mason Wildman</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Adriel Lora</a:t>
            </a:r>
          </a:p>
          <a:p>
            <a:pPr algn="ctr">
              <a:lnSpc>
                <a:spcPct val="150000"/>
              </a:lnSpc>
            </a:pPr>
            <a:r>
              <a:rPr lang="en-US" sz="1600" dirty="0">
                <a:latin typeface="Baskerville Old Face" panose="02020602080505020303" pitchFamily="18" charset="0"/>
              </a:rPr>
              <a:t>Nathaniel </a:t>
            </a:r>
            <a:r>
              <a:rPr lang="en-US" sz="1600" dirty="0" err="1">
                <a:latin typeface="Baskerville Old Face" panose="02020602080505020303" pitchFamily="18" charset="0"/>
              </a:rPr>
              <a:t>Gutirrez</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Kelsie </a:t>
            </a:r>
            <a:r>
              <a:rPr lang="en-US" sz="1600" dirty="0" err="1">
                <a:latin typeface="Baskerville Old Face" panose="02020602080505020303" pitchFamily="18" charset="0"/>
              </a:rPr>
              <a:t>Teply</a:t>
            </a: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r>
              <a:rPr lang="en-US" sz="1600" dirty="0" err="1">
                <a:latin typeface="Baskerville Old Face" panose="02020602080505020303" pitchFamily="18" charset="0"/>
              </a:rPr>
              <a:t>Jarely</a:t>
            </a:r>
            <a:r>
              <a:rPr lang="en-US" sz="1600" dirty="0">
                <a:latin typeface="Baskerville Old Face" panose="02020602080505020303" pitchFamily="18" charset="0"/>
              </a:rPr>
              <a:t> Casillas</a:t>
            </a:r>
          </a:p>
          <a:p>
            <a:pPr algn="ctr">
              <a:lnSpc>
                <a:spcPct val="150000"/>
              </a:lnSpc>
            </a:pPr>
            <a:r>
              <a:rPr lang="en-US" sz="1600" dirty="0">
                <a:latin typeface="Baskerville Old Face" panose="02020602080505020303" pitchFamily="18" charset="0"/>
              </a:rPr>
              <a:t>James Fanning</a:t>
            </a:r>
          </a:p>
          <a:p>
            <a:pPr algn="ctr">
              <a:lnSpc>
                <a:spcPct val="150000"/>
              </a:lnSpc>
            </a:pPr>
            <a:r>
              <a:rPr lang="en-US" sz="1600" dirty="0">
                <a:latin typeface="Baskerville Old Face" panose="02020602080505020303" pitchFamily="18" charset="0"/>
              </a:rPr>
              <a:t>Alexa Sheik</a:t>
            </a:r>
          </a:p>
        </p:txBody>
      </p:sp>
      <p:sp>
        <p:nvSpPr>
          <p:cNvPr id="4" name="TextBox 3">
            <a:extLst>
              <a:ext uri="{FF2B5EF4-FFF2-40B4-BE49-F238E27FC236}">
                <a16:creationId xmlns:a16="http://schemas.microsoft.com/office/drawing/2014/main" id="{28417DAB-B5A4-4F3C-8DDA-5AE8D708E139}"/>
              </a:ext>
            </a:extLst>
          </p:cNvPr>
          <p:cNvSpPr txBox="1"/>
          <p:nvPr/>
        </p:nvSpPr>
        <p:spPr>
          <a:xfrm>
            <a:off x="4097397" y="4020422"/>
            <a:ext cx="4348716" cy="2271969"/>
          </a:xfrm>
          <a:prstGeom prst="rect">
            <a:avLst/>
          </a:prstGeom>
          <a:noFill/>
        </p:spPr>
        <p:txBody>
          <a:bodyPr wrap="square" numCol="2" rtlCol="0">
            <a:spAutoFit/>
          </a:bodyPr>
          <a:lstStyle/>
          <a:p>
            <a:pPr algn="ctr">
              <a:lnSpc>
                <a:spcPct val="150000"/>
              </a:lnSpc>
            </a:pPr>
            <a:r>
              <a:rPr lang="en-US" sz="1600" dirty="0" err="1">
                <a:latin typeface="Baskerville Old Face" panose="02020602080505020303" pitchFamily="18" charset="0"/>
              </a:rPr>
              <a:t>Betzabet</a:t>
            </a:r>
            <a:r>
              <a:rPr lang="en-US" sz="1600" dirty="0">
                <a:latin typeface="Baskerville Old Face" panose="02020602080505020303" pitchFamily="18" charset="0"/>
              </a:rPr>
              <a:t> </a:t>
            </a:r>
            <a:r>
              <a:rPr lang="en-US" sz="1600" dirty="0" err="1">
                <a:latin typeface="Baskerville Old Face" panose="02020602080505020303" pitchFamily="18" charset="0"/>
              </a:rPr>
              <a:t>Rojo</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Devin Tebow</a:t>
            </a:r>
          </a:p>
          <a:p>
            <a:pPr algn="ctr">
              <a:lnSpc>
                <a:spcPct val="150000"/>
              </a:lnSpc>
            </a:pPr>
            <a:r>
              <a:rPr lang="en-US" sz="1600" dirty="0">
                <a:latin typeface="Baskerville Old Face" panose="02020602080505020303" pitchFamily="18" charset="0"/>
              </a:rPr>
              <a:t>Emmaline </a:t>
            </a:r>
            <a:r>
              <a:rPr lang="en-US" sz="1600" dirty="0" err="1">
                <a:latin typeface="Baskerville Old Face" panose="02020602080505020303" pitchFamily="18" charset="0"/>
              </a:rPr>
              <a:t>Dethloff</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Gunner Coffey</a:t>
            </a:r>
          </a:p>
          <a:p>
            <a:pPr algn="ctr">
              <a:lnSpc>
                <a:spcPct val="150000"/>
              </a:lnSpc>
            </a:pPr>
            <a:r>
              <a:rPr lang="en-US" sz="1600" dirty="0">
                <a:latin typeface="Baskerville Old Face" panose="02020602080505020303" pitchFamily="18" charset="0"/>
              </a:rPr>
              <a:t>Jordan </a:t>
            </a:r>
            <a:r>
              <a:rPr lang="en-US" sz="1600" dirty="0" err="1">
                <a:latin typeface="Baskerville Old Face" panose="02020602080505020303" pitchFamily="18" charset="0"/>
              </a:rPr>
              <a:t>Walenciak</a:t>
            </a: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Kevin Miller</a:t>
            </a:r>
          </a:p>
          <a:p>
            <a:pPr algn="ctr">
              <a:lnSpc>
                <a:spcPct val="150000"/>
              </a:lnSpc>
            </a:pPr>
            <a:r>
              <a:rPr lang="en-US" sz="1600" dirty="0">
                <a:latin typeface="Baskerville Old Face" panose="02020602080505020303" pitchFamily="18" charset="0"/>
              </a:rPr>
              <a:t>Lauren </a:t>
            </a:r>
            <a:r>
              <a:rPr lang="en-US" sz="1600" dirty="0" err="1">
                <a:latin typeface="Baskerville Old Face" panose="02020602080505020303" pitchFamily="18" charset="0"/>
              </a:rPr>
              <a:t>Bhend</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Macey Reese</a:t>
            </a:r>
          </a:p>
          <a:p>
            <a:pPr algn="ctr">
              <a:lnSpc>
                <a:spcPct val="150000"/>
              </a:lnSpc>
            </a:pPr>
            <a:r>
              <a:rPr lang="en-US" sz="1600" dirty="0">
                <a:latin typeface="Baskerville Old Face" panose="02020602080505020303" pitchFamily="18" charset="0"/>
              </a:rPr>
              <a:t>Micha Jarret</a:t>
            </a:r>
          </a:p>
          <a:p>
            <a:pPr algn="ctr">
              <a:lnSpc>
                <a:spcPct val="150000"/>
              </a:lnSpc>
            </a:pPr>
            <a:r>
              <a:rPr lang="en-US" sz="1600" dirty="0">
                <a:latin typeface="Baskerville Old Face" panose="02020602080505020303" pitchFamily="18" charset="0"/>
              </a:rPr>
              <a:t>Molly Dolan</a:t>
            </a:r>
          </a:p>
          <a:p>
            <a:endParaRPr lang="en-US" dirty="0"/>
          </a:p>
        </p:txBody>
      </p:sp>
    </p:spTree>
    <p:extLst>
      <p:ext uri="{BB962C8B-B14F-4D97-AF65-F5344CB8AC3E}">
        <p14:creationId xmlns:p14="http://schemas.microsoft.com/office/powerpoint/2010/main" val="3951759992"/>
      </p:ext>
    </p:extLst>
  </p:cSld>
  <p:clrMapOvr>
    <a:masterClrMapping/>
  </p:clrMapOvr>
  <p:transition spd="slow" advClick="0" advTm="10000">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1091274" y="779691"/>
            <a:ext cx="10485484" cy="6787179"/>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Maxine Vollmer Prather Endowed Scholarship</a:t>
            </a:r>
          </a:p>
          <a:p>
            <a:pPr algn="ctr">
              <a:lnSpc>
                <a:spcPct val="150000"/>
              </a:lnSpc>
            </a:pPr>
            <a:r>
              <a:rPr lang="en-US" sz="1600" dirty="0">
                <a:latin typeface="Baskerville Old Face" panose="02020602080505020303" pitchFamily="18" charset="0"/>
              </a:rPr>
              <a:t>Jayden Ott</a:t>
            </a: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Laurie Annie Rodgers Scholarship</a:t>
            </a:r>
          </a:p>
          <a:p>
            <a:pPr algn="ctr">
              <a:lnSpc>
                <a:spcPct val="150000"/>
              </a:lnSpc>
            </a:pPr>
            <a:r>
              <a:rPr lang="en-US" sz="1600" dirty="0">
                <a:latin typeface="Baskerville Old Face" panose="02020602080505020303" pitchFamily="18" charset="0"/>
              </a:rPr>
              <a:t>Maria Cornwell</a:t>
            </a:r>
          </a:p>
          <a:p>
            <a:pPr algn="ctr">
              <a:lnSpc>
                <a:spcPct val="150000"/>
              </a:lnSpc>
            </a:pPr>
            <a:r>
              <a:rPr lang="en-US" sz="2000" b="1" dirty="0">
                <a:latin typeface="Baskerville Old Face" panose="02020602080505020303" pitchFamily="18" charset="0"/>
              </a:rPr>
              <a:t>Mary Behar Schell Scholarship</a:t>
            </a:r>
          </a:p>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Jan </a:t>
            </a:r>
            <a:r>
              <a:rPr lang="en-US" sz="2000" b="1" dirty="0" err="1">
                <a:latin typeface="Baskerville Old Face" panose="02020602080505020303" pitchFamily="18" charset="0"/>
              </a:rPr>
              <a:t>Schickram</a:t>
            </a:r>
            <a:r>
              <a:rPr lang="en-US" sz="2000" b="1" dirty="0">
                <a:latin typeface="Baskerville Old Face" panose="02020602080505020303" pitchFamily="18" charset="0"/>
              </a:rPr>
              <a:t> Memorial Vocal Music Scholarship</a:t>
            </a:r>
          </a:p>
          <a:p>
            <a:pPr algn="ctr">
              <a:lnSpc>
                <a:spcPct val="150000"/>
              </a:lnSpc>
            </a:pPr>
            <a:r>
              <a:rPr lang="en-US" sz="1600" dirty="0">
                <a:latin typeface="Baskerville Old Face" panose="02020602080505020303" pitchFamily="18" charset="0"/>
              </a:rPr>
              <a:t>Alee Hunt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Ray M. </a:t>
            </a:r>
            <a:r>
              <a:rPr kumimoji="0" lang="en-US" sz="2000" b="1"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Schiltz</a:t>
            </a: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Memorial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Landon Harmon</a:t>
            </a: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2" name="TextBox 1">
            <a:extLst>
              <a:ext uri="{FF2B5EF4-FFF2-40B4-BE49-F238E27FC236}">
                <a16:creationId xmlns:a16="http://schemas.microsoft.com/office/drawing/2014/main" id="{25BDF852-4E93-4910-9679-B5BB3B582ABE}"/>
              </a:ext>
            </a:extLst>
          </p:cNvPr>
          <p:cNvSpPr txBox="1"/>
          <p:nvPr/>
        </p:nvSpPr>
        <p:spPr>
          <a:xfrm>
            <a:off x="2939238" y="3619559"/>
            <a:ext cx="6789556" cy="830997"/>
          </a:xfrm>
          <a:prstGeom prst="rect">
            <a:avLst/>
          </a:prstGeom>
          <a:noFill/>
        </p:spPr>
        <p:txBody>
          <a:bodyPr wrap="square" numCol="2" rtlCol="0">
            <a:spAutoFit/>
          </a:bodyPr>
          <a:lstStyle/>
          <a:p>
            <a:pPr algn="ctr">
              <a:lnSpc>
                <a:spcPct val="150000"/>
              </a:lnSpc>
            </a:pPr>
            <a:r>
              <a:rPr lang="en-US" sz="1600" dirty="0">
                <a:latin typeface="Baskerville Old Face" panose="02020602080505020303" pitchFamily="18" charset="0"/>
              </a:rPr>
              <a:t>Katelyn Qualls</a:t>
            </a:r>
          </a:p>
          <a:p>
            <a:pPr algn="ctr">
              <a:lnSpc>
                <a:spcPct val="150000"/>
              </a:lnSpc>
            </a:pPr>
            <a:r>
              <a:rPr lang="en-US" sz="1600" dirty="0">
                <a:latin typeface="Baskerville Old Face" panose="02020602080505020303" pitchFamily="18" charset="0"/>
              </a:rPr>
              <a:t>Anna Lois Denton</a:t>
            </a:r>
          </a:p>
          <a:p>
            <a:pPr algn="ctr">
              <a:lnSpc>
                <a:spcPct val="150000"/>
              </a:lnSpc>
            </a:pPr>
            <a:r>
              <a:rPr lang="en-US" sz="1600" dirty="0">
                <a:latin typeface="Baskerville Old Face" panose="02020602080505020303" pitchFamily="18" charset="0"/>
              </a:rPr>
              <a:t>Samuel Haley</a:t>
            </a:r>
          </a:p>
          <a:p>
            <a:pPr algn="ctr">
              <a:lnSpc>
                <a:spcPct val="150000"/>
              </a:lnSpc>
            </a:pPr>
            <a:r>
              <a:rPr lang="en-US" sz="1600" dirty="0" err="1">
                <a:latin typeface="Baskerville Old Face" panose="02020602080505020303" pitchFamily="18" charset="0"/>
              </a:rPr>
              <a:t>Kadey</a:t>
            </a:r>
            <a:r>
              <a:rPr lang="en-US" sz="1600" dirty="0">
                <a:latin typeface="Baskerville Old Face" panose="02020602080505020303" pitchFamily="18" charset="0"/>
              </a:rPr>
              <a:t> </a:t>
            </a:r>
            <a:r>
              <a:rPr lang="en-US" sz="1600" dirty="0" err="1">
                <a:latin typeface="Baskerville Old Face" panose="02020602080505020303" pitchFamily="18" charset="0"/>
              </a:rPr>
              <a:t>Matal</a:t>
            </a:r>
            <a:endParaRPr lang="en-US" sz="1600" dirty="0">
              <a:latin typeface="Baskerville Old Face" panose="02020602080505020303" pitchFamily="18" charset="0"/>
            </a:endParaRPr>
          </a:p>
        </p:txBody>
      </p:sp>
    </p:spTree>
    <p:extLst>
      <p:ext uri="{BB962C8B-B14F-4D97-AF65-F5344CB8AC3E}">
        <p14:creationId xmlns:p14="http://schemas.microsoft.com/office/powerpoint/2010/main" val="1079336974"/>
      </p:ext>
    </p:extLst>
  </p:cSld>
  <p:clrMapOvr>
    <a:masterClrMapping/>
  </p:clrMapOvr>
  <p:transition spd="slow" advClick="0" advTm="10000">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28638B-D58C-4B89-9318-0827DF14094D}"/>
              </a:ext>
            </a:extLst>
          </p:cNvPr>
          <p:cNvSpPr>
            <a:spLocks noGrp="1"/>
          </p:cNvSpPr>
          <p:nvPr>
            <p:ph type="sldNum" sz="quarter" idx="12"/>
          </p:nvPr>
        </p:nvSpPr>
        <p:spPr/>
        <p:txBody>
          <a:bodyPr/>
          <a:lstStyle/>
          <a:p>
            <a:fld id="{3131D7CC-1314-44C6-8B02-DAA70D54A6AA}" type="slidenum">
              <a:rPr lang="en-US" smtClean="0"/>
              <a:t>65</a:t>
            </a:fld>
            <a:endParaRPr lang="en-US"/>
          </a:p>
        </p:txBody>
      </p:sp>
      <p:pic>
        <p:nvPicPr>
          <p:cNvPr id="4" name="Picture 3">
            <a:extLst>
              <a:ext uri="{FF2B5EF4-FFF2-40B4-BE49-F238E27FC236}">
                <a16:creationId xmlns:a16="http://schemas.microsoft.com/office/drawing/2014/main" id="{E778FA06-C185-4757-9662-6C1B85719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984"/>
            <a:ext cx="12192000" cy="8125968"/>
          </a:xfrm>
          <a:prstGeom prst="rect">
            <a:avLst/>
          </a:prstGeom>
        </p:spPr>
      </p:pic>
    </p:spTree>
    <p:extLst>
      <p:ext uri="{BB962C8B-B14F-4D97-AF65-F5344CB8AC3E}">
        <p14:creationId xmlns:p14="http://schemas.microsoft.com/office/powerpoint/2010/main" val="2328757599"/>
      </p:ext>
    </p:extLst>
  </p:cSld>
  <p:clrMapOvr>
    <a:masterClrMapping/>
  </p:clrMapOvr>
  <p:transition spd="slow" advClick="0" advTm="10000">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275016"/>
            <a:ext cx="10485484" cy="5956182"/>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Lena </a:t>
            </a:r>
            <a:r>
              <a:rPr lang="en-US" sz="2000" b="1" dirty="0" err="1">
                <a:latin typeface="Baskerville Old Face" panose="02020602080505020303" pitchFamily="18" charset="0"/>
              </a:rPr>
              <a:t>Esch</a:t>
            </a:r>
            <a:r>
              <a:rPr lang="en-US" sz="2000" b="1" dirty="0">
                <a:latin typeface="Baskerville Old Face" panose="02020602080505020303" pitchFamily="18" charset="0"/>
              </a:rPr>
              <a:t> </a:t>
            </a:r>
            <a:r>
              <a:rPr lang="en-US" sz="2000" b="1" dirty="0" err="1">
                <a:latin typeface="Baskerville Old Face" panose="02020602080505020303" pitchFamily="18" charset="0"/>
              </a:rPr>
              <a:t>Sizelove</a:t>
            </a:r>
            <a:r>
              <a:rPr lang="en-US" sz="2000" b="1" dirty="0">
                <a:latin typeface="Baskerville Old Face" panose="02020602080505020303" pitchFamily="18" charset="0"/>
              </a:rPr>
              <a:t> Memorial Scholarship</a:t>
            </a:r>
          </a:p>
          <a:p>
            <a:pPr algn="ctr">
              <a:lnSpc>
                <a:spcPct val="150000"/>
              </a:lnSpc>
            </a:pPr>
            <a:r>
              <a:rPr lang="en-US" sz="1600" dirty="0">
                <a:latin typeface="Baskerville Old Face" panose="02020602080505020303" pitchFamily="18" charset="0"/>
              </a:rPr>
              <a:t>Edgar Dominguez</a:t>
            </a:r>
            <a:endPar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Steichen Family Music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Regan Clapper</a:t>
            </a:r>
            <a:endParaRPr lang="en-US" sz="1600"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Taylor Family Character Scholarship</a:t>
            </a:r>
          </a:p>
          <a:p>
            <a:pPr algn="ctr">
              <a:lnSpc>
                <a:spcPct val="150000"/>
              </a:lnSpc>
            </a:pPr>
            <a:endParaRPr lang="en-US" sz="2000" b="1"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endParaRPr lang="en-US" sz="2000" b="1"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2" name="TextBox 1">
            <a:extLst>
              <a:ext uri="{FF2B5EF4-FFF2-40B4-BE49-F238E27FC236}">
                <a16:creationId xmlns:a16="http://schemas.microsoft.com/office/drawing/2014/main" id="{87B09CF1-8E0D-4E3F-B6FE-C32CDF12F6B1}"/>
              </a:ext>
            </a:extLst>
          </p:cNvPr>
          <p:cNvSpPr txBox="1"/>
          <p:nvPr/>
        </p:nvSpPr>
        <p:spPr>
          <a:xfrm>
            <a:off x="3905820" y="3684675"/>
            <a:ext cx="4380360" cy="1563441"/>
          </a:xfrm>
          <a:prstGeom prst="rect">
            <a:avLst/>
          </a:prstGeom>
          <a:noFill/>
        </p:spPr>
        <p:txBody>
          <a:bodyPr wrap="square" numCol="2" rtlCol="0">
            <a:spAutoFit/>
          </a:bodyPr>
          <a:lstStyle/>
          <a:p>
            <a:pPr algn="ctr">
              <a:lnSpc>
                <a:spcPct val="150000"/>
              </a:lnSpc>
            </a:pPr>
            <a:r>
              <a:rPr lang="en-US" sz="1600" dirty="0">
                <a:latin typeface="Baskerville Old Face" panose="02020602080505020303" pitchFamily="18" charset="0"/>
              </a:rPr>
              <a:t>Karlee Meadows</a:t>
            </a:r>
          </a:p>
          <a:p>
            <a:pPr algn="ctr">
              <a:lnSpc>
                <a:spcPct val="150000"/>
              </a:lnSpc>
            </a:pPr>
            <a:r>
              <a:rPr lang="en-US" sz="1600" dirty="0">
                <a:latin typeface="Baskerville Old Face" panose="02020602080505020303" pitchFamily="18" charset="0"/>
              </a:rPr>
              <a:t>James </a:t>
            </a:r>
            <a:r>
              <a:rPr lang="en-US" sz="1600" dirty="0" err="1">
                <a:latin typeface="Baskerville Old Face" panose="02020602080505020303" pitchFamily="18" charset="0"/>
              </a:rPr>
              <a:t>Grein</a:t>
            </a:r>
            <a:endParaRPr lang="en-US" sz="1600" dirty="0">
              <a:latin typeface="Baskerville Old Face" panose="02020602080505020303" pitchFamily="18" charset="0"/>
            </a:endParaRPr>
          </a:p>
          <a:p>
            <a:pPr algn="ctr">
              <a:lnSpc>
                <a:spcPct val="150000"/>
              </a:lnSpc>
            </a:pPr>
            <a:r>
              <a:rPr lang="en-US" sz="1600" dirty="0" err="1">
                <a:latin typeface="Baskerville Old Face" panose="02020602080505020303" pitchFamily="18" charset="0"/>
              </a:rPr>
              <a:t>Jaci</a:t>
            </a:r>
            <a:r>
              <a:rPr lang="en-US" sz="1600" dirty="0">
                <a:latin typeface="Baskerville Old Face" panose="02020602080505020303" pitchFamily="18" charset="0"/>
              </a:rPr>
              <a:t> Johnson</a:t>
            </a:r>
          </a:p>
          <a:p>
            <a:pPr algn="ctr">
              <a:lnSpc>
                <a:spcPct val="150000"/>
              </a:lnSpc>
            </a:pPr>
            <a:r>
              <a:rPr lang="en-US" sz="1600" dirty="0">
                <a:latin typeface="Baskerville Old Face" panose="02020602080505020303" pitchFamily="18" charset="0"/>
              </a:rPr>
              <a:t>Anna Lois Denton</a:t>
            </a:r>
          </a:p>
          <a:p>
            <a:pPr algn="ctr">
              <a:lnSpc>
                <a:spcPct val="150000"/>
              </a:lnSpc>
            </a:pPr>
            <a:r>
              <a:rPr lang="en-US" sz="1600" dirty="0">
                <a:latin typeface="Baskerville Old Face" panose="02020602080505020303" pitchFamily="18" charset="0"/>
              </a:rPr>
              <a:t>Rebecca Soto</a:t>
            </a:r>
          </a:p>
          <a:p>
            <a:pPr algn="ctr">
              <a:lnSpc>
                <a:spcPct val="150000"/>
              </a:lnSpc>
            </a:pPr>
            <a:r>
              <a:rPr lang="en-US" sz="1600" dirty="0">
                <a:latin typeface="Baskerville Old Face" panose="02020602080505020303" pitchFamily="18" charset="0"/>
              </a:rPr>
              <a:t>Alex Cope</a:t>
            </a:r>
          </a:p>
          <a:p>
            <a:pPr algn="ctr">
              <a:lnSpc>
                <a:spcPct val="150000"/>
              </a:lnSpc>
            </a:pPr>
            <a:r>
              <a:rPr lang="en-US" sz="1600" dirty="0">
                <a:latin typeface="Baskerville Old Face" panose="02020602080505020303" pitchFamily="18" charset="0"/>
              </a:rPr>
              <a:t>Riley Price</a:t>
            </a:r>
          </a:p>
          <a:p>
            <a:pPr algn="ctr">
              <a:lnSpc>
                <a:spcPct val="150000"/>
              </a:lnSpc>
            </a:pPr>
            <a:r>
              <a:rPr lang="en-US" sz="1600" dirty="0">
                <a:latin typeface="Baskerville Old Face" panose="02020602080505020303" pitchFamily="18" charset="0"/>
              </a:rPr>
              <a:t>Jayden Ott</a:t>
            </a:r>
          </a:p>
        </p:txBody>
      </p:sp>
      <p:sp>
        <p:nvSpPr>
          <p:cNvPr id="6" name="TextBox 5">
            <a:extLst>
              <a:ext uri="{FF2B5EF4-FFF2-40B4-BE49-F238E27FC236}">
                <a16:creationId xmlns:a16="http://schemas.microsoft.com/office/drawing/2014/main" id="{28B95427-6BAB-4D39-8F4C-933D9FE0EE99}"/>
              </a:ext>
            </a:extLst>
          </p:cNvPr>
          <p:cNvSpPr txBox="1"/>
          <p:nvPr/>
        </p:nvSpPr>
        <p:spPr>
          <a:xfrm>
            <a:off x="3047114" y="4638765"/>
            <a:ext cx="6097772" cy="1348639"/>
          </a:xfrm>
          <a:prstGeom prst="rect">
            <a:avLst/>
          </a:prstGeom>
          <a:noFill/>
        </p:spPr>
        <p:txBody>
          <a:bodyPr wrap="square">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Betty Throop Music Scholarship</a:t>
            </a:r>
          </a:p>
          <a:p>
            <a:pPr algn="ctr">
              <a:lnSpc>
                <a:spcPct val="150000"/>
              </a:lnSpc>
            </a:pPr>
            <a:r>
              <a:rPr lang="en-US" sz="1600" dirty="0">
                <a:latin typeface="Baskerville Old Face" panose="02020602080505020303" pitchFamily="18" charset="0"/>
              </a:rPr>
              <a:t>Canaan Muniz</a:t>
            </a:r>
          </a:p>
        </p:txBody>
      </p:sp>
    </p:spTree>
    <p:extLst>
      <p:ext uri="{BB962C8B-B14F-4D97-AF65-F5344CB8AC3E}">
        <p14:creationId xmlns:p14="http://schemas.microsoft.com/office/powerpoint/2010/main" val="2115543556"/>
      </p:ext>
    </p:extLst>
  </p:cSld>
  <p:clrMapOvr>
    <a:masterClrMapping/>
  </p:clrMapOvr>
  <p:transition spd="slow" advClick="0" advTm="10000">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14930" y="1286094"/>
            <a:ext cx="10523812" cy="6510180"/>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Jared </a:t>
            </a:r>
            <a:r>
              <a:rPr kumimoji="0" lang="en-US" sz="2000" b="1"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Weiberg</a:t>
            </a: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Endowed Memorial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Christian </a:t>
            </a:r>
            <a:r>
              <a:rPr kumimoji="0" lang="en-US" sz="1600" b="0"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Tarango</a:t>
            </a:r>
            <a:endParaRPr lang="en-US" sz="1600"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Wilma Harman Music Scholarship</a:t>
            </a:r>
          </a:p>
          <a:p>
            <a:pPr algn="ctr">
              <a:lnSpc>
                <a:spcPct val="150000"/>
              </a:lnSpc>
            </a:pPr>
            <a:r>
              <a:rPr lang="en-US" sz="1600" dirty="0">
                <a:latin typeface="Baskerville Old Face" panose="02020602080505020303" pitchFamily="18" charset="0"/>
              </a:rPr>
              <a:t>Emma </a:t>
            </a:r>
            <a:r>
              <a:rPr lang="en-US" sz="1600" dirty="0" err="1">
                <a:latin typeface="Baskerville Old Face" panose="02020602080505020303" pitchFamily="18" charset="0"/>
              </a:rPr>
              <a:t>Valgora</a:t>
            </a:r>
            <a:endParaRPr lang="en-US" sz="1600" dirty="0">
              <a:latin typeface="Baskerville Old Face" panose="02020602080505020303"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Frances G. </a:t>
            </a:r>
            <a:r>
              <a:rPr kumimoji="0" lang="en-US" sz="2000" b="1"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Wintersole</a:t>
            </a:r>
            <a:r>
              <a:rPr kumimoji="0" lang="en-US" sz="2000" b="1"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 Trust Scholarship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Angel </a:t>
            </a:r>
            <a:r>
              <a:rPr kumimoji="0" lang="en-US" sz="1600" b="0"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Zubia</a:t>
            </a:r>
            <a:endPar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rPr>
              <a:t>Vivien </a:t>
            </a:r>
            <a:r>
              <a:rPr kumimoji="0" lang="en-US" sz="1600" b="0" i="0" u="none" strike="noStrike" kern="1200" cap="none" spc="0" normalizeH="0" baseline="0" noProof="0" dirty="0" err="1">
                <a:ln>
                  <a:noFill/>
                </a:ln>
                <a:solidFill>
                  <a:srgbClr val="000000"/>
                </a:solidFill>
                <a:effectLst/>
                <a:uLnTx/>
                <a:uFillTx/>
                <a:latin typeface="Baskerville Old Face" panose="02020602080505020303" pitchFamily="18" charset="0"/>
                <a:ea typeface="+mn-ea"/>
                <a:cs typeface="+mn-cs"/>
              </a:rPr>
              <a:t>Gabehart</a:t>
            </a:r>
            <a:endParaRPr kumimoji="0" lang="en-US" sz="1600" b="0" i="0" u="none" strike="noStrike" kern="1200" cap="none" spc="0" normalizeH="0" baseline="0" noProof="0" dirty="0">
              <a:ln>
                <a:noFill/>
              </a:ln>
              <a:solidFill>
                <a:srgbClr val="000000"/>
              </a:solidFill>
              <a:effectLst/>
              <a:uLnTx/>
              <a:uFillTx/>
              <a:latin typeface="Baskerville Old Face" panose="02020602080505020303" pitchFamily="18" charset="0"/>
              <a:ea typeface="+mn-ea"/>
              <a:cs typeface="+mn-cs"/>
            </a:endParaRPr>
          </a:p>
          <a:p>
            <a:pPr algn="ctr">
              <a:lnSpc>
                <a:spcPct val="150000"/>
              </a:lnSpc>
            </a:pPr>
            <a:r>
              <a:rPr lang="en-US" sz="2000" b="1" dirty="0">
                <a:latin typeface="Baskerville Old Face" panose="02020602080505020303" pitchFamily="18" charset="0"/>
              </a:rPr>
              <a:t>Adam Worden Memorial Scholarship</a:t>
            </a:r>
          </a:p>
          <a:p>
            <a:pPr algn="ctr">
              <a:lnSpc>
                <a:spcPct val="150000"/>
              </a:lnSpc>
            </a:pPr>
            <a:r>
              <a:rPr lang="en-US" sz="1600" dirty="0">
                <a:latin typeface="Baskerville Old Face" panose="02020602080505020303" pitchFamily="18" charset="0"/>
              </a:rPr>
              <a:t>David Lee Weaver</a:t>
            </a:r>
          </a:p>
          <a:p>
            <a:pPr algn="ctr">
              <a:lnSpc>
                <a:spcPct val="150000"/>
              </a:lnSpc>
            </a:pPr>
            <a:r>
              <a:rPr lang="en-US" sz="1600" dirty="0">
                <a:latin typeface="Baskerville Old Face" panose="02020602080505020303" pitchFamily="18" charset="0"/>
              </a:rPr>
              <a:t>Julian </a:t>
            </a:r>
            <a:r>
              <a:rPr lang="en-US" sz="1600" dirty="0" err="1">
                <a:latin typeface="Baskerville Old Face" panose="02020602080505020303" pitchFamily="18" charset="0"/>
              </a:rPr>
              <a:t>Pendergraft</a:t>
            </a: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Tree>
    <p:extLst>
      <p:ext uri="{BB962C8B-B14F-4D97-AF65-F5344CB8AC3E}">
        <p14:creationId xmlns:p14="http://schemas.microsoft.com/office/powerpoint/2010/main" val="2576465449"/>
      </p:ext>
    </p:extLst>
  </p:cSld>
  <p:clrMapOvr>
    <a:masterClrMapping/>
  </p:clrMapOvr>
  <p:transition spd="slow" advClick="0" advTm="10000">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2732951"/>
            <a:ext cx="10523812" cy="1717971"/>
          </a:xfrm>
          <a:prstGeom prst="rect">
            <a:avLst/>
          </a:prstGeom>
          <a:noFill/>
        </p:spPr>
        <p:txBody>
          <a:bodyPr wrap="square" numCol="1" rtlCol="0">
            <a:spAutoFit/>
          </a:bodyPr>
          <a:lstStyle/>
          <a:p>
            <a:pPr algn="ctr">
              <a:lnSpc>
                <a:spcPct val="150000"/>
              </a:lnSpc>
            </a:pPr>
            <a:r>
              <a:rPr lang="en-US" sz="2000" b="1" dirty="0" err="1">
                <a:latin typeface="Baskerville Old Face" panose="02020602080505020303" pitchFamily="18" charset="0"/>
              </a:rPr>
              <a:t>Zody</a:t>
            </a:r>
            <a:r>
              <a:rPr lang="en-US" sz="2000" b="1" dirty="0">
                <a:latin typeface="Baskerville Old Face" panose="02020602080505020303" pitchFamily="18" charset="0"/>
              </a:rPr>
              <a:t> Family Scholarship</a:t>
            </a:r>
          </a:p>
          <a:p>
            <a:pPr algn="ctr">
              <a:lnSpc>
                <a:spcPct val="150000"/>
              </a:lnSpc>
            </a:pPr>
            <a:r>
              <a:rPr lang="en-US" sz="1600" dirty="0">
                <a:latin typeface="Baskerville Old Face" panose="02020602080505020303" pitchFamily="18" charset="0"/>
              </a:rPr>
              <a:t>Melissa Lake</a:t>
            </a:r>
          </a:p>
          <a:p>
            <a:pPr algn="ctr">
              <a:lnSpc>
                <a:spcPct val="150000"/>
              </a:lnSpc>
            </a:pPr>
            <a:r>
              <a:rPr lang="en-US" sz="2000" b="1" dirty="0">
                <a:latin typeface="Baskerville Old Face" panose="02020602080505020303" pitchFamily="18" charset="0"/>
              </a:rPr>
              <a:t>Keith L. </a:t>
            </a:r>
            <a:r>
              <a:rPr lang="en-US" sz="2000" b="1" dirty="0" err="1">
                <a:latin typeface="Baskerville Old Face" panose="02020602080505020303" pitchFamily="18" charset="0"/>
              </a:rPr>
              <a:t>Zody</a:t>
            </a:r>
            <a:r>
              <a:rPr lang="en-US" sz="2000" b="1" dirty="0">
                <a:latin typeface="Baskerville Old Face" panose="02020602080505020303" pitchFamily="18" charset="0"/>
              </a:rPr>
              <a:t> Scholarship</a:t>
            </a:r>
          </a:p>
          <a:p>
            <a:pPr algn="ctr">
              <a:lnSpc>
                <a:spcPct val="150000"/>
              </a:lnSpc>
            </a:pPr>
            <a:r>
              <a:rPr lang="en-US" sz="1600" dirty="0">
                <a:latin typeface="Baskerville Old Face" panose="02020602080505020303" pitchFamily="18" charset="0"/>
              </a:rPr>
              <a:t>Jayde Vaughan</a:t>
            </a:r>
          </a:p>
        </p:txBody>
      </p:sp>
    </p:spTree>
    <p:extLst>
      <p:ext uri="{BB962C8B-B14F-4D97-AF65-F5344CB8AC3E}">
        <p14:creationId xmlns:p14="http://schemas.microsoft.com/office/powerpoint/2010/main" val="383866660"/>
      </p:ext>
    </p:extLst>
  </p:cSld>
  <p:clrMapOvr>
    <a:masterClrMapping/>
  </p:clrMapOvr>
  <p:transition spd="slow" advClick="0" advTm="10000">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7" y="1410647"/>
            <a:ext cx="10530202" cy="2897653"/>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University Center of Ponca City Foundation, Inc. Scholarship</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2" name="TextBox 1">
            <a:extLst>
              <a:ext uri="{FF2B5EF4-FFF2-40B4-BE49-F238E27FC236}">
                <a16:creationId xmlns:a16="http://schemas.microsoft.com/office/drawing/2014/main" id="{D143645F-2793-4C04-A175-95D2CCB6557E}"/>
              </a:ext>
            </a:extLst>
          </p:cNvPr>
          <p:cNvSpPr txBox="1"/>
          <p:nvPr/>
        </p:nvSpPr>
        <p:spPr>
          <a:xfrm>
            <a:off x="853257" y="2420149"/>
            <a:ext cx="10485483" cy="3412986"/>
          </a:xfrm>
          <a:prstGeom prst="rect">
            <a:avLst/>
          </a:prstGeom>
          <a:noFill/>
        </p:spPr>
        <p:txBody>
          <a:bodyPr wrap="square" numCol="3" rtlCol="0">
            <a:spAutoFit/>
          </a:bodyPr>
          <a:lstStyle/>
          <a:p>
            <a:pPr algn="ctr">
              <a:lnSpc>
                <a:spcPct val="150000"/>
              </a:lnSpc>
            </a:pPr>
            <a:r>
              <a:rPr lang="en-US" sz="1600" dirty="0" err="1">
                <a:latin typeface="Baskerville Old Face" panose="02020602080505020303" pitchFamily="18" charset="0"/>
              </a:rPr>
              <a:t>Allanah</a:t>
            </a:r>
            <a:r>
              <a:rPr lang="en-US" sz="1600" dirty="0">
                <a:latin typeface="Baskerville Old Face" panose="02020602080505020303" pitchFamily="18" charset="0"/>
              </a:rPr>
              <a:t> </a:t>
            </a:r>
            <a:r>
              <a:rPr lang="en-US" sz="1600" dirty="0" err="1">
                <a:latin typeface="Baskerville Old Face" panose="02020602080505020303" pitchFamily="18" charset="0"/>
              </a:rPr>
              <a:t>Florez</a:t>
            </a:r>
            <a:endParaRPr lang="en-US" sz="1600" dirty="0">
              <a:latin typeface="Baskerville Old Face" panose="02020602080505020303" pitchFamily="18" charset="0"/>
            </a:endParaRPr>
          </a:p>
          <a:p>
            <a:pPr algn="ctr">
              <a:lnSpc>
                <a:spcPct val="150000"/>
              </a:lnSpc>
            </a:pPr>
            <a:r>
              <a:rPr lang="en-US" sz="1600" dirty="0" err="1">
                <a:latin typeface="Baskerville Old Face" panose="02020602080505020303" pitchFamily="18" charset="0"/>
              </a:rPr>
              <a:t>Amanie</a:t>
            </a:r>
            <a:r>
              <a:rPr lang="en-US" sz="1600" dirty="0">
                <a:latin typeface="Baskerville Old Face" panose="02020602080505020303" pitchFamily="18" charset="0"/>
              </a:rPr>
              <a:t> </a:t>
            </a:r>
            <a:r>
              <a:rPr lang="en-US" sz="1600" dirty="0" err="1">
                <a:latin typeface="Baskerville Old Face" panose="02020602080505020303" pitchFamily="18" charset="0"/>
              </a:rPr>
              <a:t>Owdetallah</a:t>
            </a:r>
            <a:endParaRPr lang="en-US" sz="1600" dirty="0">
              <a:latin typeface="Baskerville Old Face" panose="02020602080505020303" pitchFamily="18" charset="0"/>
            </a:endParaRPr>
          </a:p>
          <a:p>
            <a:pPr algn="ctr">
              <a:lnSpc>
                <a:spcPct val="150000"/>
              </a:lnSpc>
            </a:pPr>
            <a:r>
              <a:rPr lang="en-US" sz="1600" dirty="0" err="1">
                <a:latin typeface="Baskerville Old Face" panose="02020602080505020303" pitchFamily="18" charset="0"/>
              </a:rPr>
              <a:t>Amaria</a:t>
            </a:r>
            <a:r>
              <a:rPr lang="en-US" sz="1600" dirty="0">
                <a:latin typeface="Baskerville Old Face" panose="02020602080505020303" pitchFamily="18" charset="0"/>
              </a:rPr>
              <a:t> </a:t>
            </a:r>
            <a:r>
              <a:rPr lang="en-US" sz="1600" dirty="0" err="1">
                <a:latin typeface="Baskerville Old Face" panose="02020602080505020303" pitchFamily="18" charset="0"/>
              </a:rPr>
              <a:t>Bogney</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Ana Chavez</a:t>
            </a:r>
          </a:p>
          <a:p>
            <a:pPr algn="ctr">
              <a:lnSpc>
                <a:spcPct val="150000"/>
              </a:lnSpc>
            </a:pPr>
            <a:r>
              <a:rPr lang="en-US" sz="1600" dirty="0">
                <a:latin typeface="Baskerville Old Face" panose="02020602080505020303" pitchFamily="18" charset="0"/>
              </a:rPr>
              <a:t>Asher Scantlin</a:t>
            </a:r>
          </a:p>
          <a:p>
            <a:pPr algn="ctr">
              <a:lnSpc>
                <a:spcPct val="150000"/>
              </a:lnSpc>
            </a:pPr>
            <a:r>
              <a:rPr lang="en-US" sz="1600" dirty="0">
                <a:latin typeface="Baskerville Old Face" panose="02020602080505020303" pitchFamily="18" charset="0"/>
              </a:rPr>
              <a:t>Ashton Carlson</a:t>
            </a:r>
          </a:p>
          <a:p>
            <a:pPr algn="ctr">
              <a:lnSpc>
                <a:spcPct val="150000"/>
              </a:lnSpc>
            </a:pPr>
            <a:r>
              <a:rPr lang="en-US" sz="1600" dirty="0">
                <a:latin typeface="Baskerville Old Face" panose="02020602080505020303" pitchFamily="18" charset="0"/>
              </a:rPr>
              <a:t>Bailey Anson</a:t>
            </a:r>
          </a:p>
          <a:p>
            <a:pPr algn="ctr">
              <a:lnSpc>
                <a:spcPct val="150000"/>
              </a:lnSpc>
            </a:pPr>
            <a:r>
              <a:rPr lang="en-US" sz="1600" dirty="0" err="1">
                <a:latin typeface="Baskerville Old Face" panose="02020602080505020303" pitchFamily="18" charset="0"/>
              </a:rPr>
              <a:t>Bingnan</a:t>
            </a:r>
            <a:r>
              <a:rPr lang="en-US" sz="1600" dirty="0">
                <a:latin typeface="Baskerville Old Face" panose="02020602080505020303" pitchFamily="18" charset="0"/>
              </a:rPr>
              <a:t> Chen</a:t>
            </a:r>
          </a:p>
          <a:p>
            <a:pPr algn="ctr">
              <a:lnSpc>
                <a:spcPct val="150000"/>
              </a:lnSpc>
            </a:pPr>
            <a:r>
              <a:rPr lang="en-US" sz="1600" dirty="0">
                <a:latin typeface="Baskerville Old Face" panose="02020602080505020303" pitchFamily="18" charset="0"/>
              </a:rPr>
              <a:t>Blake Dailey</a:t>
            </a:r>
          </a:p>
          <a:p>
            <a:pPr algn="ctr">
              <a:lnSpc>
                <a:spcPct val="150000"/>
              </a:lnSpc>
            </a:pPr>
            <a:r>
              <a:rPr lang="en-US" sz="1600" dirty="0">
                <a:latin typeface="Baskerville Old Face" panose="02020602080505020303" pitchFamily="18" charset="0"/>
              </a:rPr>
              <a:t>Bryce </a:t>
            </a:r>
            <a:r>
              <a:rPr lang="en-US" sz="1600" dirty="0" err="1">
                <a:latin typeface="Baskerville Old Face" panose="02020602080505020303" pitchFamily="18" charset="0"/>
              </a:rPr>
              <a:t>Bojorquez</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Brynn Crandall</a:t>
            </a:r>
          </a:p>
          <a:p>
            <a:pPr algn="ctr">
              <a:lnSpc>
                <a:spcPct val="150000"/>
              </a:lnSpc>
            </a:pPr>
            <a:r>
              <a:rPr lang="en-US" sz="1600" dirty="0">
                <a:latin typeface="Baskerville Old Face" panose="02020602080505020303" pitchFamily="18" charset="0"/>
              </a:rPr>
              <a:t>Caleb Ashlock</a:t>
            </a:r>
          </a:p>
          <a:p>
            <a:pPr algn="ctr">
              <a:lnSpc>
                <a:spcPct val="150000"/>
              </a:lnSpc>
            </a:pPr>
            <a:r>
              <a:rPr lang="en-US" sz="1600" dirty="0">
                <a:latin typeface="Baskerville Old Face" panose="02020602080505020303" pitchFamily="18" charset="0"/>
              </a:rPr>
              <a:t>Callie Hurley</a:t>
            </a:r>
          </a:p>
          <a:p>
            <a:pPr algn="ctr">
              <a:lnSpc>
                <a:spcPct val="150000"/>
              </a:lnSpc>
            </a:pPr>
            <a:r>
              <a:rPr lang="en-US" sz="1600" dirty="0">
                <a:latin typeface="Baskerville Old Face" panose="02020602080505020303" pitchFamily="18" charset="0"/>
              </a:rPr>
              <a:t>Carlton Carney</a:t>
            </a:r>
          </a:p>
          <a:p>
            <a:pPr algn="ctr">
              <a:lnSpc>
                <a:spcPct val="150000"/>
              </a:lnSpc>
            </a:pPr>
            <a:r>
              <a:rPr lang="en-US" sz="1600" dirty="0">
                <a:latin typeface="Baskerville Old Face" panose="02020602080505020303" pitchFamily="18" charset="0"/>
              </a:rPr>
              <a:t>Cason Wilson</a:t>
            </a:r>
          </a:p>
          <a:p>
            <a:pPr algn="ctr">
              <a:lnSpc>
                <a:spcPct val="150000"/>
              </a:lnSpc>
            </a:pPr>
            <a:r>
              <a:rPr lang="en-US" sz="1600" dirty="0">
                <a:latin typeface="Baskerville Old Face" panose="02020602080505020303" pitchFamily="18" charset="0"/>
              </a:rPr>
              <a:t>Cayden Anderson</a:t>
            </a:r>
          </a:p>
          <a:p>
            <a:pPr algn="ctr">
              <a:lnSpc>
                <a:spcPct val="150000"/>
              </a:lnSpc>
            </a:pPr>
            <a:r>
              <a:rPr lang="en-US" sz="1600" dirty="0">
                <a:latin typeface="Baskerville Old Face" panose="02020602080505020303" pitchFamily="18" charset="0"/>
              </a:rPr>
              <a:t>Corey </a:t>
            </a:r>
            <a:r>
              <a:rPr lang="en-US" sz="1600" dirty="0" err="1">
                <a:latin typeface="Baskerville Old Face" panose="02020602080505020303" pitchFamily="18" charset="0"/>
              </a:rPr>
              <a:t>Marazas</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Ellie Copeland</a:t>
            </a:r>
          </a:p>
          <a:p>
            <a:pPr algn="ctr">
              <a:lnSpc>
                <a:spcPct val="150000"/>
              </a:lnSpc>
            </a:pPr>
            <a:r>
              <a:rPr lang="en-US" sz="1600" dirty="0">
                <a:latin typeface="Baskerville Old Face" panose="02020602080505020303" pitchFamily="18" charset="0"/>
              </a:rPr>
              <a:t>Gavin Leigh</a:t>
            </a:r>
          </a:p>
          <a:p>
            <a:pPr algn="ctr">
              <a:lnSpc>
                <a:spcPct val="150000"/>
              </a:lnSpc>
            </a:pPr>
            <a:r>
              <a:rPr lang="en-US" sz="1600" dirty="0">
                <a:latin typeface="Baskerville Old Face" panose="02020602080505020303" pitchFamily="18" charset="0"/>
              </a:rPr>
              <a:t>Geronimo </a:t>
            </a:r>
            <a:r>
              <a:rPr lang="en-US" sz="1600" dirty="0" err="1">
                <a:latin typeface="Baskerville Old Face" panose="02020602080505020303" pitchFamily="18" charset="0"/>
              </a:rPr>
              <a:t>Quilimaco</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Hadleigh Williams</a:t>
            </a:r>
          </a:p>
          <a:p>
            <a:pPr algn="ctr">
              <a:lnSpc>
                <a:spcPct val="150000"/>
              </a:lnSpc>
            </a:pPr>
            <a:r>
              <a:rPr lang="en-US" sz="1600" dirty="0">
                <a:latin typeface="Baskerville Old Face" panose="02020602080505020303" pitchFamily="18" charset="0"/>
              </a:rPr>
              <a:t>Hailey Creech</a:t>
            </a:r>
          </a:p>
          <a:p>
            <a:pPr algn="ctr">
              <a:lnSpc>
                <a:spcPct val="150000"/>
              </a:lnSpc>
            </a:pPr>
            <a:r>
              <a:rPr lang="en-US" sz="1600" dirty="0">
                <a:latin typeface="Baskerville Old Face" panose="02020602080505020303" pitchFamily="18" charset="0"/>
              </a:rPr>
              <a:t>Hanna Matthews</a:t>
            </a:r>
          </a:p>
          <a:p>
            <a:pPr algn="ctr">
              <a:lnSpc>
                <a:spcPct val="150000"/>
              </a:lnSpc>
            </a:pPr>
            <a:r>
              <a:rPr lang="en-US" sz="1600" dirty="0">
                <a:latin typeface="Baskerville Old Face" panose="02020602080505020303" pitchFamily="18" charset="0"/>
              </a:rPr>
              <a:t>Heidi Critchfield</a:t>
            </a:r>
          </a:p>
          <a:p>
            <a:pPr algn="ctr">
              <a:lnSpc>
                <a:spcPct val="150000"/>
              </a:lnSpc>
            </a:pPr>
            <a:r>
              <a:rPr lang="en-US" sz="1600" dirty="0">
                <a:latin typeface="Baskerville Old Face" panose="02020602080505020303" pitchFamily="18" charset="0"/>
              </a:rPr>
              <a:t>Heidi Fulks-</a:t>
            </a:r>
            <a:r>
              <a:rPr lang="en-US" sz="1600" dirty="0" err="1">
                <a:latin typeface="Baskerville Old Face" panose="02020602080505020303" pitchFamily="18" charset="0"/>
              </a:rPr>
              <a:t>Sinor</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Hunter Austin</a:t>
            </a:r>
          </a:p>
          <a:p>
            <a:pPr algn="ctr">
              <a:lnSpc>
                <a:spcPct val="150000"/>
              </a:lnSpc>
            </a:pPr>
            <a:r>
              <a:rPr lang="en-US" sz="1600" dirty="0">
                <a:latin typeface="Baskerville Old Face" panose="02020602080505020303" pitchFamily="18" charset="0"/>
              </a:rPr>
              <a:t>Jace </a:t>
            </a:r>
            <a:r>
              <a:rPr lang="en-US" sz="1600" dirty="0" err="1">
                <a:latin typeface="Baskerville Old Face" panose="02020602080505020303" pitchFamily="18" charset="0"/>
              </a:rPr>
              <a:t>Schneeburger</a:t>
            </a:r>
            <a:endParaRPr lang="en-US" sz="1600" dirty="0">
              <a:latin typeface="Baskerville Old Face" panose="02020602080505020303" pitchFamily="18" charset="0"/>
            </a:endParaRPr>
          </a:p>
        </p:txBody>
      </p:sp>
    </p:spTree>
    <p:extLst>
      <p:ext uri="{BB962C8B-B14F-4D97-AF65-F5344CB8AC3E}">
        <p14:creationId xmlns:p14="http://schemas.microsoft.com/office/powerpoint/2010/main" val="2886460142"/>
      </p:ext>
    </p:extLst>
  </p:cSld>
  <p:clrMapOvr>
    <a:masterClrMapping/>
  </p:clrMapOvr>
  <p:transition spd="slow" advClick="0" advTm="10000">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72D78F-38B1-4ED4-B68C-B079F52A05B0}"/>
              </a:ext>
            </a:extLst>
          </p:cNvPr>
          <p:cNvSpPr txBox="1"/>
          <p:nvPr/>
        </p:nvSpPr>
        <p:spPr>
          <a:xfrm>
            <a:off x="850232" y="834189"/>
            <a:ext cx="10491536" cy="1015663"/>
          </a:xfrm>
          <a:prstGeom prst="rect">
            <a:avLst/>
          </a:prstGeom>
          <a:noFill/>
        </p:spPr>
        <p:txBody>
          <a:bodyPr wrap="square" rtlCol="0">
            <a:spAutoFit/>
          </a:bodyPr>
          <a:lstStyle/>
          <a:p>
            <a:pPr algn="ctr"/>
            <a:r>
              <a:rPr lang="en-US" sz="6000" dirty="0">
                <a:latin typeface="Baskerville Old Face" panose="02020602080505020303" pitchFamily="18" charset="0"/>
              </a:rPr>
              <a:t>Mission of the Foundation</a:t>
            </a:r>
          </a:p>
        </p:txBody>
      </p:sp>
      <p:sp>
        <p:nvSpPr>
          <p:cNvPr id="4" name="TextBox 3">
            <a:extLst>
              <a:ext uri="{FF2B5EF4-FFF2-40B4-BE49-F238E27FC236}">
                <a16:creationId xmlns:a16="http://schemas.microsoft.com/office/drawing/2014/main" id="{29FD2738-D337-4B10-A0F4-6F24D55082F1}"/>
              </a:ext>
            </a:extLst>
          </p:cNvPr>
          <p:cNvSpPr txBox="1"/>
          <p:nvPr/>
        </p:nvSpPr>
        <p:spPr>
          <a:xfrm>
            <a:off x="850233" y="1849852"/>
            <a:ext cx="10491535" cy="3969292"/>
          </a:xfrm>
          <a:prstGeom prst="rect">
            <a:avLst/>
          </a:prstGeom>
          <a:noFill/>
        </p:spPr>
        <p:txBody>
          <a:bodyPr wrap="square" rtlCol="0">
            <a:spAutoFit/>
          </a:bodyPr>
          <a:lstStyle/>
          <a:p>
            <a:pPr algn="ctr">
              <a:lnSpc>
                <a:spcPct val="200000"/>
              </a:lnSpc>
            </a:pPr>
            <a:r>
              <a:rPr lang="en-US" sz="2600" dirty="0">
                <a:latin typeface="Baskerville Old Face" panose="02020602080505020303" pitchFamily="18" charset="0"/>
              </a:rPr>
              <a:t>The Northern Oklahoma College Foundation seeks private support by establishing lifelong relationships with its donors, alumni, and friends while supporting the mission of Northern Oklahoma College and providing financial assistance and quality educational experiences to our students, programs, and employees.</a:t>
            </a:r>
          </a:p>
        </p:txBody>
      </p:sp>
    </p:spTree>
    <p:extLst>
      <p:ext uri="{BB962C8B-B14F-4D97-AF65-F5344CB8AC3E}">
        <p14:creationId xmlns:p14="http://schemas.microsoft.com/office/powerpoint/2010/main" val="2361060153"/>
      </p:ext>
    </p:extLst>
  </p:cSld>
  <p:clrMapOvr>
    <a:masterClrMapping/>
  </p:clrMapOvr>
  <p:transition spd="slow" advClick="0" advTm="10000">
    <p:cove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7" y="1410647"/>
            <a:ext cx="10485483" cy="2897653"/>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University Center of Ponca City Foundation, Inc. Scholarship</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2" name="TextBox 1">
            <a:extLst>
              <a:ext uri="{FF2B5EF4-FFF2-40B4-BE49-F238E27FC236}">
                <a16:creationId xmlns:a16="http://schemas.microsoft.com/office/drawing/2014/main" id="{D143645F-2793-4C04-A175-95D2CCB6557E}"/>
              </a:ext>
            </a:extLst>
          </p:cNvPr>
          <p:cNvSpPr txBox="1"/>
          <p:nvPr/>
        </p:nvSpPr>
        <p:spPr>
          <a:xfrm>
            <a:off x="853257" y="2420149"/>
            <a:ext cx="10485483" cy="3749296"/>
          </a:xfrm>
          <a:prstGeom prst="rect">
            <a:avLst/>
          </a:prstGeom>
          <a:noFill/>
        </p:spPr>
        <p:txBody>
          <a:bodyPr wrap="square" numCol="3" rtlCol="0">
            <a:spAutoFit/>
          </a:bodyPr>
          <a:lstStyle/>
          <a:p>
            <a:pPr algn="ctr">
              <a:lnSpc>
                <a:spcPct val="150000"/>
              </a:lnSpc>
            </a:pPr>
            <a:r>
              <a:rPr lang="en-US" sz="1600" dirty="0">
                <a:latin typeface="Baskerville Old Face" panose="02020602080505020303" pitchFamily="18" charset="0"/>
              </a:rPr>
              <a:t>Jack Busch</a:t>
            </a:r>
          </a:p>
          <a:p>
            <a:pPr algn="ctr">
              <a:lnSpc>
                <a:spcPct val="150000"/>
              </a:lnSpc>
            </a:pPr>
            <a:r>
              <a:rPr lang="en-US" sz="1600" dirty="0">
                <a:latin typeface="Baskerville Old Face" panose="02020602080505020303" pitchFamily="18" charset="0"/>
              </a:rPr>
              <a:t>Jacob Leonard</a:t>
            </a:r>
          </a:p>
          <a:p>
            <a:pPr algn="ctr">
              <a:lnSpc>
                <a:spcPct val="150000"/>
              </a:lnSpc>
            </a:pPr>
            <a:r>
              <a:rPr lang="en-US" sz="1600" dirty="0">
                <a:latin typeface="Baskerville Old Face" panose="02020602080505020303" pitchFamily="18" charset="0"/>
              </a:rPr>
              <a:t>Jacob O’Neill</a:t>
            </a:r>
          </a:p>
          <a:p>
            <a:pPr algn="ctr">
              <a:lnSpc>
                <a:spcPct val="150000"/>
              </a:lnSpc>
            </a:pPr>
            <a:r>
              <a:rPr lang="en-US" sz="1600" dirty="0" err="1">
                <a:latin typeface="Baskerville Old Face" panose="02020602080505020303" pitchFamily="18" charset="0"/>
              </a:rPr>
              <a:t>Jessalynn</a:t>
            </a:r>
            <a:r>
              <a:rPr lang="en-US" sz="1600" dirty="0">
                <a:latin typeface="Baskerville Old Face" panose="02020602080505020303" pitchFamily="18" charset="0"/>
              </a:rPr>
              <a:t> Neufeld</a:t>
            </a:r>
          </a:p>
          <a:p>
            <a:pPr algn="ctr">
              <a:lnSpc>
                <a:spcPct val="150000"/>
              </a:lnSpc>
            </a:pPr>
            <a:r>
              <a:rPr lang="en-US" sz="1600" dirty="0">
                <a:latin typeface="Baskerville Old Face" panose="02020602080505020303" pitchFamily="18" charset="0"/>
              </a:rPr>
              <a:t>Jillian Crossland</a:t>
            </a:r>
          </a:p>
          <a:p>
            <a:pPr algn="ctr">
              <a:lnSpc>
                <a:spcPct val="150000"/>
              </a:lnSpc>
            </a:pPr>
            <a:r>
              <a:rPr lang="en-US" sz="1600" dirty="0">
                <a:latin typeface="Baskerville Old Face" panose="02020602080505020303" pitchFamily="18" charset="0"/>
              </a:rPr>
              <a:t>Julian Estrada</a:t>
            </a:r>
          </a:p>
          <a:p>
            <a:pPr algn="ctr">
              <a:lnSpc>
                <a:spcPct val="150000"/>
              </a:lnSpc>
            </a:pPr>
            <a:r>
              <a:rPr lang="en-US" sz="1600" dirty="0">
                <a:latin typeface="Baskerville Old Face" panose="02020602080505020303" pitchFamily="18" charset="0"/>
              </a:rPr>
              <a:t>Kaylie Thomas</a:t>
            </a:r>
          </a:p>
          <a:p>
            <a:pPr algn="ctr">
              <a:lnSpc>
                <a:spcPct val="150000"/>
              </a:lnSpc>
            </a:pPr>
            <a:r>
              <a:rPr lang="en-US" sz="1600" dirty="0">
                <a:latin typeface="Baskerville Old Face" panose="02020602080505020303" pitchFamily="18" charset="0"/>
              </a:rPr>
              <a:t>Kylie Ivie</a:t>
            </a:r>
          </a:p>
          <a:p>
            <a:pPr algn="ctr">
              <a:lnSpc>
                <a:spcPct val="150000"/>
              </a:lnSpc>
            </a:pPr>
            <a:r>
              <a:rPr lang="en-US" sz="1600" dirty="0">
                <a:latin typeface="Baskerville Old Face" panose="02020602080505020303" pitchFamily="18" charset="0"/>
              </a:rPr>
              <a:t>Laura Hernandez</a:t>
            </a:r>
          </a:p>
          <a:p>
            <a:pPr algn="ctr">
              <a:lnSpc>
                <a:spcPct val="150000"/>
              </a:lnSpc>
            </a:pP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Lexia Kent</a:t>
            </a:r>
          </a:p>
          <a:p>
            <a:pPr algn="ctr">
              <a:lnSpc>
                <a:spcPct val="150000"/>
              </a:lnSpc>
            </a:pPr>
            <a:r>
              <a:rPr lang="en-US" sz="1600" dirty="0">
                <a:latin typeface="Baskerville Old Face" panose="02020602080505020303" pitchFamily="18" charset="0"/>
              </a:rPr>
              <a:t>Libby Fleming</a:t>
            </a:r>
          </a:p>
          <a:p>
            <a:pPr algn="ctr">
              <a:lnSpc>
                <a:spcPct val="150000"/>
              </a:lnSpc>
            </a:pPr>
            <a:r>
              <a:rPr lang="en-US" sz="1600" dirty="0">
                <a:latin typeface="Baskerville Old Face" panose="02020602080505020303" pitchFamily="18" charset="0"/>
              </a:rPr>
              <a:t>Lindy Fisher</a:t>
            </a:r>
          </a:p>
          <a:p>
            <a:pPr algn="ctr">
              <a:lnSpc>
                <a:spcPct val="150000"/>
              </a:lnSpc>
            </a:pPr>
            <a:r>
              <a:rPr lang="en-US" sz="1600" dirty="0">
                <a:latin typeface="Baskerville Old Face" panose="02020602080505020303" pitchFamily="18" charset="0"/>
              </a:rPr>
              <a:t>Luke Hollis</a:t>
            </a:r>
          </a:p>
          <a:p>
            <a:pPr algn="ctr">
              <a:lnSpc>
                <a:spcPct val="150000"/>
              </a:lnSpc>
            </a:pPr>
            <a:r>
              <a:rPr lang="en-US" sz="1600" dirty="0">
                <a:latin typeface="Baskerville Old Face" panose="02020602080505020303" pitchFamily="18" charset="0"/>
              </a:rPr>
              <a:t>Madelyn Blackstar</a:t>
            </a:r>
          </a:p>
          <a:p>
            <a:pPr algn="ctr">
              <a:lnSpc>
                <a:spcPct val="150000"/>
              </a:lnSpc>
            </a:pPr>
            <a:r>
              <a:rPr lang="en-US" sz="1600" dirty="0">
                <a:latin typeface="Baskerville Old Face" panose="02020602080505020303" pitchFamily="18" charset="0"/>
              </a:rPr>
              <a:t>Madison </a:t>
            </a:r>
            <a:r>
              <a:rPr lang="en-US" sz="1600" dirty="0" err="1">
                <a:latin typeface="Baskerville Old Face" panose="02020602080505020303" pitchFamily="18" charset="0"/>
              </a:rPr>
              <a:t>Rutz</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Madison Thibodeaux</a:t>
            </a:r>
          </a:p>
          <a:p>
            <a:pPr algn="ctr">
              <a:lnSpc>
                <a:spcPct val="150000"/>
              </a:lnSpc>
            </a:pPr>
            <a:r>
              <a:rPr lang="en-US" sz="1600" dirty="0" err="1">
                <a:latin typeface="Baskerville Old Face" panose="02020602080505020303" pitchFamily="18" charset="0"/>
              </a:rPr>
              <a:t>Madux</a:t>
            </a:r>
            <a:r>
              <a:rPr lang="en-US" sz="1600" dirty="0">
                <a:latin typeface="Baskerville Old Face" panose="02020602080505020303" pitchFamily="18" charset="0"/>
              </a:rPr>
              <a:t> Johnson</a:t>
            </a:r>
          </a:p>
          <a:p>
            <a:pPr algn="ctr">
              <a:lnSpc>
                <a:spcPct val="150000"/>
              </a:lnSpc>
            </a:pPr>
            <a:r>
              <a:rPr lang="en-US" sz="1600" dirty="0">
                <a:latin typeface="Baskerville Old Face" panose="02020602080505020303" pitchFamily="18" charset="0"/>
              </a:rPr>
              <a:t>Makayla Howard Shed</a:t>
            </a:r>
          </a:p>
          <a:p>
            <a:pPr algn="ctr">
              <a:lnSpc>
                <a:spcPct val="150000"/>
              </a:lnSpc>
            </a:pP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Mark Strange</a:t>
            </a:r>
          </a:p>
          <a:p>
            <a:pPr algn="ctr">
              <a:lnSpc>
                <a:spcPct val="150000"/>
              </a:lnSpc>
            </a:pPr>
            <a:r>
              <a:rPr lang="en-US" sz="1600" dirty="0">
                <a:latin typeface="Baskerville Old Face" panose="02020602080505020303" pitchFamily="18" charset="0"/>
              </a:rPr>
              <a:t>Megan Malloy</a:t>
            </a:r>
          </a:p>
          <a:p>
            <a:pPr algn="ctr">
              <a:lnSpc>
                <a:spcPct val="150000"/>
              </a:lnSpc>
            </a:pPr>
            <a:r>
              <a:rPr lang="en-US" sz="1600" dirty="0">
                <a:latin typeface="Baskerville Old Face" panose="02020602080505020303" pitchFamily="18" charset="0"/>
              </a:rPr>
              <a:t>Megan </a:t>
            </a:r>
            <a:r>
              <a:rPr lang="en-US" sz="1600" dirty="0" err="1">
                <a:latin typeface="Baskerville Old Face" panose="02020602080505020303" pitchFamily="18" charset="0"/>
              </a:rPr>
              <a:t>Polakowski</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Miles Greer</a:t>
            </a:r>
          </a:p>
          <a:p>
            <a:pPr algn="ctr">
              <a:lnSpc>
                <a:spcPct val="150000"/>
              </a:lnSpc>
            </a:pPr>
            <a:r>
              <a:rPr lang="en-US" sz="1600" dirty="0">
                <a:latin typeface="Baskerville Old Face" panose="02020602080505020303" pitchFamily="18" charset="0"/>
              </a:rPr>
              <a:t>Montana Ehrlich</a:t>
            </a:r>
          </a:p>
          <a:p>
            <a:pPr algn="ctr">
              <a:lnSpc>
                <a:spcPct val="150000"/>
              </a:lnSpc>
            </a:pPr>
            <a:r>
              <a:rPr lang="en-US" sz="1600" dirty="0">
                <a:latin typeface="Baskerville Old Face" panose="02020602080505020303" pitchFamily="18" charset="0"/>
              </a:rPr>
              <a:t>Natalie Ham</a:t>
            </a:r>
          </a:p>
          <a:p>
            <a:pPr algn="ctr">
              <a:lnSpc>
                <a:spcPct val="150000"/>
              </a:lnSpc>
            </a:pPr>
            <a:r>
              <a:rPr lang="en-US" sz="1600" dirty="0" err="1">
                <a:latin typeface="Baskerville Old Face" panose="02020602080505020303" pitchFamily="18" charset="0"/>
              </a:rPr>
              <a:t>Neecya</a:t>
            </a:r>
            <a:r>
              <a:rPr lang="en-US" sz="1600" dirty="0">
                <a:latin typeface="Baskerville Old Face" panose="02020602080505020303" pitchFamily="18" charset="0"/>
              </a:rPr>
              <a:t> Logan</a:t>
            </a:r>
          </a:p>
          <a:p>
            <a:pPr algn="ctr">
              <a:lnSpc>
                <a:spcPct val="150000"/>
              </a:lnSpc>
            </a:pPr>
            <a:r>
              <a:rPr lang="en-US" sz="1600" dirty="0" err="1">
                <a:latin typeface="Baskerville Old Face" panose="02020602080505020303" pitchFamily="18" charset="0"/>
              </a:rPr>
              <a:t>Paetyn</a:t>
            </a:r>
            <a:r>
              <a:rPr lang="en-US" sz="1600" dirty="0">
                <a:latin typeface="Baskerville Old Face" panose="02020602080505020303" pitchFamily="18" charset="0"/>
              </a:rPr>
              <a:t> </a:t>
            </a:r>
            <a:r>
              <a:rPr lang="en-US" sz="1600" dirty="0" err="1">
                <a:latin typeface="Baskerville Old Face" panose="02020602080505020303" pitchFamily="18" charset="0"/>
              </a:rPr>
              <a:t>Badley</a:t>
            </a: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Rylan Miller</a:t>
            </a:r>
          </a:p>
        </p:txBody>
      </p:sp>
    </p:spTree>
    <p:extLst>
      <p:ext uri="{BB962C8B-B14F-4D97-AF65-F5344CB8AC3E}">
        <p14:creationId xmlns:p14="http://schemas.microsoft.com/office/powerpoint/2010/main" val="3967246449"/>
      </p:ext>
    </p:extLst>
  </p:cSld>
  <p:clrMapOvr>
    <a:masterClrMapping/>
  </p:clrMapOvr>
  <p:transition spd="slow" advClick="0" advTm="10000">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Baskerville Old Face" panose="02020602080505020303" pitchFamily="18" charset="0"/>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7" y="1410647"/>
            <a:ext cx="10485483" cy="2897653"/>
          </a:xfrm>
          <a:prstGeom prst="rect">
            <a:avLst/>
          </a:prstGeom>
          <a:noFill/>
        </p:spPr>
        <p:txBody>
          <a:bodyPr wrap="square" numCol="1" rtlCol="0">
            <a:spAutoFit/>
          </a:bodyPr>
          <a:lstStyle/>
          <a:p>
            <a:pPr algn="ctr">
              <a:lnSpc>
                <a:spcPct val="150000"/>
              </a:lnSpc>
            </a:pPr>
            <a:endParaRPr lang="en-US" sz="2000" b="1" dirty="0">
              <a:latin typeface="Baskerville Old Face" panose="02020602080505020303" pitchFamily="18" charset="0"/>
            </a:endParaRPr>
          </a:p>
          <a:p>
            <a:pPr algn="ctr">
              <a:lnSpc>
                <a:spcPct val="150000"/>
              </a:lnSpc>
            </a:pPr>
            <a:r>
              <a:rPr lang="en-US" sz="2000" b="1" dirty="0">
                <a:latin typeface="Baskerville Old Face" panose="02020602080505020303" pitchFamily="18" charset="0"/>
              </a:rPr>
              <a:t>University Center of Ponca City Foundation, Inc. Scholarship</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nSpc>
                <a:spcPct val="150000"/>
              </a:lnSpc>
            </a:pPr>
            <a:r>
              <a:rPr lang="en-US" sz="2000" dirty="0">
                <a:latin typeface="Baskerville Old Face" panose="02020602080505020303" pitchFamily="18" charset="0"/>
              </a:rPr>
              <a:t> </a:t>
            </a:r>
          </a:p>
        </p:txBody>
      </p:sp>
      <p:sp>
        <p:nvSpPr>
          <p:cNvPr id="2" name="TextBox 1">
            <a:extLst>
              <a:ext uri="{FF2B5EF4-FFF2-40B4-BE49-F238E27FC236}">
                <a16:creationId xmlns:a16="http://schemas.microsoft.com/office/drawing/2014/main" id="{D143645F-2793-4C04-A175-95D2CCB6557E}"/>
              </a:ext>
            </a:extLst>
          </p:cNvPr>
          <p:cNvSpPr txBox="1"/>
          <p:nvPr/>
        </p:nvSpPr>
        <p:spPr>
          <a:xfrm>
            <a:off x="853257" y="2420149"/>
            <a:ext cx="10485483" cy="3412986"/>
          </a:xfrm>
          <a:prstGeom prst="rect">
            <a:avLst/>
          </a:prstGeom>
          <a:noFill/>
        </p:spPr>
        <p:txBody>
          <a:bodyPr wrap="square" numCol="3" rtlCol="0">
            <a:spAutoFit/>
          </a:bodyPr>
          <a:lstStyle/>
          <a:p>
            <a:pPr algn="ctr">
              <a:lnSpc>
                <a:spcPct val="150000"/>
              </a:lnSpc>
            </a:pPr>
            <a:r>
              <a:rPr lang="en-US" sz="1600" dirty="0">
                <a:latin typeface="Baskerville Old Face" panose="02020602080505020303" pitchFamily="18" charset="0"/>
              </a:rPr>
              <a:t>Ryleigh Greenwell</a:t>
            </a:r>
          </a:p>
          <a:p>
            <a:pPr algn="ctr">
              <a:lnSpc>
                <a:spcPct val="150000"/>
              </a:lnSpc>
            </a:pPr>
            <a:r>
              <a:rPr lang="en-US" sz="1600" dirty="0">
                <a:latin typeface="Baskerville Old Face" panose="02020602080505020303" pitchFamily="18" charset="0"/>
              </a:rPr>
              <a:t>Ryleigh Rowe</a:t>
            </a:r>
          </a:p>
          <a:p>
            <a:pPr algn="ctr">
              <a:lnSpc>
                <a:spcPct val="150000"/>
              </a:lnSpc>
            </a:pPr>
            <a:r>
              <a:rPr lang="en-US" sz="1600" dirty="0">
                <a:latin typeface="Baskerville Old Face" panose="02020602080505020303" pitchFamily="18" charset="0"/>
              </a:rPr>
              <a:t>Savannah Clark</a:t>
            </a: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r>
              <a:rPr lang="en-US" sz="1600" dirty="0">
                <a:latin typeface="Baskerville Old Face" panose="02020602080505020303" pitchFamily="18" charset="0"/>
              </a:rPr>
              <a:t>Sergio Gutierrez</a:t>
            </a:r>
          </a:p>
          <a:p>
            <a:pPr algn="ctr">
              <a:lnSpc>
                <a:spcPct val="150000"/>
              </a:lnSpc>
            </a:pPr>
            <a:r>
              <a:rPr lang="en-US" sz="1600" dirty="0">
                <a:latin typeface="Baskerville Old Face" panose="02020602080505020303" pitchFamily="18" charset="0"/>
              </a:rPr>
              <a:t>Sylvia Simpson</a:t>
            </a:r>
          </a:p>
          <a:p>
            <a:pPr algn="ctr">
              <a:lnSpc>
                <a:spcPct val="150000"/>
              </a:lnSpc>
            </a:pPr>
            <a:r>
              <a:rPr lang="en-US" sz="1600" dirty="0">
                <a:latin typeface="Baskerville Old Face" panose="02020602080505020303" pitchFamily="18" charset="0"/>
              </a:rPr>
              <a:t>Ty </a:t>
            </a:r>
            <a:r>
              <a:rPr lang="en-US" sz="1600" dirty="0" err="1">
                <a:latin typeface="Baskerville Old Face" panose="02020602080505020303" pitchFamily="18" charset="0"/>
              </a:rPr>
              <a:t>Jansma</a:t>
            </a: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endParaRPr lang="en-US" sz="1600" dirty="0">
              <a:latin typeface="Baskerville Old Face" panose="02020602080505020303" pitchFamily="18" charset="0"/>
            </a:endParaRPr>
          </a:p>
          <a:p>
            <a:pPr algn="ctr">
              <a:lnSpc>
                <a:spcPct val="150000"/>
              </a:lnSpc>
            </a:pPr>
            <a:r>
              <a:rPr lang="en-US" sz="1600" dirty="0" err="1">
                <a:latin typeface="Baskerville Old Face" panose="02020602080505020303" pitchFamily="18" charset="0"/>
              </a:rPr>
              <a:t>Tynli</a:t>
            </a:r>
            <a:r>
              <a:rPr lang="en-US" sz="1600" dirty="0">
                <a:latin typeface="Baskerville Old Face" panose="02020602080505020303" pitchFamily="18" charset="0"/>
              </a:rPr>
              <a:t> Nickell</a:t>
            </a:r>
          </a:p>
          <a:p>
            <a:pPr algn="ctr">
              <a:lnSpc>
                <a:spcPct val="150000"/>
              </a:lnSpc>
            </a:pPr>
            <a:r>
              <a:rPr lang="en-US" sz="1600" dirty="0">
                <a:latin typeface="Baskerville Old Face" panose="02020602080505020303" pitchFamily="18" charset="0"/>
              </a:rPr>
              <a:t>Victor </a:t>
            </a:r>
            <a:r>
              <a:rPr lang="en-US" sz="1600" dirty="0" err="1">
                <a:latin typeface="Baskerville Old Face" panose="02020602080505020303" pitchFamily="18" charset="0"/>
              </a:rPr>
              <a:t>Morfin</a:t>
            </a:r>
            <a:endParaRPr lang="en-US" sz="1600" dirty="0">
              <a:latin typeface="Baskerville Old Face" panose="02020602080505020303" pitchFamily="18" charset="0"/>
            </a:endParaRPr>
          </a:p>
          <a:p>
            <a:pPr algn="ctr">
              <a:lnSpc>
                <a:spcPct val="150000"/>
              </a:lnSpc>
            </a:pPr>
            <a:r>
              <a:rPr lang="en-US" sz="1600" dirty="0" err="1">
                <a:latin typeface="Baskerville Old Face" panose="02020602080505020303" pitchFamily="18" charset="0"/>
              </a:rPr>
              <a:t>Viktorya</a:t>
            </a:r>
            <a:r>
              <a:rPr lang="en-US" sz="1600" dirty="0">
                <a:latin typeface="Baskerville Old Face" panose="02020602080505020303" pitchFamily="18" charset="0"/>
              </a:rPr>
              <a:t> Maier</a:t>
            </a:r>
          </a:p>
        </p:txBody>
      </p:sp>
    </p:spTree>
    <p:extLst>
      <p:ext uri="{BB962C8B-B14F-4D97-AF65-F5344CB8AC3E}">
        <p14:creationId xmlns:p14="http://schemas.microsoft.com/office/powerpoint/2010/main" val="790100807"/>
      </p:ext>
    </p:extLst>
  </p:cSld>
  <p:clrMapOvr>
    <a:masterClrMapping/>
  </p:clrMapOvr>
  <p:transition spd="slow" advClick="0" advTm="10000">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1F1CDF-53A4-45C9-ABE2-5178A7295F6B}"/>
              </a:ext>
            </a:extLst>
          </p:cNvPr>
          <p:cNvSpPr>
            <a:spLocks noGrp="1"/>
          </p:cNvSpPr>
          <p:nvPr>
            <p:ph type="sldNum" sz="quarter" idx="12"/>
          </p:nvPr>
        </p:nvSpPr>
        <p:spPr/>
        <p:txBody>
          <a:bodyPr/>
          <a:lstStyle/>
          <a:p>
            <a:fld id="{3131D7CC-1314-44C6-8B02-DAA70D54A6AA}" type="slidenum">
              <a:rPr lang="en-US" smtClean="0"/>
              <a:t>72</a:t>
            </a:fld>
            <a:endParaRPr lang="en-US"/>
          </a:p>
        </p:txBody>
      </p:sp>
      <p:pic>
        <p:nvPicPr>
          <p:cNvPr id="29698" name="Picture 2" descr="No photo description available.">
            <a:extLst>
              <a:ext uri="{FF2B5EF4-FFF2-40B4-BE49-F238E27FC236}">
                <a16:creationId xmlns:a16="http://schemas.microsoft.com/office/drawing/2014/main" id="{9C3C4ECD-F567-425D-86ED-022C232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7707"/>
            <a:ext cx="1219200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693479"/>
      </p:ext>
    </p:extLst>
  </p:cSld>
  <p:clrMapOvr>
    <a:masterClrMapping/>
  </p:clrMapOvr>
  <p:transition spd="slow" advClick="0" advTm="10000">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0014C3-BA1C-4F99-A4AC-C4D0F66A05E1}"/>
              </a:ext>
            </a:extLst>
          </p:cNvPr>
          <p:cNvSpPr/>
          <p:nvPr/>
        </p:nvSpPr>
        <p:spPr>
          <a:xfrm>
            <a:off x="6055847" y="361379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6" name="TextBox 5">
            <a:extLst>
              <a:ext uri="{FF2B5EF4-FFF2-40B4-BE49-F238E27FC236}">
                <a16:creationId xmlns:a16="http://schemas.microsoft.com/office/drawing/2014/main" id="{24175C0F-4502-4962-9222-697212240A9F}"/>
              </a:ext>
            </a:extLst>
          </p:cNvPr>
          <p:cNvSpPr txBox="1"/>
          <p:nvPr/>
        </p:nvSpPr>
        <p:spPr>
          <a:xfrm>
            <a:off x="5662076" y="703414"/>
            <a:ext cx="3780202" cy="830997"/>
          </a:xfrm>
          <a:prstGeom prst="rect">
            <a:avLst/>
          </a:prstGeom>
          <a:noFill/>
        </p:spPr>
        <p:txBody>
          <a:bodyPr wrap="none" rtlCol="0">
            <a:spAutoFit/>
          </a:bodyPr>
          <a:lstStyle/>
          <a:p>
            <a:r>
              <a:rPr lang="en-US" sz="4800" b="1" dirty="0">
                <a:latin typeface="Baskerville Old Face" panose="02020602080505020303" pitchFamily="18" charset="0"/>
              </a:rPr>
              <a:t>Thank-a-Thon</a:t>
            </a:r>
          </a:p>
        </p:txBody>
      </p:sp>
      <p:pic>
        <p:nvPicPr>
          <p:cNvPr id="11" name="Picture 10">
            <a:extLst>
              <a:ext uri="{FF2B5EF4-FFF2-40B4-BE49-F238E27FC236}">
                <a16:creationId xmlns:a16="http://schemas.microsoft.com/office/drawing/2014/main" id="{6B06294F-14A8-40C5-A07E-68C46765D1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4263" y="1994309"/>
            <a:ext cx="3615070" cy="2892056"/>
          </a:xfrm>
          <a:prstGeom prst="rect">
            <a:avLst/>
          </a:prstGeom>
        </p:spPr>
      </p:pic>
      <p:pic>
        <p:nvPicPr>
          <p:cNvPr id="7" name="Picture 6">
            <a:extLst>
              <a:ext uri="{FF2B5EF4-FFF2-40B4-BE49-F238E27FC236}">
                <a16:creationId xmlns:a16="http://schemas.microsoft.com/office/drawing/2014/main" id="{6EC53A19-954E-48D0-A1AC-271BED176B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1498" y="2851440"/>
            <a:ext cx="3615070" cy="2892056"/>
          </a:xfrm>
          <a:prstGeom prst="rect">
            <a:avLst/>
          </a:prstGeom>
        </p:spPr>
      </p:pic>
      <p:pic>
        <p:nvPicPr>
          <p:cNvPr id="9" name="Picture 8">
            <a:extLst>
              <a:ext uri="{FF2B5EF4-FFF2-40B4-BE49-F238E27FC236}">
                <a16:creationId xmlns:a16="http://schemas.microsoft.com/office/drawing/2014/main" id="{FFE8229A-F11A-4779-A8C9-8BF049DD0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38" y="3340538"/>
            <a:ext cx="3615070" cy="2892056"/>
          </a:xfrm>
          <a:prstGeom prst="rect">
            <a:avLst/>
          </a:prstGeom>
        </p:spPr>
      </p:pic>
      <p:pic>
        <p:nvPicPr>
          <p:cNvPr id="19458" name="Picture 2" descr="No photo description available.">
            <a:extLst>
              <a:ext uri="{FF2B5EF4-FFF2-40B4-BE49-F238E27FC236}">
                <a16:creationId xmlns:a16="http://schemas.microsoft.com/office/drawing/2014/main" id="{E548E06A-3ED5-4A89-A6DB-A4E558CC5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72" y="306429"/>
            <a:ext cx="4178543" cy="313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884982"/>
      </p:ext>
    </p:extLst>
  </p:cSld>
  <p:clrMapOvr>
    <a:masterClrMapping/>
  </p:clrMapOvr>
  <p:transition spd="slow" advClick="0" advTm="10000">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E6A507-D404-48CD-8137-36ABBAA1F06F}"/>
              </a:ext>
            </a:extLst>
          </p:cNvPr>
          <p:cNvSpPr txBox="1"/>
          <p:nvPr/>
        </p:nvSpPr>
        <p:spPr>
          <a:xfrm>
            <a:off x="2131014" y="4104723"/>
            <a:ext cx="7610995" cy="1323439"/>
          </a:xfrm>
          <a:prstGeom prst="rect">
            <a:avLst/>
          </a:prstGeom>
          <a:noFill/>
        </p:spPr>
        <p:txBody>
          <a:bodyPr wrap="square" rtlCol="0">
            <a:spAutoFit/>
          </a:bodyPr>
          <a:lstStyle/>
          <a:p>
            <a:pPr algn="ctr"/>
            <a:r>
              <a:rPr lang="en-US" sz="4000" b="1" dirty="0">
                <a:latin typeface="Baskerville Old Face" panose="02020602080505020303" pitchFamily="18" charset="0"/>
              </a:rPr>
              <a:t>2022 Enid Young Professionals Top 10 under 40 Award</a:t>
            </a:r>
          </a:p>
        </p:txBody>
      </p:sp>
      <p:sp>
        <p:nvSpPr>
          <p:cNvPr id="4" name="TextBox 3">
            <a:extLst>
              <a:ext uri="{FF2B5EF4-FFF2-40B4-BE49-F238E27FC236}">
                <a16:creationId xmlns:a16="http://schemas.microsoft.com/office/drawing/2014/main" id="{5D49E194-E2C1-4091-981E-FBA56ABBB83F}"/>
              </a:ext>
            </a:extLst>
          </p:cNvPr>
          <p:cNvSpPr txBox="1"/>
          <p:nvPr/>
        </p:nvSpPr>
        <p:spPr>
          <a:xfrm>
            <a:off x="2936137" y="5305052"/>
            <a:ext cx="6000750" cy="369332"/>
          </a:xfrm>
          <a:prstGeom prst="rect">
            <a:avLst/>
          </a:prstGeom>
          <a:noFill/>
        </p:spPr>
        <p:txBody>
          <a:bodyPr wrap="square" rtlCol="0">
            <a:spAutoFit/>
          </a:bodyPr>
          <a:lstStyle/>
          <a:p>
            <a:pPr algn="ctr"/>
            <a:r>
              <a:rPr lang="en-US" dirty="0" err="1">
                <a:latin typeface="Baskerville Old Face" panose="02020602080505020303" pitchFamily="18" charset="0"/>
              </a:rPr>
              <a:t>Claye</a:t>
            </a:r>
            <a:r>
              <a:rPr lang="en-US" dirty="0">
                <a:latin typeface="Baskerville Old Face" panose="02020602080505020303" pitchFamily="18" charset="0"/>
              </a:rPr>
              <a:t> Hammock – NOC Alumni Advisory Board Member</a:t>
            </a:r>
          </a:p>
        </p:txBody>
      </p:sp>
      <p:pic>
        <p:nvPicPr>
          <p:cNvPr id="5" name="Picture 4">
            <a:extLst>
              <a:ext uri="{FF2B5EF4-FFF2-40B4-BE49-F238E27FC236}">
                <a16:creationId xmlns:a16="http://schemas.microsoft.com/office/drawing/2014/main" id="{DECC8C69-D0B5-4601-B04F-40C5475F7D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9023" y="717149"/>
            <a:ext cx="4964216" cy="3387573"/>
          </a:xfrm>
          <a:prstGeom prst="rect">
            <a:avLst/>
          </a:prstGeom>
          <a:noFill/>
          <a:ln>
            <a:noFill/>
          </a:ln>
        </p:spPr>
      </p:pic>
      <p:pic>
        <p:nvPicPr>
          <p:cNvPr id="6" name="Picture 5">
            <a:extLst>
              <a:ext uri="{FF2B5EF4-FFF2-40B4-BE49-F238E27FC236}">
                <a16:creationId xmlns:a16="http://schemas.microsoft.com/office/drawing/2014/main" id="{0DC26F93-5C02-4EEB-97E2-5F849105488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905" y="717149"/>
            <a:ext cx="4522604" cy="3387574"/>
          </a:xfrm>
          <a:prstGeom prst="rect">
            <a:avLst/>
          </a:prstGeom>
          <a:noFill/>
          <a:ln>
            <a:noFill/>
          </a:ln>
        </p:spPr>
      </p:pic>
    </p:spTree>
    <p:extLst>
      <p:ext uri="{BB962C8B-B14F-4D97-AF65-F5344CB8AC3E}">
        <p14:creationId xmlns:p14="http://schemas.microsoft.com/office/powerpoint/2010/main" val="1983149150"/>
      </p:ext>
    </p:extLst>
  </p:cSld>
  <p:clrMapOvr>
    <a:masterClrMapping/>
  </p:clrMapOvr>
  <p:transition spd="slow" advClick="0" advTm="10000">
    <p:cove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366909-9431-406B-9180-EAE8C7641D09}"/>
              </a:ext>
            </a:extLst>
          </p:cNvPr>
          <p:cNvSpPr txBox="1"/>
          <p:nvPr/>
        </p:nvSpPr>
        <p:spPr>
          <a:xfrm>
            <a:off x="4902626" y="557415"/>
            <a:ext cx="6260805" cy="830997"/>
          </a:xfrm>
          <a:prstGeom prst="rect">
            <a:avLst/>
          </a:prstGeom>
          <a:noFill/>
        </p:spPr>
        <p:txBody>
          <a:bodyPr wrap="square" rtlCol="0">
            <a:spAutoFit/>
          </a:bodyPr>
          <a:lstStyle/>
          <a:p>
            <a:pPr algn="ctr"/>
            <a:r>
              <a:rPr lang="en-US" sz="4800" b="1" dirty="0">
                <a:latin typeface="Baskerville Old Face" panose="02020602080505020303" pitchFamily="18" charset="0"/>
              </a:rPr>
              <a:t>Veteran’s Day Parade</a:t>
            </a:r>
          </a:p>
        </p:txBody>
      </p:sp>
      <p:pic>
        <p:nvPicPr>
          <p:cNvPr id="1026" name="Picture 2" descr="May be an image of 5 people, people standing, outdoors and text that says 'NAVY R ERN hom. College 7MA 0'">
            <a:extLst>
              <a:ext uri="{FF2B5EF4-FFF2-40B4-BE49-F238E27FC236}">
                <a16:creationId xmlns:a16="http://schemas.microsoft.com/office/drawing/2014/main" id="{1CA12E5B-CE4A-44D3-8786-FC1833180B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7786" y="1497686"/>
            <a:ext cx="2571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6 people, people standing and road">
            <a:extLst>
              <a:ext uri="{FF2B5EF4-FFF2-40B4-BE49-F238E27FC236}">
                <a16:creationId xmlns:a16="http://schemas.microsoft.com/office/drawing/2014/main" id="{EA44E803-F824-457B-A858-5C616756B1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569" y="471659"/>
            <a:ext cx="2507016" cy="3342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y be an image of 3 people, people standing and road">
            <a:extLst>
              <a:ext uri="{FF2B5EF4-FFF2-40B4-BE49-F238E27FC236}">
                <a16:creationId xmlns:a16="http://schemas.microsoft.com/office/drawing/2014/main" id="{C6C8EFDC-942A-4EF6-B2B0-FD252759EA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1989" y="1440001"/>
            <a:ext cx="3652284" cy="48697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y be an image of 3 people, people standing and outdoors">
            <a:extLst>
              <a:ext uri="{FF2B5EF4-FFF2-40B4-BE49-F238E27FC236}">
                <a16:creationId xmlns:a16="http://schemas.microsoft.com/office/drawing/2014/main" id="{EE93EA8C-483C-4B5F-A4B2-60B4F1E125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464" y="2951125"/>
            <a:ext cx="2814970" cy="37532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y be an image of 5 people, people standing and outdoors">
            <a:extLst>
              <a:ext uri="{FF2B5EF4-FFF2-40B4-BE49-F238E27FC236}">
                <a16:creationId xmlns:a16="http://schemas.microsoft.com/office/drawing/2014/main" id="{1DDB5FED-66C7-4B0D-99D9-454D670537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1219" y="3571831"/>
            <a:ext cx="1961707" cy="2615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862077"/>
      </p:ext>
    </p:extLst>
  </p:cSld>
  <p:clrMapOvr>
    <a:masterClrMapping/>
  </p:clrMapOvr>
  <p:transition spd="slow" advClick="0" advTm="10000">
    <p:cove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366909-9431-406B-9180-EAE8C7641D09}"/>
              </a:ext>
            </a:extLst>
          </p:cNvPr>
          <p:cNvSpPr txBox="1"/>
          <p:nvPr/>
        </p:nvSpPr>
        <p:spPr>
          <a:xfrm>
            <a:off x="2965597" y="355396"/>
            <a:ext cx="6260805" cy="1569660"/>
          </a:xfrm>
          <a:prstGeom prst="rect">
            <a:avLst/>
          </a:prstGeom>
          <a:noFill/>
        </p:spPr>
        <p:txBody>
          <a:bodyPr wrap="square" rtlCol="0">
            <a:spAutoFit/>
          </a:bodyPr>
          <a:lstStyle/>
          <a:p>
            <a:pPr algn="ctr"/>
            <a:r>
              <a:rPr lang="en-US" sz="4800" b="1" dirty="0">
                <a:latin typeface="Baskerville Old Face" panose="02020602080505020303" pitchFamily="18" charset="0"/>
              </a:rPr>
              <a:t>Higher Education Day at the Capitol</a:t>
            </a:r>
          </a:p>
        </p:txBody>
      </p:sp>
      <p:pic>
        <p:nvPicPr>
          <p:cNvPr id="4" name="Picture 3">
            <a:extLst>
              <a:ext uri="{FF2B5EF4-FFF2-40B4-BE49-F238E27FC236}">
                <a16:creationId xmlns:a16="http://schemas.microsoft.com/office/drawing/2014/main" id="{2531C4AB-4E77-4BE7-88B6-B6E94AB90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39" y="2066925"/>
            <a:ext cx="3048000" cy="2724150"/>
          </a:xfrm>
          <a:prstGeom prst="rect">
            <a:avLst/>
          </a:prstGeom>
        </p:spPr>
      </p:pic>
      <p:pic>
        <p:nvPicPr>
          <p:cNvPr id="6" name="Picture 5">
            <a:extLst>
              <a:ext uri="{FF2B5EF4-FFF2-40B4-BE49-F238E27FC236}">
                <a16:creationId xmlns:a16="http://schemas.microsoft.com/office/drawing/2014/main" id="{039E382F-C3C5-4EBE-89A0-3AD8CE0F3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150" y="1981864"/>
            <a:ext cx="2623699" cy="3799021"/>
          </a:xfrm>
          <a:prstGeom prst="rect">
            <a:avLst/>
          </a:prstGeom>
        </p:spPr>
      </p:pic>
      <p:pic>
        <p:nvPicPr>
          <p:cNvPr id="8" name="Picture 7">
            <a:extLst>
              <a:ext uri="{FF2B5EF4-FFF2-40B4-BE49-F238E27FC236}">
                <a16:creationId xmlns:a16="http://schemas.microsoft.com/office/drawing/2014/main" id="{782A5BC4-C65D-4254-9224-68225972D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9761" y="2176462"/>
            <a:ext cx="3340100" cy="2505075"/>
          </a:xfrm>
          <a:prstGeom prst="rect">
            <a:avLst/>
          </a:prstGeom>
        </p:spPr>
      </p:pic>
    </p:spTree>
    <p:extLst>
      <p:ext uri="{BB962C8B-B14F-4D97-AF65-F5344CB8AC3E}">
        <p14:creationId xmlns:p14="http://schemas.microsoft.com/office/powerpoint/2010/main" val="569151787"/>
      </p:ext>
    </p:extLst>
  </p:cSld>
  <p:clrMapOvr>
    <a:masterClrMapping/>
  </p:clrMapOvr>
  <p:transition spd="slow" advClick="0" advTm="10000">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D12FE5-D33D-421D-B25B-7B9DC023992A}"/>
              </a:ext>
            </a:extLst>
          </p:cNvPr>
          <p:cNvSpPr txBox="1"/>
          <p:nvPr/>
        </p:nvSpPr>
        <p:spPr>
          <a:xfrm>
            <a:off x="0" y="458575"/>
            <a:ext cx="5570621" cy="1200329"/>
          </a:xfrm>
          <a:prstGeom prst="rect">
            <a:avLst/>
          </a:prstGeom>
          <a:noFill/>
        </p:spPr>
        <p:txBody>
          <a:bodyPr wrap="square" rtlCol="0">
            <a:spAutoFit/>
          </a:bodyPr>
          <a:lstStyle/>
          <a:p>
            <a:pPr algn="ctr"/>
            <a:r>
              <a:rPr lang="en-US" sz="3600" b="1" dirty="0">
                <a:latin typeface="Baskerville Old Face" panose="02020602080505020303" pitchFamily="18" charset="0"/>
              </a:rPr>
              <a:t>Pickens Student Learning Commons</a:t>
            </a:r>
          </a:p>
        </p:txBody>
      </p:sp>
      <p:pic>
        <p:nvPicPr>
          <p:cNvPr id="2050" name="Picture 2" descr="No photo description available.">
            <a:extLst>
              <a:ext uri="{FF2B5EF4-FFF2-40B4-BE49-F238E27FC236}">
                <a16:creationId xmlns:a16="http://schemas.microsoft.com/office/drawing/2014/main" id="{481F6679-6822-48F0-9B49-35F98344EF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345" y="1935029"/>
            <a:ext cx="4589720" cy="23821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A29F9FA-F1BC-42F4-916D-871770221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8092" y="1136556"/>
            <a:ext cx="4973823" cy="3979058"/>
          </a:xfrm>
          <a:prstGeom prst="rect">
            <a:avLst/>
          </a:prstGeom>
        </p:spPr>
      </p:pic>
      <p:pic>
        <p:nvPicPr>
          <p:cNvPr id="5" name="Picture 4">
            <a:extLst>
              <a:ext uri="{FF2B5EF4-FFF2-40B4-BE49-F238E27FC236}">
                <a16:creationId xmlns:a16="http://schemas.microsoft.com/office/drawing/2014/main" id="{24244C45-4495-4627-8569-91D8A56499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84" y="4461063"/>
            <a:ext cx="6096000" cy="2273808"/>
          </a:xfrm>
          <a:prstGeom prst="rect">
            <a:avLst/>
          </a:prstGeom>
        </p:spPr>
      </p:pic>
      <p:pic>
        <p:nvPicPr>
          <p:cNvPr id="12290" name="Picture 2" descr="May be art of ‎1 person and ‎text that says '‎NOC Grand Opening OF THE PICKENS LEARNING COMMONS A Buildinga Better NOC Initiative Including Murals by Yatika Starr Fields and Wonderful Art Collection from the Hugh and Dr. Pickens Museum OPEN TO THE PUBLIC Wednesday, October 12, 2022 Come and Go 3:30-5:00 p.m. Brief Remarks and Ribbon Cutting at p.m. Vineyard Library-Administration Building 1220 East Grand Avenue, NOC Tonkawa The Pickens Learning Commons includes: ۔byServs Services tovis Pikens w”bsite (CEC) ۔ .TutoringServices •Enhanced Technology Resources udSu Space Murals Art‎'‎‎">
            <a:extLst>
              <a:ext uri="{FF2B5EF4-FFF2-40B4-BE49-F238E27FC236}">
                <a16:creationId xmlns:a16="http://schemas.microsoft.com/office/drawing/2014/main" id="{BAEBCB86-EEF9-4B21-A536-A481AD4A8A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5724" y="552796"/>
            <a:ext cx="2723092" cy="420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456796"/>
      </p:ext>
    </p:extLst>
  </p:cSld>
  <p:clrMapOvr>
    <a:masterClrMapping/>
  </p:clrMapOvr>
  <p:transition spd="slow" advClick="0" advTm="10000">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0CEF2D-A58F-4BAA-985A-D975DED46E67}"/>
              </a:ext>
            </a:extLst>
          </p:cNvPr>
          <p:cNvSpPr txBox="1"/>
          <p:nvPr/>
        </p:nvSpPr>
        <p:spPr>
          <a:xfrm>
            <a:off x="-442954" y="543411"/>
            <a:ext cx="6028033" cy="646331"/>
          </a:xfrm>
          <a:prstGeom prst="rect">
            <a:avLst/>
          </a:prstGeom>
          <a:noFill/>
        </p:spPr>
        <p:txBody>
          <a:bodyPr wrap="square" rtlCol="0">
            <a:spAutoFit/>
          </a:bodyPr>
          <a:lstStyle/>
          <a:p>
            <a:pPr algn="ctr"/>
            <a:r>
              <a:rPr lang="en-US" sz="3200" b="1" dirty="0">
                <a:solidFill>
                  <a:srgbClr val="000000"/>
                </a:solidFill>
                <a:latin typeface="Baskerville Old Face" panose="02020602080505020303" pitchFamily="18" charset="0"/>
              </a:rPr>
              <a:t>     </a:t>
            </a:r>
            <a:r>
              <a:rPr lang="en-US" sz="3600" b="1" dirty="0">
                <a:solidFill>
                  <a:srgbClr val="000000"/>
                </a:solidFill>
                <a:latin typeface="Baskerville Old Face" panose="02020602080505020303" pitchFamily="18" charset="0"/>
              </a:rPr>
              <a:t>NOC/OSU Annual Tailgate</a:t>
            </a:r>
          </a:p>
        </p:txBody>
      </p:sp>
      <p:pic>
        <p:nvPicPr>
          <p:cNvPr id="4" name="Picture 3">
            <a:extLst>
              <a:ext uri="{FF2B5EF4-FFF2-40B4-BE49-F238E27FC236}">
                <a16:creationId xmlns:a16="http://schemas.microsoft.com/office/drawing/2014/main" id="{E484AC7D-3050-4AB7-9B93-1D942220DF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31" y="1281749"/>
            <a:ext cx="3493311" cy="4651651"/>
          </a:xfrm>
          <a:prstGeom prst="rect">
            <a:avLst/>
          </a:prstGeom>
        </p:spPr>
      </p:pic>
      <p:pic>
        <p:nvPicPr>
          <p:cNvPr id="15" name="Picture 14">
            <a:extLst>
              <a:ext uri="{FF2B5EF4-FFF2-40B4-BE49-F238E27FC236}">
                <a16:creationId xmlns:a16="http://schemas.microsoft.com/office/drawing/2014/main" id="{B0A2F005-F953-4DD3-B123-E03FF016381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2030" y="2181450"/>
            <a:ext cx="2581275" cy="3441065"/>
          </a:xfrm>
          <a:prstGeom prst="rect">
            <a:avLst/>
          </a:prstGeom>
          <a:noFill/>
          <a:ln>
            <a:noFill/>
          </a:ln>
        </p:spPr>
      </p:pic>
      <p:pic>
        <p:nvPicPr>
          <p:cNvPr id="1028" name="Picture 4" descr="May be an image of 2 people and stadium">
            <a:extLst>
              <a:ext uri="{FF2B5EF4-FFF2-40B4-BE49-F238E27FC236}">
                <a16:creationId xmlns:a16="http://schemas.microsoft.com/office/drawing/2014/main" id="{835A686C-D8F7-40CF-AC23-E06645F6BD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5565" y="226803"/>
            <a:ext cx="2885633" cy="21642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y be an image of 2 people and outdoors">
            <a:extLst>
              <a:ext uri="{FF2B5EF4-FFF2-40B4-BE49-F238E27FC236}">
                <a16:creationId xmlns:a16="http://schemas.microsoft.com/office/drawing/2014/main" id="{AD0895A5-3F8B-4946-A304-948A1C147A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0432" y="2725550"/>
            <a:ext cx="2137145" cy="28495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y be an image of 3 people, people standing, outdoors and text that says 'KLAHOMA COLLEGE ATEWAY PROGRAM REVEL'">
            <a:extLst>
              <a:ext uri="{FF2B5EF4-FFF2-40B4-BE49-F238E27FC236}">
                <a16:creationId xmlns:a16="http://schemas.microsoft.com/office/drawing/2014/main" id="{BD1987D0-6E9C-4327-AC48-A49B2FC33F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9458" y="2892524"/>
            <a:ext cx="1886683" cy="25155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y be an image of 2 people">
            <a:extLst>
              <a:ext uri="{FF2B5EF4-FFF2-40B4-BE49-F238E27FC236}">
                <a16:creationId xmlns:a16="http://schemas.microsoft.com/office/drawing/2014/main" id="{25B88DBB-5F1E-4BFA-BA40-00FE6E95DA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241551" y="226803"/>
            <a:ext cx="2200940" cy="293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9584"/>
      </p:ext>
    </p:extLst>
  </p:cSld>
  <p:clrMapOvr>
    <a:masterClrMapping/>
  </p:clrMapOvr>
  <p:transition spd="slow" advClick="0" advTm="10000">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y be an image of 4 people and text that says 'NORTHERN OKLAHOMA COLLEGE AND RENFRO ENDOWED LECTURESHIP PROGRAM PRESENTS DINNER AND SHOW Reserved eight $400 Renfro (. 5:45pm Kpac with preferred lower section seating CONCERT ONLY $20 per person, Come served section eating TICKETS Beginning 25 a.m., tickets will eavailable NOCD velopment 580. Vineyard Building, 35T ANNIVERSARY TOUR THURSDAY, SEPTEMBER 29, 2022 7:30 PM Kinzer Performing Arts Center NOC Tonkawa NOCTonkawa Sponsored the Renfro dowed Lectureship Program and Northern Oklahoma College'">
            <a:extLst>
              <a:ext uri="{FF2B5EF4-FFF2-40B4-BE49-F238E27FC236}">
                <a16:creationId xmlns:a16="http://schemas.microsoft.com/office/drawing/2014/main" id="{F2B18D35-B8D2-42A2-87F3-DF1960A5C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24" y="0"/>
            <a:ext cx="5742217" cy="87779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86C0E4-B944-4DDB-9690-D27C8BE814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893" y="0"/>
            <a:ext cx="6556107" cy="8484373"/>
          </a:xfrm>
          <a:prstGeom prst="rect">
            <a:avLst/>
          </a:prstGeom>
        </p:spPr>
      </p:pic>
    </p:spTree>
    <p:extLst>
      <p:ext uri="{BB962C8B-B14F-4D97-AF65-F5344CB8AC3E}">
        <p14:creationId xmlns:p14="http://schemas.microsoft.com/office/powerpoint/2010/main" val="3495593848"/>
      </p:ext>
    </p:extLst>
  </p:cSld>
  <p:clrMapOvr>
    <a:masterClrMapping/>
  </p:clrMapOvr>
  <p:transition spd="slow" advClick="0" advTm="10000">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5A0BB5-FEC8-42DA-8B62-ED3527236E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036" b="94724" l="5012" r="94511"/>
                    </a14:imgEffect>
                  </a14:imgLayer>
                </a14:imgProps>
              </a:ext>
              <a:ext uri="{28A0092B-C50C-407E-A947-70E740481C1C}">
                <a14:useLocalDpi xmlns:a14="http://schemas.microsoft.com/office/drawing/2010/main" val="0"/>
              </a:ext>
            </a:extLst>
          </a:blip>
          <a:stretch>
            <a:fillRect/>
          </a:stretch>
        </p:blipFill>
        <p:spPr>
          <a:xfrm>
            <a:off x="127592" y="198714"/>
            <a:ext cx="2221456" cy="2210854"/>
          </a:xfrm>
          <a:prstGeom prst="rect">
            <a:avLst/>
          </a:prstGeom>
        </p:spPr>
      </p:pic>
      <p:sp>
        <p:nvSpPr>
          <p:cNvPr id="4" name="TextBox 3">
            <a:extLst>
              <a:ext uri="{FF2B5EF4-FFF2-40B4-BE49-F238E27FC236}">
                <a16:creationId xmlns:a16="http://schemas.microsoft.com/office/drawing/2014/main" id="{C30A88E3-7027-4A67-B85A-036405E4BEE6}"/>
              </a:ext>
            </a:extLst>
          </p:cNvPr>
          <p:cNvSpPr txBox="1"/>
          <p:nvPr/>
        </p:nvSpPr>
        <p:spPr>
          <a:xfrm>
            <a:off x="2262550" y="428368"/>
            <a:ext cx="8945028" cy="1323439"/>
          </a:xfrm>
          <a:prstGeom prst="rect">
            <a:avLst/>
          </a:prstGeom>
          <a:noFill/>
        </p:spPr>
        <p:txBody>
          <a:bodyPr wrap="square" rtlCol="0">
            <a:spAutoFit/>
          </a:bodyPr>
          <a:lstStyle/>
          <a:p>
            <a:pPr algn="ctr"/>
            <a:r>
              <a:rPr lang="en-US" sz="4000" dirty="0">
                <a:latin typeface="Baskerville Old Face" panose="02020602080505020303" pitchFamily="18" charset="0"/>
              </a:rPr>
              <a:t>Presidential Partners Program</a:t>
            </a:r>
          </a:p>
          <a:p>
            <a:pPr algn="ctr"/>
            <a:r>
              <a:rPr lang="en-US" sz="4000" dirty="0">
                <a:latin typeface="Baskerville Old Face" panose="02020602080505020303" pitchFamily="18" charset="0"/>
              </a:rPr>
              <a:t>2022-2023 Campaign Donors</a:t>
            </a:r>
          </a:p>
        </p:txBody>
      </p:sp>
      <p:sp>
        <p:nvSpPr>
          <p:cNvPr id="5" name="TextBox 4">
            <a:extLst>
              <a:ext uri="{FF2B5EF4-FFF2-40B4-BE49-F238E27FC236}">
                <a16:creationId xmlns:a16="http://schemas.microsoft.com/office/drawing/2014/main" id="{3AB82EEC-D0A7-4FF1-9DAE-A0E1DA5BD04F}"/>
              </a:ext>
            </a:extLst>
          </p:cNvPr>
          <p:cNvSpPr txBox="1"/>
          <p:nvPr/>
        </p:nvSpPr>
        <p:spPr>
          <a:xfrm>
            <a:off x="1935126" y="2113005"/>
            <a:ext cx="9433090" cy="3724096"/>
          </a:xfrm>
          <a:prstGeom prst="rect">
            <a:avLst/>
          </a:prstGeom>
          <a:noFill/>
        </p:spPr>
        <p:txBody>
          <a:bodyPr wrap="square" rtlCol="0">
            <a:spAutoFit/>
          </a:bodyPr>
          <a:lstStyle/>
          <a:p>
            <a:r>
              <a:rPr lang="en-US" sz="2000" dirty="0">
                <a:latin typeface="Baskerville Old Face" panose="02020602080505020303" pitchFamily="18" charset="0"/>
              </a:rPr>
              <a:t>Visionary Partners ($5,000 – Above) </a:t>
            </a:r>
            <a:r>
              <a:rPr lang="en-US" sz="1600" dirty="0">
                <a:latin typeface="Baskerville Old Face" panose="02020602080505020303" pitchFamily="18" charset="0"/>
              </a:rPr>
              <a:t>Diemer Family Foundation – Bob Diemer</a:t>
            </a:r>
          </a:p>
          <a:p>
            <a:endParaRPr lang="en-US" sz="1600" dirty="0">
              <a:latin typeface="Baskerville Old Face" panose="02020602080505020303" pitchFamily="18" charset="0"/>
            </a:endParaRPr>
          </a:p>
          <a:p>
            <a:r>
              <a:rPr lang="en-US" sz="2000" dirty="0">
                <a:latin typeface="Baskerville Old Face" panose="02020602080505020303" pitchFamily="18" charset="0"/>
              </a:rPr>
              <a:t>Leader Partner ($2,500 - $4,999</a:t>
            </a:r>
            <a:r>
              <a:rPr lang="en-US" sz="1600" dirty="0">
                <a:latin typeface="Baskerville Old Face" panose="02020602080505020303" pitchFamily="18" charset="0"/>
              </a:rPr>
              <a:t>) Dr. Rick Edgington, Evans Family Foundation</a:t>
            </a:r>
          </a:p>
          <a:p>
            <a:endParaRPr lang="en-US" sz="1600" dirty="0">
              <a:latin typeface="Baskerville Old Face" panose="02020602080505020303" pitchFamily="18" charset="0"/>
            </a:endParaRPr>
          </a:p>
          <a:p>
            <a:r>
              <a:rPr lang="en-US" sz="2000" dirty="0">
                <a:latin typeface="Baskerville Old Face" panose="02020602080505020303" pitchFamily="18" charset="0"/>
              </a:rPr>
              <a:t>Scholar Partner ($1,000 - $2,499) </a:t>
            </a:r>
            <a:r>
              <a:rPr lang="en-US" sz="1600" dirty="0">
                <a:latin typeface="Baskerville Old Face" panose="02020602080505020303" pitchFamily="18" charset="0"/>
              </a:rPr>
              <a:t>Jamie and Hayden </a:t>
            </a:r>
            <a:r>
              <a:rPr lang="en-US" sz="1600" dirty="0" err="1">
                <a:latin typeface="Baskerville Old Face" panose="02020602080505020303" pitchFamily="18" charset="0"/>
              </a:rPr>
              <a:t>Groendyke</a:t>
            </a:r>
            <a:r>
              <a:rPr lang="en-US" sz="1600" dirty="0">
                <a:latin typeface="Baskerville Old Face" panose="02020602080505020303" pitchFamily="18" charset="0"/>
              </a:rPr>
              <a:t>; John &amp; Virginia </a:t>
            </a:r>
            <a:r>
              <a:rPr lang="en-US" sz="1600" dirty="0" err="1">
                <a:latin typeface="Baskerville Old Face" panose="02020602080505020303" pitchFamily="18" charset="0"/>
              </a:rPr>
              <a:t>Groendyke</a:t>
            </a:r>
            <a:r>
              <a:rPr lang="en-US" sz="1600" dirty="0">
                <a:latin typeface="Baskerville Old Face" panose="02020602080505020303" pitchFamily="18" charset="0"/>
              </a:rPr>
              <a:t>; Dr. Clark &amp; Paula Harris; Bert &amp; Janice Mackie; Bill &amp; Susie Phelps; Renfro Family Foundation – Carl &amp; Brenda Renfro</a:t>
            </a:r>
          </a:p>
          <a:p>
            <a:endParaRPr lang="en-US" sz="1600" dirty="0">
              <a:latin typeface="Baskerville Old Face" panose="02020602080505020303" pitchFamily="18" charset="0"/>
            </a:endParaRPr>
          </a:p>
          <a:p>
            <a:r>
              <a:rPr lang="en-US" sz="2000" dirty="0">
                <a:latin typeface="Baskerville Old Face" panose="02020602080505020303" pitchFamily="18" charset="0"/>
              </a:rPr>
              <a:t>Benefactor Partners ($500 - $999</a:t>
            </a:r>
            <a:r>
              <a:rPr lang="en-US" sz="1600" dirty="0">
                <a:latin typeface="Baskerville Old Face" panose="02020602080505020303" pitchFamily="18" charset="0"/>
              </a:rPr>
              <a:t>) John &amp; Linda Brown; Equity Bank </a:t>
            </a:r>
          </a:p>
          <a:p>
            <a:endParaRPr lang="en-US" sz="1600" dirty="0">
              <a:latin typeface="Baskerville Old Face" panose="02020602080505020303" pitchFamily="18" charset="0"/>
            </a:endParaRPr>
          </a:p>
          <a:p>
            <a:r>
              <a:rPr lang="en-US" sz="2000" dirty="0">
                <a:latin typeface="Baskerville Old Face" panose="02020602080505020303" pitchFamily="18" charset="0"/>
              </a:rPr>
              <a:t>Patron Partners ($250 - $499</a:t>
            </a:r>
            <a:r>
              <a:rPr lang="en-US" sz="1600" dirty="0">
                <a:latin typeface="Baskerville Old Face" panose="02020602080505020303" pitchFamily="18" charset="0"/>
              </a:rPr>
              <a:t>) Dr. Jerry Blankenship; Tim Coffman; Evelyn Coyle; Dr. Cheryl &amp; Tom Evans; Jeff &amp; </a:t>
            </a:r>
            <a:r>
              <a:rPr lang="en-US" sz="1600" dirty="0" err="1">
                <a:latin typeface="Baskerville Old Face" panose="02020602080505020303" pitchFamily="18" charset="0"/>
              </a:rPr>
              <a:t>LynnDe</a:t>
            </a:r>
            <a:r>
              <a:rPr lang="en-US" sz="1600" dirty="0">
                <a:latin typeface="Baskerville Old Face" panose="02020602080505020303" pitchFamily="18" charset="0"/>
              </a:rPr>
              <a:t> Funk; J. Kelly Johnson; Jason &amp; Cara Beth Johnson; Tom &amp; Judy Poole</a:t>
            </a:r>
          </a:p>
          <a:p>
            <a:endParaRPr lang="en-US" sz="2000" dirty="0"/>
          </a:p>
          <a:p>
            <a:endParaRPr lang="en-US" sz="2000" dirty="0"/>
          </a:p>
        </p:txBody>
      </p:sp>
    </p:spTree>
    <p:extLst>
      <p:ext uri="{BB962C8B-B14F-4D97-AF65-F5344CB8AC3E}">
        <p14:creationId xmlns:p14="http://schemas.microsoft.com/office/powerpoint/2010/main" val="2197303417"/>
      </p:ext>
    </p:extLst>
  </p:cSld>
  <p:clrMapOvr>
    <a:masterClrMapping/>
  </p:clrMapOvr>
  <p:transition spd="slow" advClick="0" advTm="10000">
    <p:cove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ay be an image of one or more people and text that says 'NOC NORTHERN Oklahoma College Let's Mingle! Alumni &amp; Friends SOCIAL Tuesday, January 31, 2023 4:30-6:30 pm Appetizers Provided Cash Bar with Drink Specials RSVP to Kayla Wooderson by Friday, January 27 580.628.6473 or email cayla.wooderson@noc.edu. at Enid Brewery Company &amp; Eatery 126 S. Independence Ave. Enid, OK'">
            <a:extLst>
              <a:ext uri="{FF2B5EF4-FFF2-40B4-BE49-F238E27FC236}">
                <a16:creationId xmlns:a16="http://schemas.microsoft.com/office/drawing/2014/main" id="{28464949-3D3A-4D3E-AAC6-AFA737A7B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737" y="1148315"/>
            <a:ext cx="5013411" cy="41360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CA86ADB-A055-48DD-A3A0-29F4855ACC30}"/>
              </a:ext>
            </a:extLst>
          </p:cNvPr>
          <p:cNvSpPr/>
          <p:nvPr/>
        </p:nvSpPr>
        <p:spPr>
          <a:xfrm>
            <a:off x="617621" y="414684"/>
            <a:ext cx="10956757" cy="646331"/>
          </a:xfrm>
          <a:prstGeom prst="rect">
            <a:avLst/>
          </a:prstGeom>
        </p:spPr>
        <p:txBody>
          <a:bodyPr wrap="square">
            <a:spAutoFit/>
          </a:bodyPr>
          <a:lstStyle/>
          <a:p>
            <a:pPr lvl="0" algn="ctr"/>
            <a:r>
              <a:rPr lang="en-US" sz="3600" b="1" dirty="0">
                <a:solidFill>
                  <a:srgbClr val="000000"/>
                </a:solidFill>
                <a:latin typeface="Baskerville Old Face" panose="02020602080505020303" pitchFamily="18" charset="0"/>
              </a:rPr>
              <a:t>2022 - 2023 Alumni &amp; Friends Socials</a:t>
            </a:r>
          </a:p>
        </p:txBody>
      </p:sp>
      <p:pic>
        <p:nvPicPr>
          <p:cNvPr id="18436" name="Picture 4" descr="May be an image of text that says 'NOC Alumni $ Friends SOCIAL Let's Mingle! at Rusty Barrell Lounge 2005 N 14th Street Ponca City, OK 74601 TUESDAY, NOVEMBER 15 4:30-6:30 p.m. Appetizers Provided Cash Bar with Trink frecials For more information contact Kayla Wooderson 580.628.6473 or kayla.wooderson@noc.edu'">
            <a:extLst>
              <a:ext uri="{FF2B5EF4-FFF2-40B4-BE49-F238E27FC236}">
                <a16:creationId xmlns:a16="http://schemas.microsoft.com/office/drawing/2014/main" id="{4D5A7C9E-4C1D-40D9-9E87-EAA9E5977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52" y="1148315"/>
            <a:ext cx="4192749" cy="5428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124600"/>
      </p:ext>
    </p:extLst>
  </p:cSld>
  <p:clrMapOvr>
    <a:masterClrMapping/>
  </p:clrMapOvr>
  <p:transition spd="slow" advClick="0" advTm="10000">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5B12DB-1528-4EB0-9350-4E45792BB0AA}"/>
              </a:ext>
            </a:extLst>
          </p:cNvPr>
          <p:cNvSpPr>
            <a:spLocks noGrp="1"/>
          </p:cNvSpPr>
          <p:nvPr>
            <p:ph type="sldNum" sz="quarter" idx="12"/>
          </p:nvPr>
        </p:nvSpPr>
        <p:spPr/>
        <p:txBody>
          <a:bodyPr/>
          <a:lstStyle/>
          <a:p>
            <a:fld id="{3131D7CC-1314-44C6-8B02-DAA70D54A6AA}" type="slidenum">
              <a:rPr lang="en-US" smtClean="0"/>
              <a:t>81</a:t>
            </a:fld>
            <a:endParaRPr lang="en-US"/>
          </a:p>
        </p:txBody>
      </p:sp>
      <p:sp>
        <p:nvSpPr>
          <p:cNvPr id="3" name="Rectangle 2">
            <a:extLst>
              <a:ext uri="{FF2B5EF4-FFF2-40B4-BE49-F238E27FC236}">
                <a16:creationId xmlns:a16="http://schemas.microsoft.com/office/drawing/2014/main" id="{3167CB96-1F83-4FD9-A603-941F2B39482A}"/>
              </a:ext>
            </a:extLst>
          </p:cNvPr>
          <p:cNvSpPr/>
          <p:nvPr/>
        </p:nvSpPr>
        <p:spPr>
          <a:xfrm>
            <a:off x="1994270" y="609600"/>
            <a:ext cx="10956757" cy="646331"/>
          </a:xfrm>
          <a:prstGeom prst="rect">
            <a:avLst/>
          </a:prstGeom>
        </p:spPr>
        <p:txBody>
          <a:bodyPr wrap="square">
            <a:spAutoFit/>
          </a:bodyPr>
          <a:lstStyle/>
          <a:p>
            <a:pPr lvl="0" algn="ctr"/>
            <a:r>
              <a:rPr lang="en-US" sz="3600" b="1" dirty="0">
                <a:solidFill>
                  <a:srgbClr val="000000"/>
                </a:solidFill>
                <a:latin typeface="Baskerville Old Face" panose="02020602080505020303" pitchFamily="18" charset="0"/>
              </a:rPr>
              <a:t>Mavericks All-Athletic Reunion</a:t>
            </a:r>
          </a:p>
        </p:txBody>
      </p:sp>
      <p:pic>
        <p:nvPicPr>
          <p:cNvPr id="21518" name="Picture 14" descr="May be an image of text that says 'CHAMPIONS WLADY T Mavs Women's Basketball Memorabilia'">
            <a:extLst>
              <a:ext uri="{FF2B5EF4-FFF2-40B4-BE49-F238E27FC236}">
                <a16:creationId xmlns:a16="http://schemas.microsoft.com/office/drawing/2014/main" id="{2375CBA6-5495-459A-9B2E-30ED9FB871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1993" y="4019639"/>
            <a:ext cx="3759199"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May be an image of 4 people, people standing and outdoors">
            <a:extLst>
              <a:ext uri="{FF2B5EF4-FFF2-40B4-BE49-F238E27FC236}">
                <a16:creationId xmlns:a16="http://schemas.microsoft.com/office/drawing/2014/main" id="{C3CFE2CB-BF02-4DF4-A446-3FB30F925C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7487" y="1415887"/>
            <a:ext cx="4290191" cy="321764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May be an image of ‎2 people, people standing and ‎text that says '‎NOC NORTHERN Oklahoma College NOC NORTHERN Oklahoma College HERN College NOC NORTHERN Oklahoma College NO Okla NOC NORTHERN Oklahoma College NOC NORTH Oklahoma NOC NORTHER Oklahoma Collego NOC ER HERN College NOC NORTHERN Oklahoma College UA #lifechanging NORT Okahoma NOC NORTHERN Oklahoma College #nocalums FIDA SOF DAا ERN ollege NOC NORTHERN Oklahoma College‎'‎‎">
            <a:extLst>
              <a:ext uri="{FF2B5EF4-FFF2-40B4-BE49-F238E27FC236}">
                <a16:creationId xmlns:a16="http://schemas.microsoft.com/office/drawing/2014/main" id="{64ADD324-78CC-4CCE-807D-3169D76C2D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257" y="4038600"/>
            <a:ext cx="3386027" cy="270882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May be an image of 3 people, people sitting, people standing and indoor">
            <a:extLst>
              <a:ext uri="{FF2B5EF4-FFF2-40B4-BE49-F238E27FC236}">
                <a16:creationId xmlns:a16="http://schemas.microsoft.com/office/drawing/2014/main" id="{DF8F6F33-4677-499D-AF44-CE77D63416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8350" y="1329778"/>
            <a:ext cx="3386028" cy="270882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ay be an image of 5 people, people standing and indoor">
            <a:extLst>
              <a:ext uri="{FF2B5EF4-FFF2-40B4-BE49-F238E27FC236}">
                <a16:creationId xmlns:a16="http://schemas.microsoft.com/office/drawing/2014/main" id="{DF3EA340-0F2E-4160-85C7-B9ABE694EB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3060" y="4038601"/>
            <a:ext cx="3386027" cy="270882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May be an image of outdoors and text">
            <a:extLst>
              <a:ext uri="{FF2B5EF4-FFF2-40B4-BE49-F238E27FC236}">
                <a16:creationId xmlns:a16="http://schemas.microsoft.com/office/drawing/2014/main" id="{F753C7A2-1B05-4982-9EF5-9D4F7FD7D4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257" y="388088"/>
            <a:ext cx="25717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88736"/>
      </p:ext>
    </p:extLst>
  </p:cSld>
  <p:clrMapOvr>
    <a:masterClrMapping/>
  </p:clrMapOvr>
  <p:transition spd="slow" advClick="0" advTm="10000">
    <p:cov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31C9BB-C6ED-43A4-82A6-05A5DB6B3FFE}"/>
              </a:ext>
            </a:extLst>
          </p:cNvPr>
          <p:cNvSpPr/>
          <p:nvPr/>
        </p:nvSpPr>
        <p:spPr>
          <a:xfrm>
            <a:off x="1016008" y="567522"/>
            <a:ext cx="10956757" cy="646331"/>
          </a:xfrm>
          <a:prstGeom prst="rect">
            <a:avLst/>
          </a:prstGeom>
        </p:spPr>
        <p:txBody>
          <a:bodyPr wrap="square">
            <a:spAutoFit/>
          </a:bodyPr>
          <a:lstStyle/>
          <a:p>
            <a:pPr lvl="0" algn="ctr"/>
            <a:r>
              <a:rPr lang="en-US" sz="3600" b="1" dirty="0">
                <a:solidFill>
                  <a:srgbClr val="000000"/>
                </a:solidFill>
                <a:latin typeface="Baskerville Old Face" panose="02020602080505020303" pitchFamily="18" charset="0"/>
              </a:rPr>
              <a:t>Jets All-Athletic Reunion</a:t>
            </a:r>
          </a:p>
        </p:txBody>
      </p:sp>
      <p:pic>
        <p:nvPicPr>
          <p:cNvPr id="20482" name="Picture 2" descr="May be an image of 3 people, people standing, indoor and text that says 'NOC NORTHERN Oklahoma College NOC NORTHERN Oklahoma NOC NORTHERN NOC NORTHERN OklahomaCol College NORTHERN Oklahoma College NORTHERN Oklahoma College NOC NORTHERN Oklahoma College NOC THERN omaCo NOC NORTHERN OklahomaC HERN College NOC NORTHERN College NORT Oklaho welovenoc NOR NOC #alumni ORTHER Oklahoma Colleg #nocalums 00 THE NORTHERN OklahomaC NOR Oklah NOF DC HERN NOC NOL ER NOR NORTHERN'">
            <a:extLst>
              <a:ext uri="{FF2B5EF4-FFF2-40B4-BE49-F238E27FC236}">
                <a16:creationId xmlns:a16="http://schemas.microsoft.com/office/drawing/2014/main" id="{D90ACB1B-22B9-4152-BF44-7F1FE525BE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234" y="453596"/>
            <a:ext cx="3278878" cy="245916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May be an image of 2 people, people standing, indoor and text that says 'NOC NORTHERN Oklahoma ollege NOC NORTHERN Oklahoma OklahomC College NOC NORTHERN Oklahoma College NOC NORTHERN klahoma College NOC NORTHERN Oklahoma College AUU NORTHERN Oklahoma NOC NORTHERN klahoma College NOC NORTHERN Oklahoma College NOC NORTHERN Ûk NOC NORTHER Oklahoma Ok JETS NOC NORTHERN College RN To Oklah NOR #welovenoc #lifechanging NORTH Oklahoma NOC NORTHERN Oklahoma College NOC NORTHERN Oklahoma College NOC RTHERN oma College NORE NOO NORTHER Colleg Oklahoma Noi Oklal NORTHERN College NOC RN llege ERN ollege NOI Oklah NOC NORTHERN ORT NOC NORTHERN OklahomaCollem'">
            <a:extLst>
              <a:ext uri="{FF2B5EF4-FFF2-40B4-BE49-F238E27FC236}">
                <a16:creationId xmlns:a16="http://schemas.microsoft.com/office/drawing/2014/main" id="{84714293-C857-4957-A41C-F5AC64D517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175" y="3306725"/>
            <a:ext cx="4408968" cy="3306726"/>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May be an image of 4 people and people standing">
            <a:extLst>
              <a:ext uri="{FF2B5EF4-FFF2-40B4-BE49-F238E27FC236}">
                <a16:creationId xmlns:a16="http://schemas.microsoft.com/office/drawing/2014/main" id="{157756CD-B264-4FFF-A41C-78FB374151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1351" y="4393320"/>
            <a:ext cx="3161414" cy="2371061"/>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a:extLst>
              <a:ext uri="{FF2B5EF4-FFF2-40B4-BE49-F238E27FC236}">
                <a16:creationId xmlns:a16="http://schemas.microsoft.com/office/drawing/2014/main" id="{CD699BBA-941A-4A53-86D8-79DADDF5FD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1015" y="388097"/>
            <a:ext cx="2571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No photo description available.">
            <a:extLst>
              <a:ext uri="{FF2B5EF4-FFF2-40B4-BE49-F238E27FC236}">
                <a16:creationId xmlns:a16="http://schemas.microsoft.com/office/drawing/2014/main" id="{600002D7-6698-406E-ACED-D1BD917A35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7618" y="4376625"/>
            <a:ext cx="3065721" cy="2299291"/>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No photo description available.">
            <a:extLst>
              <a:ext uri="{FF2B5EF4-FFF2-40B4-BE49-F238E27FC236}">
                <a16:creationId xmlns:a16="http://schemas.microsoft.com/office/drawing/2014/main" id="{BF685B26-5030-4300-B0E6-10C5146E41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7618" y="1331724"/>
            <a:ext cx="3581397" cy="268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622866"/>
      </p:ext>
    </p:extLst>
  </p:cSld>
  <p:clrMapOvr>
    <a:masterClrMapping/>
  </p:clrMapOvr>
  <p:transition spd="slow" advClick="0" advTm="10000">
    <p:cove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31C9BB-C6ED-43A4-82A6-05A5DB6B3FFE}"/>
              </a:ext>
            </a:extLst>
          </p:cNvPr>
          <p:cNvSpPr/>
          <p:nvPr/>
        </p:nvSpPr>
        <p:spPr>
          <a:xfrm>
            <a:off x="2150731" y="641669"/>
            <a:ext cx="10956757" cy="707886"/>
          </a:xfrm>
          <a:prstGeom prst="rect">
            <a:avLst/>
          </a:prstGeom>
        </p:spPr>
        <p:txBody>
          <a:bodyPr wrap="square">
            <a:spAutoFit/>
          </a:bodyPr>
          <a:lstStyle/>
          <a:p>
            <a:pPr lvl="0" algn="ctr"/>
            <a:r>
              <a:rPr lang="en-US" sz="4000" b="1" dirty="0">
                <a:solidFill>
                  <a:srgbClr val="000000"/>
                </a:solidFill>
                <a:latin typeface="Baskerville Old Face" panose="02020602080505020303" pitchFamily="18" charset="0"/>
              </a:rPr>
              <a:t>Full Moon Concert</a:t>
            </a:r>
          </a:p>
        </p:txBody>
      </p:sp>
      <p:pic>
        <p:nvPicPr>
          <p:cNvPr id="3" name="Picture 2">
            <a:extLst>
              <a:ext uri="{FF2B5EF4-FFF2-40B4-BE49-F238E27FC236}">
                <a16:creationId xmlns:a16="http://schemas.microsoft.com/office/drawing/2014/main" id="{843F9D7D-73D7-49D4-B4B7-62B3CA9F1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393" y="4114143"/>
            <a:ext cx="3303764" cy="2477823"/>
          </a:xfrm>
          <a:prstGeom prst="rect">
            <a:avLst/>
          </a:prstGeom>
        </p:spPr>
      </p:pic>
      <p:pic>
        <p:nvPicPr>
          <p:cNvPr id="8" name="Picture 7">
            <a:extLst>
              <a:ext uri="{FF2B5EF4-FFF2-40B4-BE49-F238E27FC236}">
                <a16:creationId xmlns:a16="http://schemas.microsoft.com/office/drawing/2014/main" id="{60AD3F28-D9AC-4406-AF0C-9335C679D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656" y="1881234"/>
            <a:ext cx="3048000" cy="4064000"/>
          </a:xfrm>
          <a:prstGeom prst="rect">
            <a:avLst/>
          </a:prstGeom>
        </p:spPr>
      </p:pic>
      <p:pic>
        <p:nvPicPr>
          <p:cNvPr id="5" name="Picture 4">
            <a:extLst>
              <a:ext uri="{FF2B5EF4-FFF2-40B4-BE49-F238E27FC236}">
                <a16:creationId xmlns:a16="http://schemas.microsoft.com/office/drawing/2014/main" id="{C25ED6B9-AC31-4C57-9399-4488BF59D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12" y="865234"/>
            <a:ext cx="4064000" cy="3048000"/>
          </a:xfrm>
          <a:prstGeom prst="rect">
            <a:avLst/>
          </a:prstGeom>
        </p:spPr>
      </p:pic>
      <p:pic>
        <p:nvPicPr>
          <p:cNvPr id="10" name="Picture 9">
            <a:extLst>
              <a:ext uri="{FF2B5EF4-FFF2-40B4-BE49-F238E27FC236}">
                <a16:creationId xmlns:a16="http://schemas.microsoft.com/office/drawing/2014/main" id="{423D6B38-7C67-46B2-84B2-B05986CD6A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2690" y="1450009"/>
            <a:ext cx="4064000" cy="3048000"/>
          </a:xfrm>
          <a:prstGeom prst="rect">
            <a:avLst/>
          </a:prstGeom>
        </p:spPr>
      </p:pic>
    </p:spTree>
    <p:extLst>
      <p:ext uri="{BB962C8B-B14F-4D97-AF65-F5344CB8AC3E}">
        <p14:creationId xmlns:p14="http://schemas.microsoft.com/office/powerpoint/2010/main" val="2381363129"/>
      </p:ext>
    </p:extLst>
  </p:cSld>
  <p:clrMapOvr>
    <a:masterClrMapping/>
  </p:clrMapOvr>
  <p:transition spd="slow" advClick="0" advTm="10000">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7A2E5C-734C-41D1-8585-560C3EA548AB}"/>
              </a:ext>
            </a:extLst>
          </p:cNvPr>
          <p:cNvSpPr txBox="1"/>
          <p:nvPr/>
        </p:nvSpPr>
        <p:spPr>
          <a:xfrm>
            <a:off x="566823" y="737827"/>
            <a:ext cx="5305710" cy="646331"/>
          </a:xfrm>
          <a:prstGeom prst="rect">
            <a:avLst/>
          </a:prstGeom>
          <a:noFill/>
        </p:spPr>
        <p:txBody>
          <a:bodyPr wrap="square" rtlCol="0">
            <a:spAutoFit/>
          </a:bodyPr>
          <a:lstStyle/>
          <a:p>
            <a:pPr algn="ctr"/>
            <a:r>
              <a:rPr lang="en-US" sz="3600" b="1" dirty="0">
                <a:latin typeface="Baskerville Old Face" panose="02020602080505020303" pitchFamily="18" charset="0"/>
              </a:rPr>
              <a:t>Scholarship Presentations</a:t>
            </a:r>
          </a:p>
        </p:txBody>
      </p:sp>
      <p:sp>
        <p:nvSpPr>
          <p:cNvPr id="8" name="Rectangle 7">
            <a:extLst>
              <a:ext uri="{FF2B5EF4-FFF2-40B4-BE49-F238E27FC236}">
                <a16:creationId xmlns:a16="http://schemas.microsoft.com/office/drawing/2014/main" id="{4BE5B6D5-DFF8-4601-9542-B4A9C0185F86}"/>
              </a:ext>
            </a:extLst>
          </p:cNvPr>
          <p:cNvSpPr/>
          <p:nvPr/>
        </p:nvSpPr>
        <p:spPr>
          <a:xfrm>
            <a:off x="972005" y="1713815"/>
            <a:ext cx="9198754" cy="4522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1" name="TextBox 10">
            <a:extLst>
              <a:ext uri="{FF2B5EF4-FFF2-40B4-BE49-F238E27FC236}">
                <a16:creationId xmlns:a16="http://schemas.microsoft.com/office/drawing/2014/main" id="{495D9F58-55A4-47A3-9247-916562F6115A}"/>
              </a:ext>
            </a:extLst>
          </p:cNvPr>
          <p:cNvSpPr txBox="1"/>
          <p:nvPr/>
        </p:nvSpPr>
        <p:spPr>
          <a:xfrm>
            <a:off x="5726274" y="1790905"/>
            <a:ext cx="4760789" cy="646331"/>
          </a:xfrm>
          <a:prstGeom prst="rect">
            <a:avLst/>
          </a:prstGeom>
          <a:noFill/>
        </p:spPr>
        <p:txBody>
          <a:bodyPr wrap="square" rtlCol="0">
            <a:spAutoFit/>
          </a:bodyPr>
          <a:lstStyle/>
          <a:p>
            <a:r>
              <a:rPr lang="en-US" dirty="0">
                <a:solidFill>
                  <a:schemeClr val="bg2"/>
                </a:solidFill>
                <a:latin typeface="Baskerville Old Face" panose="02020602080505020303" pitchFamily="18" charset="0"/>
              </a:rPr>
              <a:t>Christian </a:t>
            </a:r>
            <a:r>
              <a:rPr lang="en-US" dirty="0" err="1">
                <a:solidFill>
                  <a:schemeClr val="bg2"/>
                </a:solidFill>
                <a:latin typeface="Baskerville Old Face" panose="02020602080505020303" pitchFamily="18" charset="0"/>
              </a:rPr>
              <a:t>Tarango</a:t>
            </a:r>
            <a:r>
              <a:rPr lang="en-US" dirty="0">
                <a:solidFill>
                  <a:schemeClr val="bg2"/>
                </a:solidFill>
                <a:latin typeface="Baskerville Old Face" panose="02020602080505020303" pitchFamily="18" charset="0"/>
              </a:rPr>
              <a:t> awarded the Jared </a:t>
            </a:r>
            <a:r>
              <a:rPr lang="en-US" dirty="0" err="1">
                <a:solidFill>
                  <a:schemeClr val="bg2"/>
                </a:solidFill>
                <a:latin typeface="Baskerville Old Face" panose="02020602080505020303" pitchFamily="18" charset="0"/>
              </a:rPr>
              <a:t>Weiberg</a:t>
            </a:r>
            <a:r>
              <a:rPr lang="en-US" dirty="0">
                <a:solidFill>
                  <a:schemeClr val="bg2"/>
                </a:solidFill>
                <a:latin typeface="Baskerville Old Face" panose="02020602080505020303" pitchFamily="18" charset="0"/>
              </a:rPr>
              <a:t> Endowed Scholarship</a:t>
            </a:r>
          </a:p>
        </p:txBody>
      </p:sp>
      <p:pic>
        <p:nvPicPr>
          <p:cNvPr id="15362" name="Picture 2" descr="May be an image of 9 people, people standing and indoor">
            <a:extLst>
              <a:ext uri="{FF2B5EF4-FFF2-40B4-BE49-F238E27FC236}">
                <a16:creationId xmlns:a16="http://schemas.microsoft.com/office/drawing/2014/main" id="{4DA0143F-8558-466A-9DC4-F3F13AE0B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430" y="2437236"/>
            <a:ext cx="5199828" cy="389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578387"/>
      </p:ext>
    </p:extLst>
  </p:cSld>
  <p:clrMapOvr>
    <a:masterClrMapping/>
  </p:clrMapOvr>
  <p:transition spd="slow" advClick="0" advTm="10000">
    <p:cove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7A2E5C-734C-41D1-8585-560C3EA548AB}"/>
              </a:ext>
            </a:extLst>
          </p:cNvPr>
          <p:cNvSpPr txBox="1"/>
          <p:nvPr/>
        </p:nvSpPr>
        <p:spPr>
          <a:xfrm>
            <a:off x="566823" y="794799"/>
            <a:ext cx="5305710" cy="646331"/>
          </a:xfrm>
          <a:prstGeom prst="rect">
            <a:avLst/>
          </a:prstGeom>
          <a:noFill/>
        </p:spPr>
        <p:txBody>
          <a:bodyPr wrap="square" rtlCol="0">
            <a:spAutoFit/>
          </a:bodyPr>
          <a:lstStyle/>
          <a:p>
            <a:pPr algn="ctr"/>
            <a:r>
              <a:rPr lang="en-US" sz="3600" b="1" dirty="0">
                <a:latin typeface="Baskerville Old Face" panose="02020602080505020303" pitchFamily="18" charset="0"/>
              </a:rPr>
              <a:t>Scholarship Presentations</a:t>
            </a:r>
          </a:p>
        </p:txBody>
      </p:sp>
      <p:sp>
        <p:nvSpPr>
          <p:cNvPr id="8" name="Rectangle 7">
            <a:extLst>
              <a:ext uri="{FF2B5EF4-FFF2-40B4-BE49-F238E27FC236}">
                <a16:creationId xmlns:a16="http://schemas.microsoft.com/office/drawing/2014/main" id="{4BE5B6D5-DFF8-4601-9542-B4A9C0185F86}"/>
              </a:ext>
            </a:extLst>
          </p:cNvPr>
          <p:cNvSpPr/>
          <p:nvPr/>
        </p:nvSpPr>
        <p:spPr>
          <a:xfrm>
            <a:off x="972005" y="1713815"/>
            <a:ext cx="9198754" cy="4522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174ABA2-7598-4D6D-B1C5-C5D09095AE89}"/>
              </a:ext>
            </a:extLst>
          </p:cNvPr>
          <p:cNvSpPr txBox="1"/>
          <p:nvPr/>
        </p:nvSpPr>
        <p:spPr>
          <a:xfrm>
            <a:off x="6595934" y="4821019"/>
            <a:ext cx="4298226" cy="646331"/>
          </a:xfrm>
          <a:prstGeom prst="rect">
            <a:avLst/>
          </a:prstGeom>
          <a:noFill/>
        </p:spPr>
        <p:txBody>
          <a:bodyPr wrap="square" rtlCol="0">
            <a:spAutoFit/>
          </a:bodyPr>
          <a:lstStyle/>
          <a:p>
            <a:r>
              <a:rPr lang="en-US" dirty="0">
                <a:solidFill>
                  <a:schemeClr val="bg2"/>
                </a:solidFill>
                <a:latin typeface="Baskerville Old Face" panose="02020602080505020303" pitchFamily="18" charset="0"/>
              </a:rPr>
              <a:t>Samantha Smith awarded the </a:t>
            </a:r>
            <a:r>
              <a:rPr lang="en-US" dirty="0" err="1">
                <a:solidFill>
                  <a:schemeClr val="bg2"/>
                </a:solidFill>
                <a:latin typeface="Baskerville Old Face" panose="02020602080505020303" pitchFamily="18" charset="0"/>
              </a:rPr>
              <a:t>Nevona</a:t>
            </a:r>
            <a:r>
              <a:rPr lang="en-US" dirty="0">
                <a:solidFill>
                  <a:schemeClr val="bg2"/>
                </a:solidFill>
                <a:latin typeface="Baskerville Old Face" panose="02020602080505020303" pitchFamily="18" charset="0"/>
              </a:rPr>
              <a:t> </a:t>
            </a:r>
          </a:p>
          <a:p>
            <a:r>
              <a:rPr lang="en-US" dirty="0" err="1">
                <a:solidFill>
                  <a:schemeClr val="bg2"/>
                </a:solidFill>
                <a:latin typeface="Baskerville Old Face" panose="02020602080505020303" pitchFamily="18" charset="0"/>
              </a:rPr>
              <a:t>Kegans</a:t>
            </a:r>
            <a:r>
              <a:rPr lang="en-US" dirty="0">
                <a:solidFill>
                  <a:schemeClr val="bg2"/>
                </a:solidFill>
                <a:latin typeface="Baskerville Old Face" panose="02020602080505020303" pitchFamily="18" charset="0"/>
              </a:rPr>
              <a:t> Scholarship</a:t>
            </a:r>
          </a:p>
        </p:txBody>
      </p:sp>
      <p:sp>
        <p:nvSpPr>
          <p:cNvPr id="11" name="TextBox 10">
            <a:extLst>
              <a:ext uri="{FF2B5EF4-FFF2-40B4-BE49-F238E27FC236}">
                <a16:creationId xmlns:a16="http://schemas.microsoft.com/office/drawing/2014/main" id="{495D9F58-55A4-47A3-9247-916562F6115A}"/>
              </a:ext>
            </a:extLst>
          </p:cNvPr>
          <p:cNvSpPr txBox="1"/>
          <p:nvPr/>
        </p:nvSpPr>
        <p:spPr>
          <a:xfrm>
            <a:off x="972005" y="2081001"/>
            <a:ext cx="4760789" cy="646331"/>
          </a:xfrm>
          <a:prstGeom prst="rect">
            <a:avLst/>
          </a:prstGeom>
          <a:noFill/>
        </p:spPr>
        <p:txBody>
          <a:bodyPr wrap="square" rtlCol="0">
            <a:spAutoFit/>
          </a:bodyPr>
          <a:lstStyle/>
          <a:p>
            <a:r>
              <a:rPr lang="en-US" dirty="0">
                <a:solidFill>
                  <a:schemeClr val="bg2"/>
                </a:solidFill>
                <a:latin typeface="Baskerville Old Face" panose="02020602080505020303" pitchFamily="18" charset="0"/>
              </a:rPr>
              <a:t>Allison Green awarded the Leo </a:t>
            </a:r>
            <a:r>
              <a:rPr lang="en-US" dirty="0" err="1">
                <a:solidFill>
                  <a:schemeClr val="bg2"/>
                </a:solidFill>
                <a:latin typeface="Baskerville Old Face" panose="02020602080505020303" pitchFamily="18" charset="0"/>
              </a:rPr>
              <a:t>Canaday</a:t>
            </a:r>
            <a:r>
              <a:rPr lang="en-US" dirty="0">
                <a:solidFill>
                  <a:schemeClr val="bg2"/>
                </a:solidFill>
                <a:latin typeface="Baskerville Old Face" panose="02020602080505020303" pitchFamily="18" charset="0"/>
              </a:rPr>
              <a:t> Memorial Scholarship</a:t>
            </a:r>
          </a:p>
        </p:txBody>
      </p:sp>
      <p:pic>
        <p:nvPicPr>
          <p:cNvPr id="16386" name="Picture 2" descr="May be an image of 11 people, people standing and indoor">
            <a:extLst>
              <a:ext uri="{FF2B5EF4-FFF2-40B4-BE49-F238E27FC236}">
                <a16:creationId xmlns:a16="http://schemas.microsoft.com/office/drawing/2014/main" id="{EDC03D2C-CD17-4ED2-941E-B23F841BB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012388"/>
            <a:ext cx="5712947" cy="380863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May be an image of 13 people, people standing and indoor">
            <a:extLst>
              <a:ext uri="{FF2B5EF4-FFF2-40B4-BE49-F238E27FC236}">
                <a16:creationId xmlns:a16="http://schemas.microsoft.com/office/drawing/2014/main" id="{00F1FEF3-A88B-4CA3-BE41-B4F9410B1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86" y="2770370"/>
            <a:ext cx="5712947" cy="380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18551"/>
      </p:ext>
    </p:extLst>
  </p:cSld>
  <p:clrMapOvr>
    <a:masterClrMapping/>
  </p:clrMapOvr>
  <p:transition spd="slow" advClick="0" advTm="10000">
    <p:cove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7A52C4-F043-4027-8C0B-AEE4F9AD38FE}"/>
              </a:ext>
            </a:extLst>
          </p:cNvPr>
          <p:cNvSpPr/>
          <p:nvPr/>
        </p:nvSpPr>
        <p:spPr>
          <a:xfrm>
            <a:off x="711809" y="2956742"/>
            <a:ext cx="5831351" cy="3209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5122" name="Picture 2" descr="May be an image of one or more people">
            <a:extLst>
              <a:ext uri="{FF2B5EF4-FFF2-40B4-BE49-F238E27FC236}">
                <a16:creationId xmlns:a16="http://schemas.microsoft.com/office/drawing/2014/main" id="{E5B2E6C5-8977-4BB0-8C9D-85A9C411E4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8562" y="1619957"/>
            <a:ext cx="5338563" cy="41546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2100B10-445E-47CE-A883-4B652902D2FF}"/>
              </a:ext>
            </a:extLst>
          </p:cNvPr>
          <p:cNvSpPr/>
          <p:nvPr/>
        </p:nvSpPr>
        <p:spPr>
          <a:xfrm>
            <a:off x="859646" y="818710"/>
            <a:ext cx="10458107" cy="646331"/>
          </a:xfrm>
          <a:prstGeom prst="rect">
            <a:avLst/>
          </a:prstGeom>
        </p:spPr>
        <p:txBody>
          <a:bodyPr wrap="square">
            <a:spAutoFit/>
          </a:bodyPr>
          <a:lstStyle/>
          <a:p>
            <a:pPr algn="ctr"/>
            <a:r>
              <a:rPr lang="en-US" sz="3600" b="1" dirty="0">
                <a:latin typeface="Baskerville Old Face" panose="02020602080505020303" pitchFamily="18" charset="0"/>
              </a:rPr>
              <a:t>2021 Distinguished Hall of Fame Inductees</a:t>
            </a:r>
          </a:p>
        </p:txBody>
      </p:sp>
      <p:sp>
        <p:nvSpPr>
          <p:cNvPr id="8" name="TextBox 7">
            <a:extLst>
              <a:ext uri="{FF2B5EF4-FFF2-40B4-BE49-F238E27FC236}">
                <a16:creationId xmlns:a16="http://schemas.microsoft.com/office/drawing/2014/main" id="{0BD12E8E-795D-4233-BE7A-84044A5FA9B7}"/>
              </a:ext>
            </a:extLst>
          </p:cNvPr>
          <p:cNvSpPr txBox="1"/>
          <p:nvPr/>
        </p:nvSpPr>
        <p:spPr>
          <a:xfrm>
            <a:off x="1363386" y="4100068"/>
            <a:ext cx="3246402" cy="923330"/>
          </a:xfrm>
          <a:prstGeom prst="rect">
            <a:avLst/>
          </a:prstGeom>
          <a:noFill/>
        </p:spPr>
        <p:txBody>
          <a:bodyPr wrap="none" rtlCol="0">
            <a:spAutoFit/>
          </a:bodyPr>
          <a:lstStyle/>
          <a:p>
            <a:r>
              <a:rPr lang="en-US" dirty="0">
                <a:solidFill>
                  <a:schemeClr val="bg2"/>
                </a:solidFill>
                <a:latin typeface="Baskerville Old Face" panose="02020602080505020303" pitchFamily="18" charset="0"/>
              </a:rPr>
              <a:t>Dr. Justin Funk – Class of 2005</a:t>
            </a:r>
          </a:p>
          <a:p>
            <a:endParaRPr lang="en-US" dirty="0">
              <a:solidFill>
                <a:schemeClr val="bg2"/>
              </a:solidFill>
              <a:latin typeface="Baskerville Old Face" panose="02020602080505020303" pitchFamily="18" charset="0"/>
            </a:endParaRPr>
          </a:p>
          <a:p>
            <a:r>
              <a:rPr lang="en-US" dirty="0">
                <a:solidFill>
                  <a:schemeClr val="bg2"/>
                </a:solidFill>
                <a:latin typeface="Baskerville Old Face" panose="02020602080505020303" pitchFamily="18" charset="0"/>
              </a:rPr>
              <a:t>Ms. Evelyn Coyle – Class of 1951</a:t>
            </a:r>
          </a:p>
        </p:txBody>
      </p:sp>
    </p:spTree>
    <p:extLst>
      <p:ext uri="{BB962C8B-B14F-4D97-AF65-F5344CB8AC3E}">
        <p14:creationId xmlns:p14="http://schemas.microsoft.com/office/powerpoint/2010/main" val="3612335526"/>
      </p:ext>
    </p:extLst>
  </p:cSld>
  <p:clrMapOvr>
    <a:masterClrMapping/>
  </p:clrMapOvr>
  <p:transition spd="slow" advClick="0" advTm="10000">
    <p:cove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E2D8F5-E5D4-4EEB-887D-93D025389251}"/>
              </a:ext>
            </a:extLst>
          </p:cNvPr>
          <p:cNvSpPr/>
          <p:nvPr/>
        </p:nvSpPr>
        <p:spPr>
          <a:xfrm>
            <a:off x="859646" y="818710"/>
            <a:ext cx="10458107" cy="646331"/>
          </a:xfrm>
          <a:prstGeom prst="rect">
            <a:avLst/>
          </a:prstGeom>
        </p:spPr>
        <p:txBody>
          <a:bodyPr wrap="square">
            <a:spAutoFit/>
          </a:bodyPr>
          <a:lstStyle/>
          <a:p>
            <a:pPr algn="ctr"/>
            <a:r>
              <a:rPr lang="en-US" sz="3600" b="1" dirty="0">
                <a:latin typeface="Baskerville Old Face" panose="02020602080505020303" pitchFamily="18" charset="0"/>
              </a:rPr>
              <a:t>2022 Distinguished Hall of Fame Inductees</a:t>
            </a:r>
          </a:p>
        </p:txBody>
      </p:sp>
      <p:sp>
        <p:nvSpPr>
          <p:cNvPr id="5" name="Rectangle 4">
            <a:extLst>
              <a:ext uri="{FF2B5EF4-FFF2-40B4-BE49-F238E27FC236}">
                <a16:creationId xmlns:a16="http://schemas.microsoft.com/office/drawing/2014/main" id="{7E8979D0-6BD6-41CE-855A-4662167159BA}"/>
              </a:ext>
            </a:extLst>
          </p:cNvPr>
          <p:cNvSpPr/>
          <p:nvPr/>
        </p:nvSpPr>
        <p:spPr>
          <a:xfrm>
            <a:off x="5059315" y="2042341"/>
            <a:ext cx="6022994" cy="2962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May be an image of 2 people and indoor">
            <a:extLst>
              <a:ext uri="{FF2B5EF4-FFF2-40B4-BE49-F238E27FC236}">
                <a16:creationId xmlns:a16="http://schemas.microsoft.com/office/drawing/2014/main" id="{39F171C8-52B9-44DD-B373-8F31A80BC7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219" y="2324191"/>
            <a:ext cx="5215250" cy="41064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234C2-FAD3-4B2E-AFE2-9961D4C770A6}"/>
              </a:ext>
            </a:extLst>
          </p:cNvPr>
          <p:cNvSpPr txBox="1"/>
          <p:nvPr/>
        </p:nvSpPr>
        <p:spPr>
          <a:xfrm>
            <a:off x="6274864" y="2869135"/>
            <a:ext cx="3943708" cy="923330"/>
          </a:xfrm>
          <a:prstGeom prst="rect">
            <a:avLst/>
          </a:prstGeom>
          <a:noFill/>
        </p:spPr>
        <p:txBody>
          <a:bodyPr wrap="none" rtlCol="0">
            <a:spAutoFit/>
          </a:bodyPr>
          <a:lstStyle/>
          <a:p>
            <a:r>
              <a:rPr lang="en-US" dirty="0">
                <a:solidFill>
                  <a:schemeClr val="bg2"/>
                </a:solidFill>
                <a:latin typeface="Baskerville Old Face" panose="02020602080505020303" pitchFamily="18" charset="0"/>
              </a:rPr>
              <a:t>Dr. Tara Tucker-Vaughn – Class of 1989</a:t>
            </a:r>
          </a:p>
          <a:p>
            <a:endParaRPr lang="en-US" dirty="0">
              <a:solidFill>
                <a:schemeClr val="bg2"/>
              </a:solidFill>
              <a:latin typeface="Baskerville Old Face" panose="02020602080505020303" pitchFamily="18" charset="0"/>
            </a:endParaRPr>
          </a:p>
          <a:p>
            <a:r>
              <a:rPr lang="en-US" dirty="0">
                <a:solidFill>
                  <a:schemeClr val="bg2"/>
                </a:solidFill>
                <a:latin typeface="Baskerville Old Face" panose="02020602080505020303" pitchFamily="18" charset="0"/>
              </a:rPr>
              <a:t>Mr. Joe Kreger – Class of 1959</a:t>
            </a:r>
          </a:p>
        </p:txBody>
      </p:sp>
    </p:spTree>
    <p:extLst>
      <p:ext uri="{BB962C8B-B14F-4D97-AF65-F5344CB8AC3E}">
        <p14:creationId xmlns:p14="http://schemas.microsoft.com/office/powerpoint/2010/main" val="4193412161"/>
      </p:ext>
    </p:extLst>
  </p:cSld>
  <p:clrMapOvr>
    <a:masterClrMapping/>
  </p:clrMapOvr>
  <p:transition spd="slow" advClick="0" advTm="10000">
    <p:cove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304B19-02AA-4759-B010-6B9C52632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327492"/>
            <a:ext cx="12191999" cy="10065874"/>
          </a:xfrm>
          <a:prstGeom prst="rect">
            <a:avLst/>
          </a:prstGeom>
        </p:spPr>
      </p:pic>
    </p:spTree>
    <p:extLst>
      <p:ext uri="{BB962C8B-B14F-4D97-AF65-F5344CB8AC3E}">
        <p14:creationId xmlns:p14="http://schemas.microsoft.com/office/powerpoint/2010/main" val="3519744377"/>
      </p:ext>
    </p:extLst>
  </p:cSld>
  <p:clrMapOvr>
    <a:masterClrMapping/>
  </p:clrMapOvr>
  <p:transition spd="slow" advClick="0" advTm="10000">
    <p:cove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8D24FDD1-65AA-434A-8BF6-004AADE55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50" y="0"/>
            <a:ext cx="443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May be an image of 8 people, people standing and text that says 'Nursing Faculty Staff and Alumni Save the Date Saturday, March 25, 2023 Renfro Center NOC Tonkawa Fun-filled Fun- activities and campus tours throughout the day. Registration and Mixer at 5:00 pm. Dinner and Program begins at 5:30 pm. Celebrating 50 YEARS of Nursing We would love to hear your NOC Nursing Story. Το share your story or for more information on Mixer, email Kayla Wooderson at kayla.wooderson@noc.edu'">
            <a:extLst>
              <a:ext uri="{FF2B5EF4-FFF2-40B4-BE49-F238E27FC236}">
                <a16:creationId xmlns:a16="http://schemas.microsoft.com/office/drawing/2014/main" id="{9196BB0B-ABC8-4758-8ED3-8C731C92D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656" y="243441"/>
            <a:ext cx="5010150"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531477"/>
      </p:ext>
    </p:extLst>
  </p:cSld>
  <p:clrMapOvr>
    <a:masterClrMapping/>
  </p:clrMapOvr>
  <p:transition spd="slow" advClick="0" advTm="10000">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A3A42A-619A-41EB-A5D7-ABD560B590C5}"/>
              </a:ext>
            </a:extLst>
          </p:cNvPr>
          <p:cNvSpPr>
            <a:spLocks noGrp="1"/>
          </p:cNvSpPr>
          <p:nvPr>
            <p:ph type="sldNum" sz="quarter" idx="12"/>
          </p:nvPr>
        </p:nvSpPr>
        <p:spPr/>
        <p:txBody>
          <a:bodyPr/>
          <a:lstStyle/>
          <a:p>
            <a:fld id="{3131D7CC-1314-44C6-8B02-DAA70D54A6AA}" type="slidenum">
              <a:rPr lang="en-US" smtClean="0"/>
              <a:t>9</a:t>
            </a:fld>
            <a:endParaRPr lang="en-US"/>
          </a:p>
        </p:txBody>
      </p:sp>
      <p:pic>
        <p:nvPicPr>
          <p:cNvPr id="4098" name="Picture 2" descr="No photo description available.">
            <a:extLst>
              <a:ext uri="{FF2B5EF4-FFF2-40B4-BE49-F238E27FC236}">
                <a16:creationId xmlns:a16="http://schemas.microsoft.com/office/drawing/2014/main" id="{3DC36139-76E5-4753-9787-EADFF2D0F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3130"/>
            <a:ext cx="1219200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109632"/>
      </p:ext>
    </p:extLst>
  </p:cSld>
  <p:clrMapOvr>
    <a:masterClrMapping/>
  </p:clrMapOvr>
  <p:transition spd="slow" advClick="0" advTm="10000">
    <p:cove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104453-794E-45B3-BCD9-627CA2AA2D07}"/>
              </a:ext>
            </a:extLst>
          </p:cNvPr>
          <p:cNvSpPr txBox="1"/>
          <p:nvPr/>
        </p:nvSpPr>
        <p:spPr>
          <a:xfrm>
            <a:off x="832185" y="2028616"/>
            <a:ext cx="10527630" cy="2800767"/>
          </a:xfrm>
          <a:prstGeom prst="rect">
            <a:avLst/>
          </a:prstGeom>
          <a:noFill/>
        </p:spPr>
        <p:txBody>
          <a:bodyPr wrap="square" rtlCol="0">
            <a:spAutoFit/>
          </a:bodyPr>
          <a:lstStyle/>
          <a:p>
            <a:pPr algn="ctr"/>
            <a:r>
              <a:rPr lang="en-US" sz="8800" b="1" dirty="0">
                <a:latin typeface="Kunstler Script" panose="030304020206070D0D06" pitchFamily="66" charset="0"/>
              </a:rPr>
              <a:t>Thank You For Your Continued Support!</a:t>
            </a:r>
          </a:p>
        </p:txBody>
      </p:sp>
    </p:spTree>
    <p:extLst>
      <p:ext uri="{BB962C8B-B14F-4D97-AF65-F5344CB8AC3E}">
        <p14:creationId xmlns:p14="http://schemas.microsoft.com/office/powerpoint/2010/main" val="3277816049"/>
      </p:ext>
    </p:extLst>
  </p:cSld>
  <p:clrMapOvr>
    <a:masterClrMapping/>
  </p:clrMapOvr>
  <p:transition spd="slow" advClick="0" advTm="10000">
    <p:cover/>
  </p:transition>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Northern">
      <a:dk1>
        <a:srgbClr val="000000"/>
      </a:dk1>
      <a:lt1>
        <a:srgbClr val="FFFFFF"/>
      </a:lt1>
      <a:dk2>
        <a:srgbClr val="E5E6E6"/>
      </a:dk2>
      <a:lt2>
        <a:srgbClr val="FFFFFF"/>
      </a:lt2>
      <a:accent1>
        <a:srgbClr val="C8202F"/>
      </a:accent1>
      <a:accent2>
        <a:srgbClr val="EB8661"/>
      </a:accent2>
      <a:accent3>
        <a:srgbClr val="EBE573"/>
      </a:accent3>
      <a:accent4>
        <a:srgbClr val="72CA77"/>
      </a:accent4>
      <a:accent5>
        <a:srgbClr val="535DA5"/>
      </a:accent5>
      <a:accent6>
        <a:srgbClr val="A44091"/>
      </a:accent6>
      <a:hlink>
        <a:srgbClr val="00B0F0"/>
      </a:hlink>
      <a:folHlink>
        <a:srgbClr val="B2B2B2"/>
      </a:folHlink>
    </a:clrScheme>
    <a:fontScheme name="Custom 2">
      <a:majorFont>
        <a:latin typeface="Palatino Linotype"/>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sh">
  <a:themeElements>
    <a:clrScheme name="Custom 1">
      <a:dk1>
        <a:srgbClr val="000000"/>
      </a:dk1>
      <a:lt1>
        <a:srgbClr val="000000"/>
      </a:lt1>
      <a:dk2>
        <a:srgbClr val="EAE2B5"/>
      </a:dk2>
      <a:lt2>
        <a:srgbClr val="EAE2B5"/>
      </a:lt2>
      <a:accent1>
        <a:srgbClr val="C00000"/>
      </a:accent1>
      <a:accent2>
        <a:srgbClr val="C00000"/>
      </a:accent2>
      <a:accent3>
        <a:srgbClr val="C00000"/>
      </a:accent3>
      <a:accent4>
        <a:srgbClr val="C00000"/>
      </a:accent4>
      <a:accent5>
        <a:srgbClr val="C00000"/>
      </a:accent5>
      <a:accent6>
        <a:srgbClr val="C00000"/>
      </a:accent6>
      <a:hlink>
        <a:srgbClr val="FFFFFF"/>
      </a:hlink>
      <a:folHlink>
        <a:srgbClr val="FFFFFF"/>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8082</TotalTime>
  <Words>3134</Words>
  <Application>Microsoft Office PowerPoint</Application>
  <PresentationFormat>Widescreen</PresentationFormat>
  <Paragraphs>1231</Paragraphs>
  <Slides>90</Slides>
  <Notes>41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Baskerville Old Face</vt:lpstr>
      <vt:lpstr>Calibri</vt:lpstr>
      <vt:lpstr>Century Gothic</vt:lpstr>
      <vt:lpstr>Kunstler Script</vt:lpstr>
      <vt:lpstr>Palatino Linotype</vt:lpstr>
      <vt:lpstr>1_Office Theme</vt:lpstr>
      <vt:lpstr>Mesh</vt:lpstr>
      <vt:lpstr>PowerPoint Presentation</vt:lpstr>
      <vt:lpstr>PowerPoint Presentation</vt:lpstr>
      <vt:lpstr>PowerPoint Presentation</vt:lpstr>
      <vt:lpstr>NOC Board of Regents</vt:lpstr>
      <vt:lpstr>NOC Executive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Pease</dc:creator>
  <cp:lastModifiedBy>Heather Swain</cp:lastModifiedBy>
  <cp:revision>344</cp:revision>
  <cp:lastPrinted>2022-04-05T18:45:01Z</cp:lastPrinted>
  <dcterms:created xsi:type="dcterms:W3CDTF">2018-06-14T00:30:20Z</dcterms:created>
  <dcterms:modified xsi:type="dcterms:W3CDTF">2023-03-08T18:17:15Z</dcterms:modified>
</cp:coreProperties>
</file>