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3"/>
  </p:notesMasterIdLst>
  <p:sldIdLst>
    <p:sldId id="435" r:id="rId2"/>
  </p:sldIdLst>
  <p:sldSz cx="9144000" cy="6858000" type="screen4x3"/>
  <p:notesSz cx="6950075" cy="9239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4660"/>
  </p:normalViewPr>
  <p:slideViewPr>
    <p:cSldViewPr>
      <p:cViewPr varScale="1">
        <p:scale>
          <a:sx n="102" d="100"/>
          <a:sy n="102" d="100"/>
        </p:scale>
        <p:origin x="32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Headcount</a:t>
            </a:r>
            <a:r>
              <a:rPr lang="en-US" sz="1200" baseline="0" dirty="0" smtClean="0"/>
              <a:t> of NOC Gateway Students Initial Enrollment at OSU</a:t>
            </a:r>
            <a:endParaRPr lang="en-US" sz="1200" dirty="0"/>
          </a:p>
        </c:rich>
      </c:tx>
      <c:layout>
        <c:manualLayout>
          <c:xMode val="edge"/>
          <c:yMode val="edge"/>
          <c:x val="0.1232750656167978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5961922670113997E-2"/>
          <c:y val="0.17930472440944881"/>
          <c:w val="0.86523216308040751"/>
          <c:h val="0.61758691206543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6600"/>
            </a:solidFill>
          </c:spPr>
          <c:invertIfNegative val="0"/>
          <c:cat>
            <c:strRef>
              <c:f>Sheet1!$D$1:$I$1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</c:strCache>
            </c:strRef>
          </c:cat>
          <c:val>
            <c:numRef>
              <c:f>Sheet1!$D$2:$I$2</c:f>
              <c:numCache>
                <c:formatCode>General</c:formatCode>
                <c:ptCount val="6"/>
                <c:pt idx="0">
                  <c:v>217</c:v>
                </c:pt>
                <c:pt idx="1">
                  <c:v>179</c:v>
                </c:pt>
                <c:pt idx="2">
                  <c:v>162</c:v>
                </c:pt>
                <c:pt idx="3">
                  <c:v>153</c:v>
                </c:pt>
                <c:pt idx="4">
                  <c:v>148</c:v>
                </c:pt>
                <c:pt idx="5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4-4B8B-83BD-F3B1B2D7E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623104"/>
        <c:axId val="100624640"/>
      </c:barChart>
      <c:catAx>
        <c:axId val="100623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006246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0624640"/>
        <c:scaling>
          <c:orientation val="minMax"/>
          <c:max val="30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/>
            </a:pPr>
            <a:endParaRPr lang="en-US"/>
          </a:p>
        </c:txPr>
        <c:crossAx val="100623104"/>
        <c:crosses val="autoZero"/>
        <c:crossBetween val="between"/>
        <c:majorUnit val="50"/>
      </c:valAx>
    </c:plotArea>
    <c:plotVisOnly val="1"/>
    <c:dispBlanksAs val="gap"/>
    <c:showDLblsOverMax val="0"/>
  </c:chart>
  <c:spPr>
    <a:noFill/>
    <a:ln>
      <a:solidFill>
        <a:schemeClr val="tx1"/>
      </a:solidFill>
    </a:ln>
  </c:spPr>
  <c:txPr>
    <a:bodyPr/>
    <a:lstStyle/>
    <a:p>
      <a:pPr>
        <a:defRPr sz="213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Headcount of NOC Gateway Students Degrees Earned by Cohort</a:t>
            </a:r>
            <a:endParaRPr lang="en-US" sz="12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088729580444236"/>
          <c:y val="0.18430472440944881"/>
          <c:w val="0.86523216308040751"/>
          <c:h val="0.61758691206543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6600"/>
            </a:solidFill>
          </c:spPr>
          <c:invertIfNegative val="0"/>
          <c:cat>
            <c:strRef>
              <c:f>Sheet1!$E$1:$J$1</c:f>
              <c:strCache>
                <c:ptCount val="6"/>
                <c:pt idx="0">
                  <c:v>2009-10</c:v>
                </c:pt>
                <c:pt idx="1">
                  <c:v>2010-11</c:v>
                </c:pt>
                <c:pt idx="2">
                  <c:v>2011-12</c:v>
                </c:pt>
                <c:pt idx="3">
                  <c:v>2012-13</c:v>
                </c:pt>
                <c:pt idx="4">
                  <c:v>2013-14</c:v>
                </c:pt>
                <c:pt idx="5">
                  <c:v>2014-15</c:v>
                </c:pt>
              </c:strCache>
            </c:strRef>
          </c:cat>
          <c:val>
            <c:numRef>
              <c:f>Sheet1!$E$2:$J$2</c:f>
              <c:numCache>
                <c:formatCode>General</c:formatCode>
                <c:ptCount val="6"/>
                <c:pt idx="0">
                  <c:v>141</c:v>
                </c:pt>
                <c:pt idx="1">
                  <c:v>102</c:v>
                </c:pt>
                <c:pt idx="2">
                  <c:v>122</c:v>
                </c:pt>
                <c:pt idx="3">
                  <c:v>94</c:v>
                </c:pt>
                <c:pt idx="4">
                  <c:v>70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85-431E-B866-71B132B98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856960"/>
        <c:axId val="102858752"/>
      </c:barChart>
      <c:catAx>
        <c:axId val="102856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02858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2858752"/>
        <c:scaling>
          <c:orientation val="minMax"/>
          <c:max val="175"/>
          <c:min val="0"/>
        </c:scaling>
        <c:delete val="0"/>
        <c:axPos val="l"/>
        <c:majorGridlines>
          <c:spPr>
            <a:ln w="3214">
              <a:solidFill>
                <a:schemeClr val="tx1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21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856960"/>
        <c:crosses val="autoZero"/>
        <c:crossBetween val="between"/>
        <c:majorUnit val="25"/>
      </c:valAx>
      <c:spPr>
        <a:noFill/>
        <a:ln w="1285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solidFill>
        <a:sysClr val="windowText" lastClr="000000"/>
      </a:solidFill>
    </a:ln>
  </c:spPr>
  <c:txPr>
    <a:bodyPr/>
    <a:lstStyle/>
    <a:p>
      <a:pPr>
        <a:defRPr sz="212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100" dirty="0" smtClean="0"/>
              <a:t>Comparison of NOC Gateway</a:t>
            </a:r>
            <a:r>
              <a:rPr lang="en-US" sz="1100" baseline="0" dirty="0" smtClean="0"/>
              <a:t> Students Transfer GPA vs. First Semester OSU GPA</a:t>
            </a:r>
            <a:endParaRPr lang="en-US" sz="1100" dirty="0"/>
          </a:p>
        </c:rich>
      </c:tx>
      <c:layout>
        <c:manualLayout>
          <c:xMode val="edge"/>
          <c:yMode val="edge"/>
          <c:x val="0.1430398950131233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984251968503937"/>
          <c:y val="0.18430472440944881"/>
          <c:w val="0.86523216308040751"/>
          <c:h val="0.6175869120654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Transfer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Sheet1!$D$1:$I$1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2015-2016</c:v>
                </c:pt>
                <c:pt idx="5">
                  <c:v>2016-2017</c:v>
                </c:pt>
              </c:strCache>
            </c:strRef>
          </c:cat>
          <c:val>
            <c:numRef>
              <c:f>Sheet1!$D$2:$I$2</c:f>
              <c:numCache>
                <c:formatCode>0.000</c:formatCode>
                <c:ptCount val="6"/>
                <c:pt idx="0">
                  <c:v>2.948</c:v>
                </c:pt>
                <c:pt idx="1">
                  <c:v>2.9550000000000001</c:v>
                </c:pt>
                <c:pt idx="2">
                  <c:v>3.0390000000000001</c:v>
                </c:pt>
                <c:pt idx="3">
                  <c:v>2.996</c:v>
                </c:pt>
                <c:pt idx="4">
                  <c:v>2.9780000000000002</c:v>
                </c:pt>
                <c:pt idx="5">
                  <c:v>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F5-49DC-BB10-F2362F599C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1st Semester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Sheet1!$D$1:$I$1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2015-2016</c:v>
                </c:pt>
                <c:pt idx="5">
                  <c:v>2016-2017</c:v>
                </c:pt>
              </c:strCache>
            </c:strRef>
          </c:cat>
          <c:val>
            <c:numRef>
              <c:f>Sheet1!$D$3:$I$3</c:f>
              <c:numCache>
                <c:formatCode>0.000</c:formatCode>
                <c:ptCount val="6"/>
                <c:pt idx="0">
                  <c:v>2.3119999999999998</c:v>
                </c:pt>
                <c:pt idx="1">
                  <c:v>2.25</c:v>
                </c:pt>
                <c:pt idx="2">
                  <c:v>2.589</c:v>
                </c:pt>
                <c:pt idx="3">
                  <c:v>2.4529999999999998</c:v>
                </c:pt>
                <c:pt idx="4">
                  <c:v>2.39</c:v>
                </c:pt>
                <c:pt idx="5">
                  <c:v>2.48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F5-49DC-BB10-F2362F599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880000"/>
        <c:axId val="102881536"/>
      </c:barChart>
      <c:catAx>
        <c:axId val="102880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028815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2881536"/>
        <c:scaling>
          <c:orientation val="minMax"/>
          <c:max val="4"/>
          <c:min val="0"/>
        </c:scaling>
        <c:delete val="0"/>
        <c:axPos val="l"/>
        <c:majorGridlines>
          <c:spPr>
            <a:ln w="3214">
              <a:solidFill>
                <a:schemeClr val="tx1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21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880000"/>
        <c:crosses val="autoZero"/>
        <c:crossBetween val="between"/>
        <c:majorUnit val="1"/>
      </c:valAx>
      <c:spPr>
        <a:noFill/>
        <a:ln w="12856">
          <a:solidFill>
            <a:schemeClr val="tx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7494068241469816"/>
          <c:y val="0.90720482819220272"/>
          <c:w val="0.47678545863585231"/>
          <c:h val="9.2795137550721885E-2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</c:spPr>
  <c:txPr>
    <a:bodyPr/>
    <a:lstStyle/>
    <a:p>
      <a:pPr>
        <a:defRPr sz="212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/>
            </a:pPr>
            <a:r>
              <a:rPr lang="en-US" sz="1100" dirty="0" smtClean="0"/>
              <a:t>Retention of NOC Gateway</a:t>
            </a:r>
            <a:r>
              <a:rPr lang="en-US" sz="1100" baseline="0" dirty="0" smtClean="0"/>
              <a:t> Students </a:t>
            </a:r>
          </a:p>
          <a:p>
            <a:pPr>
              <a:defRPr sz="1100"/>
            </a:pPr>
            <a:r>
              <a:rPr lang="en-US" sz="1100" baseline="0" dirty="0" smtClean="0"/>
              <a:t>Full Time Only – First Year at OSU</a:t>
            </a:r>
            <a:endParaRPr lang="en-US" sz="1100" dirty="0"/>
          </a:p>
        </c:rich>
      </c:tx>
      <c:layout>
        <c:manualLayout>
          <c:xMode val="edge"/>
          <c:yMode val="edge"/>
          <c:x val="0.1998333333333333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88729580444236"/>
          <c:y val="0.19930472440944882"/>
          <c:w val="0.86523216308040751"/>
          <c:h val="0.6175869120654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NOC Gateway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Sheet1!$E$1:$J$1</c:f>
              <c:strCache>
                <c:ptCount val="6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</c:strCache>
            </c:strRef>
          </c:cat>
          <c:val>
            <c:numRef>
              <c:f>Sheet1!$E$3:$J$3</c:f>
              <c:numCache>
                <c:formatCode>0.0</c:formatCode>
                <c:ptCount val="6"/>
                <c:pt idx="0">
                  <c:v>81.8</c:v>
                </c:pt>
                <c:pt idx="1">
                  <c:v>87.3</c:v>
                </c:pt>
                <c:pt idx="2">
                  <c:v>85.4</c:v>
                </c:pt>
                <c:pt idx="3">
                  <c:v>92.31</c:v>
                </c:pt>
                <c:pt idx="4">
                  <c:v>89.6</c:v>
                </c:pt>
                <c:pt idx="5">
                  <c:v>78.599999999999994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D7-4144-A268-D13CD13623C6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All Transfers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Sheet1!$E$1:$J$1</c:f>
              <c:strCache>
                <c:ptCount val="6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</c:strCache>
            </c:strRef>
          </c:cat>
          <c:val>
            <c:numRef>
              <c:f>Sheet1!$E$4:$J$4</c:f>
              <c:numCache>
                <c:formatCode>0.0</c:formatCode>
                <c:ptCount val="6"/>
                <c:pt idx="0">
                  <c:v>76.5</c:v>
                </c:pt>
                <c:pt idx="1">
                  <c:v>77.7</c:v>
                </c:pt>
                <c:pt idx="2">
                  <c:v>79.3</c:v>
                </c:pt>
                <c:pt idx="3">
                  <c:v>79.400000000000006</c:v>
                </c:pt>
                <c:pt idx="4">
                  <c:v>81.900000000000006</c:v>
                </c:pt>
                <c:pt idx="5">
                  <c:v>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D7-4144-A268-D13CD1362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13376"/>
        <c:axId val="103015168"/>
      </c:barChart>
      <c:catAx>
        <c:axId val="103013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03015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3015168"/>
        <c:scaling>
          <c:orientation val="minMax"/>
          <c:max val="100"/>
          <c:min val="50"/>
        </c:scaling>
        <c:delete val="0"/>
        <c:axPos val="l"/>
        <c:majorGridlines>
          <c:spPr>
            <a:ln w="3214">
              <a:solidFill>
                <a:schemeClr val="tx1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21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3013376"/>
        <c:crosses val="autoZero"/>
        <c:crossBetween val="between"/>
        <c:majorUnit val="10"/>
      </c:valAx>
      <c:spPr>
        <a:noFill/>
        <a:ln w="12856">
          <a:solidFill>
            <a:schemeClr val="tx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238916441414972"/>
          <c:y val="0.91871870078740159"/>
          <c:w val="0.5611718180749794"/>
          <c:h val="7.378129921259842E-2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</c:spPr>
  <c:txPr>
    <a:bodyPr/>
    <a:lstStyle/>
    <a:p>
      <a:pPr>
        <a:defRPr sz="212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Graduation of NOC Gateway Students</a:t>
            </a:r>
          </a:p>
          <a:p>
            <a:pPr>
              <a:defRPr sz="1200"/>
            </a:pPr>
            <a:r>
              <a:rPr lang="en-US" sz="1200" dirty="0" smtClean="0"/>
              <a:t>Full</a:t>
            </a:r>
            <a:r>
              <a:rPr lang="en-US" sz="1200" baseline="0" dirty="0" smtClean="0"/>
              <a:t> Time Only – By Fifth Year at OSU</a:t>
            </a:r>
            <a:endParaRPr lang="en-US" sz="12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834998237160653"/>
          <c:y val="0.19930472440944882"/>
          <c:w val="0.86523216308040751"/>
          <c:h val="0.6175869120654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NOC Gateway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Sheet1!$D$1:$I$1</c:f>
              <c:strCache>
                <c:ptCount val="6"/>
                <c:pt idx="0">
                  <c:v>2007-08</c:v>
                </c:pt>
                <c:pt idx="1">
                  <c:v>2008-09</c:v>
                </c:pt>
                <c:pt idx="2">
                  <c:v>2009-10</c:v>
                </c:pt>
                <c:pt idx="3">
                  <c:v>2010-11</c:v>
                </c:pt>
                <c:pt idx="4">
                  <c:v>2011-12</c:v>
                </c:pt>
                <c:pt idx="5">
                  <c:v>2012-2013</c:v>
                </c:pt>
              </c:strCache>
            </c:strRef>
          </c:cat>
          <c:val>
            <c:numRef>
              <c:f>Sheet1!$D$3:$I$3</c:f>
              <c:numCache>
                <c:formatCode>0.0</c:formatCode>
                <c:ptCount val="6"/>
                <c:pt idx="0">
                  <c:v>71.400000000000006</c:v>
                </c:pt>
                <c:pt idx="1">
                  <c:v>62.3</c:v>
                </c:pt>
                <c:pt idx="2">
                  <c:v>62.7</c:v>
                </c:pt>
                <c:pt idx="3" formatCode="0.000">
                  <c:v>72.7</c:v>
                </c:pt>
                <c:pt idx="4">
                  <c:v>60.3</c:v>
                </c:pt>
                <c:pt idx="5">
                  <c:v>61.8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2-41F4-89CF-77299C102C42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All Transfers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Sheet1!$D$1:$I$1</c:f>
              <c:strCache>
                <c:ptCount val="6"/>
                <c:pt idx="0">
                  <c:v>2007-08</c:v>
                </c:pt>
                <c:pt idx="1">
                  <c:v>2008-09</c:v>
                </c:pt>
                <c:pt idx="2">
                  <c:v>2009-10</c:v>
                </c:pt>
                <c:pt idx="3">
                  <c:v>2010-11</c:v>
                </c:pt>
                <c:pt idx="4">
                  <c:v>2011-12</c:v>
                </c:pt>
                <c:pt idx="5">
                  <c:v>2012-2013</c:v>
                </c:pt>
              </c:strCache>
            </c:strRef>
          </c:cat>
          <c:val>
            <c:numRef>
              <c:f>Sheet1!$D$4:$I$4</c:f>
              <c:numCache>
                <c:formatCode>0.0</c:formatCode>
                <c:ptCount val="6"/>
                <c:pt idx="0">
                  <c:v>53.1</c:v>
                </c:pt>
                <c:pt idx="1">
                  <c:v>54.1</c:v>
                </c:pt>
                <c:pt idx="2">
                  <c:v>55.9</c:v>
                </c:pt>
                <c:pt idx="3" formatCode="0.000">
                  <c:v>57.8</c:v>
                </c:pt>
                <c:pt idx="4">
                  <c:v>58.6</c:v>
                </c:pt>
                <c:pt idx="5">
                  <c:v>58.4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32-41F4-89CF-77299C102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126528"/>
        <c:axId val="103128064"/>
      </c:barChart>
      <c:catAx>
        <c:axId val="10312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03128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3128064"/>
        <c:scaling>
          <c:orientation val="minMax"/>
          <c:max val="80"/>
          <c:min val="30"/>
        </c:scaling>
        <c:delete val="0"/>
        <c:axPos val="l"/>
        <c:majorGridlines>
          <c:spPr>
            <a:ln w="3214">
              <a:solidFill>
                <a:schemeClr val="tx1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21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3126528"/>
        <c:crosses val="autoZero"/>
        <c:crossBetween val="between"/>
        <c:majorUnit val="10"/>
      </c:valAx>
      <c:spPr>
        <a:noFill/>
        <a:ln w="12856">
          <a:solidFill>
            <a:schemeClr val="tx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741727034120735"/>
          <c:y val="0.91152875241907916"/>
          <c:w val="0.47165433070866142"/>
          <c:h val="8.2887912122696208E-2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</c:spPr>
  <c:txPr>
    <a:bodyPr/>
    <a:lstStyle/>
    <a:p>
      <a:pPr>
        <a:defRPr sz="212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</cdr:x>
      <cdr:y>0.9045</cdr:y>
    </cdr:from>
    <cdr:to>
      <cdr:x>0.98</cdr:x>
      <cdr:y>0.99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400" y="2057400"/>
          <a:ext cx="3581400" cy="1944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800" dirty="0" smtClean="0">
              <a:latin typeface="Arial" pitchFamily="34" charset="0"/>
              <a:cs typeface="Arial" pitchFamily="34" charset="0"/>
            </a:rPr>
            <a:t>Note :  Headcount for 2016-17 includes final enrollment for Spring 2017.</a:t>
          </a:r>
          <a:endParaRPr lang="en-US" sz="8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0.91102</cdr:y>
    </cdr:from>
    <cdr:to>
      <cdr:x>1</cdr:x>
      <cdr:y>0.99488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0" y="2340592"/>
          <a:ext cx="383540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dirty="0" smtClean="0"/>
            <a:t>Note : Above figures include bachelor degrees earned through Dec, 2016.</a:t>
          </a:r>
          <a:endParaRPr lang="en-US" sz="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963"/>
          </a:xfrm>
          <a:prstGeom prst="rect">
            <a:avLst/>
          </a:prstGeom>
        </p:spPr>
        <p:txBody>
          <a:bodyPr vert="horz" lIns="93727" tIns="46864" rIns="93727" bIns="468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963"/>
          </a:xfrm>
          <a:prstGeom prst="rect">
            <a:avLst/>
          </a:prstGeom>
        </p:spPr>
        <p:txBody>
          <a:bodyPr vert="horz" lIns="93727" tIns="46864" rIns="93727" bIns="46864" rtlCol="0"/>
          <a:lstStyle>
            <a:lvl1pPr algn="r">
              <a:defRPr sz="1200"/>
            </a:lvl1pPr>
          </a:lstStyle>
          <a:p>
            <a:fld id="{9BD596C1-1939-4807-A33F-5AFA73D5FD12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5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27" tIns="46864" rIns="93727" bIns="468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8644"/>
            <a:ext cx="5560060" cy="4157663"/>
          </a:xfrm>
          <a:prstGeom prst="rect">
            <a:avLst/>
          </a:prstGeom>
        </p:spPr>
        <p:txBody>
          <a:bodyPr vert="horz" lIns="93727" tIns="46864" rIns="93727" bIns="4686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5685"/>
            <a:ext cx="3011699" cy="461963"/>
          </a:xfrm>
          <a:prstGeom prst="rect">
            <a:avLst/>
          </a:prstGeom>
        </p:spPr>
        <p:txBody>
          <a:bodyPr vert="horz" lIns="93727" tIns="46864" rIns="93727" bIns="468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5685"/>
            <a:ext cx="3011699" cy="461963"/>
          </a:xfrm>
          <a:prstGeom prst="rect">
            <a:avLst/>
          </a:prstGeom>
        </p:spPr>
        <p:txBody>
          <a:bodyPr vert="horz" lIns="93727" tIns="46864" rIns="93727" bIns="46864" rtlCol="0" anchor="b"/>
          <a:lstStyle>
            <a:lvl1pPr algn="r">
              <a:defRPr sz="1200"/>
            </a:lvl1pPr>
          </a:lstStyle>
          <a:p>
            <a:fld id="{DFC545A8-CECC-4DCF-82F8-ED372AAE0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8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50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92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29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973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744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7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6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9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17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22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73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06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302398"/>
              </p:ext>
            </p:extLst>
          </p:nvPr>
        </p:nvGraphicFramePr>
        <p:xfrm>
          <a:off x="609600" y="979604"/>
          <a:ext cx="3810000" cy="227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962870"/>
              </p:ext>
            </p:extLst>
          </p:nvPr>
        </p:nvGraphicFramePr>
        <p:xfrm>
          <a:off x="609600" y="3418003"/>
          <a:ext cx="3810000" cy="2552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651789"/>
              </p:ext>
            </p:extLst>
          </p:nvPr>
        </p:nvGraphicFramePr>
        <p:xfrm>
          <a:off x="4876800" y="39497"/>
          <a:ext cx="3962400" cy="216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721638"/>
              </p:ext>
            </p:extLst>
          </p:nvPr>
        </p:nvGraphicFramePr>
        <p:xfrm>
          <a:off x="4876800" y="2249297"/>
          <a:ext cx="3962400" cy="2204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614429"/>
              </p:ext>
            </p:extLst>
          </p:nvPr>
        </p:nvGraphicFramePr>
        <p:xfrm>
          <a:off x="4876800" y="4419600"/>
          <a:ext cx="3962400" cy="2274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37363"/>
            <a:ext cx="4114800" cy="461665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NOC Gateway Student Data</a:t>
            </a:r>
            <a:endParaRPr lang="en-US" sz="2400" b="1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AC17-8C68-4374-8717-C3185900F7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750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sulong 1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osulong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sulong 1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osulong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sulong 1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osulong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sulong 1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osulong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31956</TotalTime>
  <Words>88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</vt:lpstr>
      <vt:lpstr>PowerPoint Presentation</vt:lpstr>
    </vt:vector>
  </TitlesOfParts>
  <Company>Oklahoma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Lane, Debbie</dc:creator>
  <cp:lastModifiedBy>KATHLEEN Otto</cp:lastModifiedBy>
  <cp:revision>549</cp:revision>
  <cp:lastPrinted>2017-04-28T13:04:39Z</cp:lastPrinted>
  <dcterms:created xsi:type="dcterms:W3CDTF">2012-05-08T19:28:25Z</dcterms:created>
  <dcterms:modified xsi:type="dcterms:W3CDTF">2017-08-08T14:34:29Z</dcterms:modified>
</cp:coreProperties>
</file>